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352" r:id="rId3"/>
    <p:sldId id="384" r:id="rId4"/>
    <p:sldId id="380" r:id="rId5"/>
    <p:sldId id="385" r:id="rId6"/>
    <p:sldId id="391" r:id="rId7"/>
    <p:sldId id="392" r:id="rId8"/>
    <p:sldId id="387" r:id="rId9"/>
    <p:sldId id="393" r:id="rId10"/>
    <p:sldId id="39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953"/>
    <a:srgbClr val="1694E9"/>
    <a:srgbClr val="295FFF"/>
    <a:srgbClr val="FF66FF"/>
    <a:srgbClr val="2F3242"/>
    <a:srgbClr val="FF5050"/>
    <a:srgbClr val="FF3300"/>
    <a:srgbClr val="FF7C80"/>
    <a:srgbClr val="00B05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09" autoAdjust="0"/>
    <p:restoredTop sz="94660"/>
  </p:normalViewPr>
  <p:slideViewPr>
    <p:cSldViewPr snapToGrid="0">
      <p:cViewPr>
        <p:scale>
          <a:sx n="90" d="100"/>
          <a:sy n="90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17.04.2023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721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№95</a:t>
            </a:r>
            <a:endParaRPr lang="ru-RU" sz="40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7957" y="5407053"/>
            <a:ext cx="9113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chemeClr val="tx2">
                    <a:lumMod val="75000"/>
                  </a:schemeClr>
                </a:solidFill>
              </a:rPr>
              <a:t>Медіавіконце</a:t>
            </a: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я</a:t>
            </a: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</a:rPr>
              <a:t>к відзначити Всесвітній день поезії</a:t>
            </a:r>
            <a:endParaRPr lang="uk-UA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965" y="372989"/>
            <a:ext cx="240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Читання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8195" y="372989"/>
            <a:ext cx="845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Розділ 8. Відкриваємо світ літературних байок, казок і п’</a:t>
            </a:r>
            <a:r>
              <a:rPr lang="ru-RU" sz="2400" b="1" dirty="0" err="1">
                <a:solidFill>
                  <a:schemeClr val="bg1"/>
                </a:solidFill>
              </a:rPr>
              <a:t>єс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Всесвітній день поезії | Наукова Бібліотека ХНТУ сільского господар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40" y="1025751"/>
            <a:ext cx="7165935" cy="424837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17.04.2023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Пояснення домашнього завдання.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4733" y="2236696"/>
            <a:ext cx="4375974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Підручник с.143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Доберіть своє гасло до Всесвітнього дня поезії. </a:t>
            </a:r>
            <a:endParaRPr lang="uk-U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Обговоріть 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його.</a:t>
            </a:r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5960602" y="1586347"/>
            <a:ext cx="5531062" cy="432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8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ин от пользователя Светлана Андреева на доске Смайлики | Смайлики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23" y="1256392"/>
            <a:ext cx="1879748" cy="153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17.04.2023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699789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Вправа «Вітання». Вчитель говорить – діти відтворюють слова рухами.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320" y="1395038"/>
            <a:ext cx="517455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>
                <a:solidFill>
                  <a:srgbClr val="FFFF00"/>
                </a:solidFill>
              </a:rPr>
              <a:t>Хто прийшов із гарним настроєм — рукою махніть</a:t>
            </a:r>
            <a:r>
              <a:rPr lang="uk-UA" sz="3200" b="1" dirty="0" smtClean="0">
                <a:solidFill>
                  <a:srgbClr val="FFFF00"/>
                </a:solidFill>
              </a:rPr>
              <a:t>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9" name="Picture 6" descr="Счастливый женский смайлик иллюстрация вектора. иллюстрации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3"/>
          <a:stretch/>
        </p:blipFill>
        <p:spPr bwMode="auto">
          <a:xfrm>
            <a:off x="7932011" y="2377611"/>
            <a:ext cx="1547494" cy="16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8319" y="2636919"/>
            <a:ext cx="517455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>
                <a:solidFill>
                  <a:srgbClr val="FFFF00"/>
                </a:solidFill>
              </a:rPr>
              <a:t>Хто чує мене — головою кивніть.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320" y="3787799"/>
            <a:ext cx="517455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>
                <a:solidFill>
                  <a:srgbClr val="FFFF00"/>
                </a:solidFill>
              </a:rPr>
              <a:t>Хто бачить мене — прошу, оком моргніть.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4" name="Picture 2" descr="Blink, cartoon, character, emoji, emotion, face, smile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56" y="3678880"/>
            <a:ext cx="1617282" cy="161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8319" y="5053348"/>
            <a:ext cx="517455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>
                <a:solidFill>
                  <a:srgbClr val="FFFF00"/>
                </a:solidFill>
              </a:rPr>
              <a:t>Хто найвеселіший —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indent="241300" algn="ctr"/>
            <a:r>
              <a:rPr lang="uk-UA" sz="3200" b="1" dirty="0" smtClean="0">
                <a:solidFill>
                  <a:srgbClr val="FFFF00"/>
                </a:solidFill>
              </a:rPr>
              <a:t>ви </a:t>
            </a:r>
            <a:r>
              <a:rPr lang="uk-UA" sz="3200" b="1" dirty="0">
                <a:solidFill>
                  <a:srgbClr val="FFFF00"/>
                </a:solidFill>
              </a:rPr>
              <a:t>всім усміхніться.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6" name="Picture 4" descr="Смайлики, эмодзи Фейсбук - коды, что означают раcшифров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291" y="4625745"/>
            <a:ext cx="1811471" cy="168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book (ukr): Ulubleni Virshi- tom 3 / Улюблені Вірші - том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r="13545"/>
          <a:stretch/>
        </p:blipFill>
        <p:spPr bwMode="auto">
          <a:xfrm>
            <a:off x="9099151" y="1348608"/>
            <a:ext cx="2426543" cy="329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17.04.2023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chemeClr val="bg1"/>
                </a:solidFill>
              </a:rPr>
              <a:t>Медіавіконце</a:t>
            </a:r>
            <a:r>
              <a:rPr lang="uk-UA" sz="2000" b="1" dirty="0">
                <a:solidFill>
                  <a:schemeClr val="bg1"/>
                </a:solidFill>
              </a:rPr>
              <a:t>: як відзначити Всесвітній день поезії. Бесіда. 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67298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143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Книга Улюблені вірші Том 1 А-ба-ба-га-ла-ма-га купити | Mnogoi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20" y="1492678"/>
            <a:ext cx="2650770" cy="323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люблені вірші. Том другий | А-БА-БА-ГА-ЛА-МА-Г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r="12444"/>
          <a:stretch/>
        </p:blipFill>
        <p:spPr bwMode="auto">
          <a:xfrm>
            <a:off x="6429994" y="1492678"/>
            <a:ext cx="2518508" cy="315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29520" y="4832054"/>
            <a:ext cx="8119457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     </a:t>
            </a:r>
            <a:r>
              <a:rPr lang="uk-UA" sz="2000" b="1" dirty="0" smtClean="0">
                <a:solidFill>
                  <a:schemeClr val="bg1"/>
                </a:solidFill>
              </a:rPr>
              <a:t>«</a:t>
            </a:r>
            <a:r>
              <a:rPr lang="uk-UA" sz="2000" b="1" dirty="0" smtClean="0"/>
              <a:t>Улюблені </a:t>
            </a:r>
            <a:r>
              <a:rPr lang="uk-UA" sz="2000" b="1" dirty="0" smtClean="0"/>
              <a:t>вірші» — одна з найуспішніших книжок «А-БА-БА-ГА-ЛА-МА-ГИ», книга, яка постійно оновлюється новими малюнками й доповнюється новими віршами — найкоштовнішими взірцями класичної та сучасної української поезії, а також майстерними перекладами популярних віршів зарубіжної класики. 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1972" y="1492678"/>
            <a:ext cx="3298037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FFFF00"/>
                </a:solidFill>
              </a:rPr>
              <a:t>Роздивіться обкладинки серії книжок, виданих в добре відомому вам видавництві «А-БА-БА-ГА-ЛА-МА-ГА». Що привернуло вашу увагу насамперед? А у вас є улюблені поезії? Розкажіть про них друзям. </a:t>
            </a:r>
          </a:p>
        </p:txBody>
      </p:sp>
    </p:spTree>
    <p:extLst>
      <p:ext uri="{BB962C8B-B14F-4D97-AF65-F5344CB8AC3E}">
        <p14:creationId xmlns:p14="http://schemas.microsoft.com/office/powerpoint/2010/main" val="1484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Заняття з апліікації для дітей молодшого віку &quot;Я віночок сплету&quot; |  Конспект. Дошкіл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81" y="1470233"/>
            <a:ext cx="7391400" cy="45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17.04.2023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chemeClr val="bg1"/>
                </a:solidFill>
              </a:rPr>
              <a:t>Медіавіконце</a:t>
            </a:r>
            <a:r>
              <a:rPr lang="uk-UA" sz="2000" b="1" dirty="0">
                <a:solidFill>
                  <a:schemeClr val="bg1"/>
                </a:solidFill>
              </a:rPr>
              <a:t>: як відзначити Всесвітній день поезії. Бесіда.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348176" y="2545385"/>
            <a:ext cx="6145619" cy="230832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altLang="ru-RU" sz="1600" dirty="0"/>
              <a:t>      </a:t>
            </a:r>
            <a:r>
              <a:rPr lang="uk-UA" altLang="ru-RU" sz="2400" dirty="0"/>
              <a:t>Ухвалою 30-ої сесії ЮНЕСКО встановлено </a:t>
            </a:r>
            <a:r>
              <a:rPr lang="uk-UA" altLang="ru-RU" sz="2400" b="1" i="1" dirty="0"/>
              <a:t>ВСЕСВІТНІЙ ДЕНЬ ПОЕЗІЇ</a:t>
            </a:r>
            <a:r>
              <a:rPr lang="uk-UA" altLang="ru-RU" sz="2400" dirty="0"/>
              <a:t> — </a:t>
            </a:r>
          </a:p>
          <a:p>
            <a:pPr algn="ctr"/>
            <a:r>
              <a:rPr lang="uk-UA" altLang="ru-RU" sz="2400" dirty="0"/>
              <a:t>свято, яке відзначається щороку 21 березня </a:t>
            </a:r>
            <a:endParaRPr lang="en-US" altLang="ru-RU" sz="2400" dirty="0" smtClean="0"/>
          </a:p>
          <a:p>
            <a:pPr algn="ctr"/>
            <a:r>
              <a:rPr lang="uk-UA" altLang="ru-RU" sz="2400" dirty="0" smtClean="0"/>
              <a:t>(</a:t>
            </a:r>
            <a:r>
              <a:rPr lang="uk-UA" altLang="ru-RU" sz="2400" dirty="0"/>
              <a:t>в день весняного рівнодення). </a:t>
            </a:r>
          </a:p>
          <a:p>
            <a:pPr algn="ctr"/>
            <a:r>
              <a:rPr lang="uk-UA" altLang="ru-RU" sz="2400" dirty="0"/>
              <a:t>Вперше воно було відзначене </a:t>
            </a:r>
          </a:p>
          <a:p>
            <a:pPr algn="ctr"/>
            <a:r>
              <a:rPr lang="uk-UA" altLang="ru-RU" sz="2400" b="1" i="1" dirty="0"/>
              <a:t>21 березня 2000 року</a:t>
            </a:r>
            <a:r>
              <a:rPr lang="uk-UA" altLang="ru-RU" sz="2400" b="1" i="1" dirty="0" smtClean="0"/>
              <a:t>.</a:t>
            </a:r>
            <a:endParaRPr lang="uk-UA" altLang="ru-RU" sz="2400" b="1" i="1" dirty="0"/>
          </a:p>
        </p:txBody>
      </p:sp>
      <p:pic>
        <p:nvPicPr>
          <p:cNvPr id="8" name="Picture 2" descr="Культурна бібліотека: 21 березня - Всесвітній день поезії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6" y="1470233"/>
            <a:ext cx="4521551" cy="33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Заняття з апліікації для дітей молодшого віку &quot;Я віночок сплету&quot; |  Конспект. Дошкіл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344" y="1534059"/>
            <a:ext cx="8018425" cy="48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17.04.2023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chemeClr val="bg1"/>
                </a:solidFill>
              </a:rPr>
              <a:t>Медіавіконце</a:t>
            </a:r>
            <a:r>
              <a:rPr lang="uk-UA" sz="2000" b="1" dirty="0">
                <a:solidFill>
                  <a:schemeClr val="bg1"/>
                </a:solidFill>
              </a:rPr>
              <a:t>: як відзначити Всесвітній день поезії. Бесіда.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438250" y="2338758"/>
            <a:ext cx="6566757" cy="304698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uk-UA" altLang="ru-RU" sz="2400" b="1" i="1" dirty="0"/>
          </a:p>
          <a:p>
            <a:pPr algn="ctr"/>
            <a:r>
              <a:rPr lang="uk-UA" altLang="ru-RU" sz="2400" dirty="0"/>
              <a:t>Генеральний директор ЮНЕСКО закликав усі </a:t>
            </a:r>
            <a:r>
              <a:rPr lang="uk-UA" altLang="ru-RU" sz="2000" dirty="0"/>
              <a:t>держави</a:t>
            </a:r>
            <a:r>
              <a:rPr lang="uk-UA" altLang="ru-RU" sz="2400" dirty="0"/>
              <a:t>, громадські організації та асоціації у Всесвітній день поезії </a:t>
            </a:r>
            <a:r>
              <a:rPr lang="uk-UA" altLang="ru-RU" sz="2400" b="1" i="1" dirty="0"/>
              <a:t>віддати належне поезії та задуматися про ту фундаментальну роль, яку вона відіграє в діалозі між культурами — в діалозі, який є гарантом миру.</a:t>
            </a:r>
            <a:endParaRPr lang="ru-RU" altLang="ru-RU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935" y="1534059"/>
            <a:ext cx="3025987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rgbClr val="FFFF00"/>
                </a:solidFill>
              </a:rPr>
              <a:t>Отже, сьогодні ми згадаємо відомих українських поетів, </a:t>
            </a:r>
          </a:p>
          <a:p>
            <a:pPr algn="ctr">
              <a:defRPr/>
            </a:pPr>
            <a:r>
              <a:rPr lang="uk-UA" sz="2800" b="1" dirty="0" smtClean="0">
                <a:solidFill>
                  <a:srgbClr val="FFFF00"/>
                </a:solidFill>
              </a:rPr>
              <a:t>їх вірші. Проведемо конкурс на краще виконання віршів улюблених поетів.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17.04.2023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38994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chemeClr val="bg1"/>
                </a:solidFill>
              </a:rPr>
              <a:t>Медіавіконце</a:t>
            </a:r>
            <a:r>
              <a:rPr lang="uk-UA" sz="2000" b="1" dirty="0">
                <a:solidFill>
                  <a:schemeClr val="bg1"/>
                </a:solidFill>
              </a:rPr>
              <a:t>: як відзначити Всесвітній день поезії. </a:t>
            </a:r>
            <a:r>
              <a:rPr lang="uk-UA" sz="2000" b="1" dirty="0" smtClean="0">
                <a:solidFill>
                  <a:schemeClr val="bg1"/>
                </a:solidFill>
              </a:rPr>
              <a:t>Конкурс «Хто автор?»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Рамки фон украинский орнамент квіти калина колоски – Фото та картинки  квітів, листівки та привітан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157"/>
          <a:stretch/>
        </p:blipFill>
        <p:spPr bwMode="auto">
          <a:xfrm>
            <a:off x="9315884" y="1456402"/>
            <a:ext cx="2876116" cy="50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22539" y="994736"/>
            <a:ext cx="4062886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Садок вишневий коло хати,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Хрущі над </a:t>
            </a:r>
            <a:r>
              <a:rPr lang="uk-UA" sz="2400" b="1" dirty="0" err="1" smtClean="0">
                <a:solidFill>
                  <a:srgbClr val="FFFF00"/>
                </a:solidFill>
              </a:rPr>
              <a:t>вишнями</a:t>
            </a:r>
            <a:r>
              <a:rPr lang="uk-UA" sz="2400" b="1" dirty="0" smtClean="0">
                <a:solidFill>
                  <a:srgbClr val="FFFF00"/>
                </a:solidFill>
              </a:rPr>
              <a:t> гудуть,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Плугатарі з плугами йдуть,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Співають ідучи дівчата,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А матері </a:t>
            </a:r>
            <a:r>
              <a:rPr lang="uk-UA" sz="2400" b="1" dirty="0" err="1" smtClean="0">
                <a:solidFill>
                  <a:srgbClr val="FFFF00"/>
                </a:solidFill>
              </a:rPr>
              <a:t>вечерять</a:t>
            </a:r>
            <a:r>
              <a:rPr lang="uk-UA" sz="2400" b="1" dirty="0" smtClean="0">
                <a:solidFill>
                  <a:srgbClr val="FFFF00"/>
                </a:solidFill>
              </a:rPr>
              <a:t> ждуть.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Сім'я вечеря коло хати,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Вечірня зіронька встає.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Дочка </a:t>
            </a:r>
            <a:r>
              <a:rPr lang="uk-UA" sz="2400" b="1" dirty="0" err="1" smtClean="0">
                <a:solidFill>
                  <a:srgbClr val="FFFF00"/>
                </a:solidFill>
              </a:rPr>
              <a:t>вечерять</a:t>
            </a:r>
            <a:r>
              <a:rPr lang="uk-UA" sz="2400" b="1" dirty="0" smtClean="0">
                <a:solidFill>
                  <a:srgbClr val="FFFF00"/>
                </a:solidFill>
              </a:rPr>
              <a:t> подає,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А мати хоче научати,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Так соловейко не дає.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Поклала мати коло хати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Маленьких діточок своїх;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Сама заснула коло їх.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err="1" smtClean="0">
                <a:solidFill>
                  <a:srgbClr val="FFFF00"/>
                </a:solidFill>
              </a:rPr>
              <a:t>Затихло</a:t>
            </a:r>
            <a:r>
              <a:rPr lang="uk-UA" sz="2400" b="1" dirty="0" smtClean="0">
                <a:solidFill>
                  <a:srgbClr val="FFFF00"/>
                </a:solidFill>
              </a:rPr>
              <a:t> все, </a:t>
            </a:r>
            <a:r>
              <a:rPr lang="uk-UA" sz="2400" b="1" dirty="0" err="1" smtClean="0">
                <a:solidFill>
                  <a:srgbClr val="FFFF00"/>
                </a:solidFill>
              </a:rPr>
              <a:t>тілько</a:t>
            </a:r>
            <a:r>
              <a:rPr lang="uk-UA" sz="2400" b="1" dirty="0" smtClean="0">
                <a:solidFill>
                  <a:srgbClr val="FFFF00"/>
                </a:solidFill>
              </a:rPr>
              <a:t> дівчата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Та соловейко не </a:t>
            </a:r>
            <a:r>
              <a:rPr lang="uk-UA" sz="2400" b="1" dirty="0" err="1" smtClean="0">
                <a:solidFill>
                  <a:srgbClr val="FFFF00"/>
                </a:solidFill>
              </a:rPr>
              <a:t>затих</a:t>
            </a:r>
            <a:r>
              <a:rPr lang="uk-UA" sz="2400" b="1" dirty="0" smtClean="0">
                <a:solidFill>
                  <a:srgbClr val="FFFF00"/>
                </a:solidFill>
              </a:rPr>
              <a:t>.</a:t>
            </a:r>
            <a:endParaRPr lang="uk-UA" sz="2400" b="1" dirty="0">
              <a:solidFill>
                <a:srgbClr val="FFFF00"/>
              </a:solidFill>
            </a:endParaRPr>
          </a:p>
        </p:txBody>
      </p:sp>
      <p:pic>
        <p:nvPicPr>
          <p:cNvPr id="14" name="Picture 2" descr="C:\Users\Покровский НВК\Desktop\71562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9" y="4003246"/>
            <a:ext cx="3004457" cy="2047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Т. Г. Шевченко: презентація до уроку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0" b="22735"/>
          <a:stretch/>
        </p:blipFill>
        <p:spPr bwMode="auto">
          <a:xfrm>
            <a:off x="272826" y="1583932"/>
            <a:ext cx="2984242" cy="207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shev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702" y="994737"/>
            <a:ext cx="2419460" cy="31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17"/>
          <p:cNvSpPr>
            <a:spLocks noChangeArrowheads="1" noChangeShapeType="1" noTextEdit="1"/>
          </p:cNvSpPr>
          <p:nvPr/>
        </p:nvSpPr>
        <p:spPr bwMode="auto">
          <a:xfrm>
            <a:off x="7145079" y="3370258"/>
            <a:ext cx="2381694" cy="88126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fromWordArt="1"/>
          <a:lstStyle/>
          <a:p>
            <a:pPr algn="ctr"/>
            <a:r>
              <a:rPr lang="ru-RU" sz="2800" kern="1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Тарас </a:t>
            </a:r>
            <a:endParaRPr lang="en-US" sz="2800" kern="1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kern="1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ШЕВЧЕНКО</a:t>
            </a:r>
            <a:endParaRPr lang="ru-RU" sz="2800" kern="1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8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17.04.2023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chemeClr val="bg1"/>
                </a:solidFill>
              </a:rPr>
              <a:t>Медіавіконце</a:t>
            </a:r>
            <a:r>
              <a:rPr lang="uk-UA" sz="2000" b="1" dirty="0">
                <a:solidFill>
                  <a:schemeClr val="bg1"/>
                </a:solidFill>
              </a:rPr>
              <a:t>: як відзначити Всесвітній день поезії. Конкурс «Хто автор?»</a:t>
            </a:r>
          </a:p>
        </p:txBody>
      </p:sp>
      <p:pic>
        <p:nvPicPr>
          <p:cNvPr id="8194" name="Picture 2" descr="Рамки фон украинский орнамент квіти калина колоски – Фото та картинки  квітів, листівки та привітан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157"/>
          <a:stretch/>
        </p:blipFill>
        <p:spPr bwMode="auto">
          <a:xfrm>
            <a:off x="9481251" y="1880460"/>
            <a:ext cx="2606411" cy="461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5857" y="1412627"/>
            <a:ext cx="4951733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ДАВНЯ ВЕСНА 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Була весна весела, щедра, мила,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промінням грала, сипала квітки,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вона летіла </a:t>
            </a:r>
            <a:r>
              <a:rPr lang="uk-UA" sz="2400" b="1" dirty="0" err="1">
                <a:solidFill>
                  <a:srgbClr val="FFFF00"/>
                </a:solidFill>
              </a:rPr>
              <a:t>хутко</a:t>
            </a:r>
            <a:r>
              <a:rPr lang="uk-UA" sz="2400" b="1" dirty="0">
                <a:solidFill>
                  <a:srgbClr val="FFFF00"/>
                </a:solidFill>
              </a:rPr>
              <a:t>, мов стокрила, 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за нею вслід </a:t>
            </a:r>
            <a:r>
              <a:rPr lang="uk-UA" sz="2400" b="1" dirty="0" err="1">
                <a:solidFill>
                  <a:srgbClr val="FFFF00"/>
                </a:solidFill>
              </a:rPr>
              <a:t>співучії</a:t>
            </a:r>
            <a:r>
              <a:rPr lang="uk-UA" sz="2400" b="1" dirty="0">
                <a:solidFill>
                  <a:srgbClr val="FFFF00"/>
                </a:solidFill>
              </a:rPr>
              <a:t> пташки! 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Все ожило, усе загомоніло —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зелений шум, </a:t>
            </a:r>
            <a:r>
              <a:rPr lang="uk-UA" sz="2400" b="1" dirty="0" err="1">
                <a:solidFill>
                  <a:srgbClr val="FFFF00"/>
                </a:solidFill>
              </a:rPr>
              <a:t>веселая</a:t>
            </a:r>
            <a:r>
              <a:rPr lang="uk-UA" sz="2400" b="1" dirty="0">
                <a:solidFill>
                  <a:srgbClr val="FFFF00"/>
                </a:solidFill>
              </a:rPr>
              <a:t> луна</a:t>
            </a:r>
            <a:r>
              <a:rPr lang="uk-UA" sz="2400" b="1" dirty="0" smtClean="0">
                <a:solidFill>
                  <a:srgbClr val="FFFF00"/>
                </a:solidFill>
              </a:rPr>
              <a:t>!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Співало все, сміялося, бриніло,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а я лежала хвора й </a:t>
            </a:r>
            <a:r>
              <a:rPr lang="uk-UA" sz="2400" b="1" dirty="0" err="1">
                <a:solidFill>
                  <a:srgbClr val="FFFF00"/>
                </a:solidFill>
              </a:rPr>
              <a:t>самотна</a:t>
            </a:r>
            <a:r>
              <a:rPr lang="uk-UA" sz="2400" b="1" dirty="0">
                <a:solidFill>
                  <a:srgbClr val="FFFF00"/>
                </a:solidFill>
              </a:rPr>
              <a:t>. 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Я думала: «Весна для всіх настала,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дарунки всім несе вона, ясна. 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Для мене тільки дару не придбала,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мене </a:t>
            </a:r>
            <a:r>
              <a:rPr lang="uk-UA" sz="2400" b="1" dirty="0" err="1">
                <a:solidFill>
                  <a:srgbClr val="FFFF00"/>
                </a:solidFill>
              </a:rPr>
              <a:t>забула</a:t>
            </a:r>
            <a:r>
              <a:rPr lang="uk-UA" sz="2400" b="1" dirty="0">
                <a:solidFill>
                  <a:srgbClr val="FFFF00"/>
                </a:solidFill>
              </a:rPr>
              <a:t> радісна весна». </a:t>
            </a:r>
          </a:p>
        </p:txBody>
      </p:sp>
      <p:pic>
        <p:nvPicPr>
          <p:cNvPr id="9" name="Picture 2" descr="Леся Українка. &amp;quot;Давня весна&amp;quot; (зі збірки &amp;quot;Думи і мрії&amp;quot;) - Мала Сторі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439" y="1623425"/>
            <a:ext cx="2532325" cy="3038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esya_ykrainka_biografia_ukrtvir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 bwMode="auto">
          <a:xfrm>
            <a:off x="7232531" y="903449"/>
            <a:ext cx="3262313" cy="38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17"/>
          <p:cNvSpPr>
            <a:spLocks noChangeArrowheads="1" noChangeShapeType="1" noTextEdit="1"/>
          </p:cNvSpPr>
          <p:nvPr/>
        </p:nvSpPr>
        <p:spPr bwMode="auto">
          <a:xfrm>
            <a:off x="7572774" y="4662216"/>
            <a:ext cx="2081590" cy="1026026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fromWordArt="1"/>
          <a:lstStyle/>
          <a:p>
            <a:pPr algn="ctr"/>
            <a:r>
              <a:rPr lang="ru-RU" sz="2800" kern="10" dirty="0" smtClean="0">
                <a:latin typeface="Monotype Corsiva" panose="03010101010201010101" pitchFamily="66" charset="0"/>
              </a:rPr>
              <a:t>Леся </a:t>
            </a:r>
            <a:endParaRPr lang="en-US" sz="2800" kern="1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800" kern="10" dirty="0" smtClean="0">
                <a:latin typeface="Monotype Corsiva" panose="03010101010201010101" pitchFamily="66" charset="0"/>
              </a:rPr>
              <a:t>УКРАЇНКА</a:t>
            </a:r>
            <a:endParaRPr lang="ru-RU" sz="2800" kern="1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17.04.2023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04746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chemeClr val="bg1"/>
                </a:solidFill>
              </a:rPr>
              <a:t>Медіавіконце</a:t>
            </a:r>
            <a:r>
              <a:rPr lang="uk-UA" sz="2000" b="1" dirty="0">
                <a:solidFill>
                  <a:schemeClr val="bg1"/>
                </a:solidFill>
              </a:rPr>
              <a:t>: як відзначити Всесвітній день поезії. Конкурс «Хто автор?»</a:t>
            </a:r>
          </a:p>
        </p:txBody>
      </p:sp>
      <p:pic>
        <p:nvPicPr>
          <p:cNvPr id="8194" name="Picture 2" descr="Рамки фон украинский орнамент квіти калина колоски – Фото та картинки  квітів, листівки та привітан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157"/>
          <a:stretch/>
        </p:blipFill>
        <p:spPr bwMode="auto">
          <a:xfrm>
            <a:off x="9105950" y="1456402"/>
            <a:ext cx="2876116" cy="50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2146" y="1456402"/>
            <a:ext cx="3179129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Дивувалась зима,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чом це тануть сніги,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чом льоди </a:t>
            </a:r>
            <a:r>
              <a:rPr lang="uk-UA" sz="2400" b="1" dirty="0" err="1" smtClean="0">
                <a:solidFill>
                  <a:srgbClr val="FFFF00"/>
                </a:solidFill>
              </a:rPr>
              <a:t>присли</a:t>
            </a:r>
            <a:r>
              <a:rPr lang="uk-UA" sz="2400" b="1" dirty="0" smtClean="0">
                <a:solidFill>
                  <a:srgbClr val="FFFF00"/>
                </a:solidFill>
              </a:rPr>
              <a:t> всі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на широкій ріці?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Дивувалась зима,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як посміли над сніг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проклюнутись квітки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запахущі, дрібні?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І дунула на них 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вітром з уст </a:t>
            </a:r>
            <a:r>
              <a:rPr lang="uk-UA" sz="2400" b="1" dirty="0" err="1" smtClean="0">
                <a:solidFill>
                  <a:srgbClr val="FFFF00"/>
                </a:solidFill>
              </a:rPr>
              <a:t>ледяних</a:t>
            </a:r>
            <a:r>
              <a:rPr lang="uk-UA" sz="2400" b="1" dirty="0" smtClean="0">
                <a:solidFill>
                  <a:srgbClr val="FFFF00"/>
                </a:solidFill>
              </a:rPr>
              <a:t>, 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11480" y="1487851"/>
            <a:ext cx="3365495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і пластом почала 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сніг метати на них.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Похилились квітки, 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посумніли, </a:t>
            </a:r>
            <a:r>
              <a:rPr lang="uk-UA" sz="2400" b="1" dirty="0" err="1" smtClean="0">
                <a:solidFill>
                  <a:srgbClr val="FFFF00"/>
                </a:solidFill>
              </a:rPr>
              <a:t>замклись</a:t>
            </a:r>
            <a:r>
              <a:rPr lang="uk-UA" sz="2400" b="1" dirty="0" smtClean="0">
                <a:solidFill>
                  <a:srgbClr val="FFFF00"/>
                </a:solidFill>
              </a:rPr>
              <a:t>; 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err="1" smtClean="0">
                <a:solidFill>
                  <a:srgbClr val="FFFF00"/>
                </a:solidFill>
              </a:rPr>
              <a:t>шуря</a:t>
            </a:r>
            <a:r>
              <a:rPr lang="uk-UA" sz="2400" b="1" dirty="0" smtClean="0">
                <a:solidFill>
                  <a:srgbClr val="FFFF00"/>
                </a:solidFill>
              </a:rPr>
              <a:t>-буря пройшла, — 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вони знов піднялись.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І найдужче над тим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дивувалась зима,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що на цвіт той дрібний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в неї сили нема</a:t>
            </a:r>
            <a:r>
              <a:rPr lang="uk-UA" sz="2400" b="1" dirty="0" smtClean="0">
                <a:solidFill>
                  <a:srgbClr val="FFFF00"/>
                </a:solidFill>
              </a:rPr>
              <a:t>.</a:t>
            </a:r>
            <a:endParaRPr lang="uk-UA" sz="2400" b="1" dirty="0" smtClean="0">
              <a:solidFill>
                <a:srgbClr val="FFFF00"/>
              </a:solidFill>
            </a:endParaRPr>
          </a:p>
        </p:txBody>
      </p:sp>
      <p:pic>
        <p:nvPicPr>
          <p:cNvPr id="8" name="Picture 7" descr="image00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0" r="19197" b="13605"/>
          <a:stretch/>
        </p:blipFill>
        <p:spPr bwMode="auto">
          <a:xfrm>
            <a:off x="7486355" y="994737"/>
            <a:ext cx="2385874" cy="381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17"/>
          <p:cNvSpPr>
            <a:spLocks noChangeArrowheads="1" noChangeShapeType="1" noTextEdit="1"/>
          </p:cNvSpPr>
          <p:nvPr/>
        </p:nvSpPr>
        <p:spPr bwMode="auto">
          <a:xfrm>
            <a:off x="4356005" y="5493933"/>
            <a:ext cx="3632171" cy="5429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fromWordArt="1"/>
          <a:lstStyle/>
          <a:p>
            <a:pPr algn="ctr"/>
            <a:r>
              <a:rPr lang="uk-UA" sz="3200" kern="10" dirty="0" smtClean="0">
                <a:latin typeface="Monotype Corsiva" panose="03010101010201010101" pitchFamily="66" charset="0"/>
              </a:rPr>
              <a:t>Іван </a:t>
            </a:r>
            <a:r>
              <a:rPr lang="ru-RU" sz="3200" kern="10" dirty="0" smtClean="0">
                <a:latin typeface="Monotype Corsiva" panose="03010101010201010101" pitchFamily="66" charset="0"/>
              </a:rPr>
              <a:t>ФРАНКО</a:t>
            </a:r>
            <a:endParaRPr lang="ru-RU" sz="3200" kern="1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17.04.2023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chemeClr val="bg1"/>
                </a:solidFill>
              </a:rPr>
              <a:t>Медіавіконце</a:t>
            </a:r>
            <a:r>
              <a:rPr lang="uk-UA" sz="2000" b="1" dirty="0">
                <a:solidFill>
                  <a:schemeClr val="bg1"/>
                </a:solidFill>
              </a:rPr>
              <a:t>: як відзначити Всесвітній день поезії. Конкурс «Хто автор?»</a:t>
            </a:r>
          </a:p>
        </p:txBody>
      </p:sp>
      <p:pic>
        <p:nvPicPr>
          <p:cNvPr id="8194" name="Picture 2" descr="Рамки фон украинский орнамент квіти калина колоски – Фото та картинки  квітів, листівки та привітан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157"/>
          <a:stretch/>
        </p:blipFill>
        <p:spPr bwMode="auto">
          <a:xfrm>
            <a:off x="727494" y="1456402"/>
            <a:ext cx="2876116" cy="50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68280" y="1652100"/>
            <a:ext cx="6753356" cy="372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ВЖЕ БРАМИ ЛІТА ЗАМИКАЄ ОСІНЬ... 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Задощило. Захлюпало. Серпень випустив серп. 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r>
              <a:rPr lang="uk-UA" sz="2400" b="1" dirty="0" smtClean="0">
                <a:solidFill>
                  <a:srgbClr val="FFFF00"/>
                </a:solidFill>
              </a:rPr>
              <a:t>Цвіркуни </a:t>
            </a:r>
            <a:r>
              <a:rPr lang="uk-UA" sz="2400" b="1" dirty="0">
                <a:solidFill>
                  <a:srgbClr val="FFFF00"/>
                </a:solidFill>
              </a:rPr>
              <a:t>й перепілочки припинили концерт. 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r>
              <a:rPr lang="uk-UA" sz="2400" b="1" dirty="0" smtClean="0">
                <a:solidFill>
                  <a:srgbClr val="FFFF00"/>
                </a:solidFill>
              </a:rPr>
              <a:t>Чорногуз </a:t>
            </a:r>
            <a:r>
              <a:rPr lang="uk-UA" sz="2400" b="1" dirty="0">
                <a:solidFill>
                  <a:srgbClr val="FFFF00"/>
                </a:solidFill>
              </a:rPr>
              <a:t>поклонився лугам і садам. 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r>
              <a:rPr lang="uk-UA" sz="2400" b="1" dirty="0" smtClean="0">
                <a:solidFill>
                  <a:srgbClr val="FFFF00"/>
                </a:solidFill>
              </a:rPr>
              <a:t>Відлітаючи </a:t>
            </a:r>
            <a:r>
              <a:rPr lang="uk-UA" sz="2400" b="1" dirty="0">
                <a:solidFill>
                  <a:srgbClr val="FFFF00"/>
                </a:solidFill>
              </a:rPr>
              <a:t>в Африку, пакував чемодан. 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Де ж ти, літо, поділось? Куди подалось? 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Осінь, ось вона, осінь! Осінь, ось вона, осінь. 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r>
              <a:rPr lang="uk-UA" sz="2400" b="1" dirty="0" smtClean="0">
                <a:solidFill>
                  <a:srgbClr val="FFFF00"/>
                </a:solidFill>
              </a:rPr>
              <a:t>Осінь </a:t>
            </a:r>
            <a:r>
              <a:rPr lang="uk-UA" sz="2400" b="1" dirty="0">
                <a:solidFill>
                  <a:srgbClr val="FFFF00"/>
                </a:solidFill>
              </a:rPr>
              <a:t>брами свої замикала вночі, 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погубила у небі журавлині ключі</a:t>
            </a:r>
            <a:r>
              <a:rPr lang="uk-UA" sz="2400" b="1" dirty="0" smtClean="0">
                <a:solidFill>
                  <a:srgbClr val="FFFF00"/>
                </a:solidFill>
              </a:rPr>
              <a:t>.</a:t>
            </a:r>
          </a:p>
          <a:p>
            <a:endParaRPr lang="uk-UA" sz="20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"/>
          <a:stretch/>
        </p:blipFill>
        <p:spPr bwMode="auto">
          <a:xfrm>
            <a:off x="1920616" y="1456402"/>
            <a:ext cx="2869959" cy="286339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6562186" y="5688861"/>
            <a:ext cx="4123534" cy="5429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fromWordArt="1"/>
          <a:lstStyle/>
          <a:p>
            <a:pPr algn="ctr"/>
            <a:r>
              <a:rPr lang="ru-RU" sz="3200" kern="10" dirty="0" err="1">
                <a:latin typeface="Monotype Corsiva" panose="03010101010201010101" pitchFamily="66" charset="0"/>
              </a:rPr>
              <a:t>Ліна</a:t>
            </a:r>
            <a:r>
              <a:rPr lang="ru-RU" sz="3200" kern="10" dirty="0">
                <a:latin typeface="Monotype Corsiva" panose="03010101010201010101" pitchFamily="66" charset="0"/>
              </a:rPr>
              <a:t> КОСТЕНКО</a:t>
            </a:r>
          </a:p>
        </p:txBody>
      </p:sp>
    </p:spTree>
    <p:extLst>
      <p:ext uri="{BB962C8B-B14F-4D97-AF65-F5344CB8AC3E}">
        <p14:creationId xmlns:p14="http://schemas.microsoft.com/office/powerpoint/2010/main" val="42240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29478</TotalTime>
  <Words>461</Words>
  <Application>Microsoft Office PowerPoint</Application>
  <PresentationFormat>Произвольный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1846</cp:revision>
  <dcterms:created xsi:type="dcterms:W3CDTF">2018-01-05T16:38:53Z</dcterms:created>
  <dcterms:modified xsi:type="dcterms:W3CDTF">2023-04-17T10:15:55Z</dcterms:modified>
</cp:coreProperties>
</file>