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0" r:id="rId6"/>
    <p:sldId id="258" r:id="rId7"/>
    <p:sldId id="262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4227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7793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1000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9237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3342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5174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6420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580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65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6223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6236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FFC2-E77A-4E3C-A9C1-00E30DF7C65B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C97A-1413-42D6-BDD1-94ECFF970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1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vseosvita.u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naurok.com.ua/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4005064"/>
            <a:ext cx="7772400" cy="201622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Навчання </a:t>
            </a:r>
            <a:br>
              <a:rPr lang="uk-UA" sz="6000" b="1" dirty="0" smtClean="0">
                <a:solidFill>
                  <a:srgbClr val="7030A0"/>
                </a:solidFill>
              </a:rPr>
            </a:br>
            <a:r>
              <a:rPr lang="uk-UA" sz="6000" b="1" dirty="0" err="1" smtClean="0">
                <a:solidFill>
                  <a:srgbClr val="7030A0"/>
                </a:solidFill>
              </a:rPr>
              <a:t>офлайн</a:t>
            </a:r>
            <a:r>
              <a:rPr lang="uk-UA" sz="6000" b="1" dirty="0" smtClean="0">
                <a:solidFill>
                  <a:srgbClr val="7030A0"/>
                </a:solidFill>
              </a:rPr>
              <a:t> і онлайн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970979"/>
            <a:ext cx="2820292" cy="2102890"/>
          </a:xfrm>
          <a:prstGeom prst="roundRect">
            <a:avLst/>
          </a:prstGeom>
          <a:ln w="190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Виступ на батьківських зборах</a:t>
            </a:r>
          </a:p>
          <a:p>
            <a:r>
              <a:rPr lang="uk-UA" sz="2800" b="1" smtClean="0">
                <a:solidFill>
                  <a:srgbClr val="7030A0"/>
                </a:solidFill>
              </a:rPr>
              <a:t>квітень </a:t>
            </a:r>
            <a:r>
              <a:rPr lang="uk-UA" sz="2800" b="1" dirty="0" smtClean="0">
                <a:solidFill>
                  <a:srgbClr val="7030A0"/>
                </a:solidFill>
              </a:rPr>
              <a:t>2023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Лайфхаки з дистанційного навчання: Найкращий досвід учителів — журнал |  «Освіторія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r="18782"/>
          <a:stretch/>
        </p:blipFill>
        <p:spPr bwMode="auto">
          <a:xfrm>
            <a:off x="755576" y="836712"/>
            <a:ext cx="3744416" cy="2453180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74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33" y="318973"/>
            <a:ext cx="5312578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Форми навчання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861048"/>
            <a:ext cx="8136904" cy="214526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Це </a:t>
            </a:r>
            <a:r>
              <a:rPr lang="uk-UA" sz="2400" dirty="0"/>
              <a:t>традиційна форма навчання, при якій учні та вчителі знаходяться разом в класі або навчальному закладі. Учень може слухати </a:t>
            </a:r>
            <a:r>
              <a:rPr lang="uk-UA" sz="2400" dirty="0" smtClean="0"/>
              <a:t>пояснення, </a:t>
            </a:r>
            <a:r>
              <a:rPr lang="uk-UA" sz="2400" dirty="0"/>
              <a:t>виконувати завдання та спілкуватися з вчителем та іншими учнями без використання комп'ютерів та Інтернету.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4" y="1464530"/>
            <a:ext cx="3714690" cy="2280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2232662"/>
            <a:ext cx="2664296" cy="1328023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err="1"/>
              <a:t>Офлайн</a:t>
            </a:r>
            <a:r>
              <a:rPr lang="uk-UA" sz="3600" b="1" dirty="0"/>
              <a:t> </a:t>
            </a:r>
            <a:r>
              <a:rPr lang="uk-UA" sz="3600" b="1" dirty="0" smtClean="0"/>
              <a:t>навчання</a:t>
            </a:r>
            <a:endParaRPr lang="ru-RU" sz="3600" dirty="0"/>
          </a:p>
        </p:txBody>
      </p:sp>
      <p:pic>
        <p:nvPicPr>
          <p:cNvPr id="2052" name="Picture 4" descr="https://lh3.googleusercontent.com/lPzxnjY_DnAoHqvCCMvyDR8z_mEXsUIhWMtheRpBGjkBWI1wm6-pL6psKWOJEt9N2R1m8Uo38MF2mRG3WD9VFItebAXJdhpuSV3qStFN6MLoEW8S4d-yiRx773K5GSzdZVdfrepsWREaxLjTHn86ILqN93dNPPIHBOksiBq2U7265AwKtvyX9CvxNc-awe944cSqpx6tRRUSRE1NDwda67NG337-Xi9ppUn9Ae3GX8PL43Hnjk91OE6qWTXM3X0V-IubTTLNZx69EXURbbExoWTCsfV7M4bK5544nTTtuEgI2FNO9_W_syDss7VmEOyI_1VaJyw_BqEO3e-CbTBeBXNgMreHDR45YkThrV9kGYXTnPq0DDe1aRgZa0bl5qWkNeMBf-Gm-bsBhvlsyX4VEFops555TPDcroLcV9Et6FNLbmuDOGkiFbBIbPOpYD2qz9R95mpOw46eFlxX57CSMA_g6trJrcpetTz615qWI_EJYMD-u9Scy-RN-Kz0QnIcSQ5A8BB0g9xdvSVu-znrEE5CbYymk-hnZARwhc7AyWksxLkYPhvP1Cetx_GDaxOM58Ld1ChAgSBv2g-KC9KBu3sxr79ycfuYM9a7kEABmVpF9rcgSKw36n9ZN__vcIF5ApC9OAx2G4aTWP_tlAhWYY4dOMx2qOtEG3Y7f_vBwT3USRI0eO_DKBoKETUVoQIxcSd4ougPIkeE3YCGySlKsYfzeOcYS6IX2G9E8j026aLbhlTslA0s9lxvcifnigk0OuHrsRSdduLOAgP5BL2IWev_BrnhAvB1cT-BvcPB8b14ovgBGSMP3P33h6r2yrU5QMFPaiQQaKHL_vrHXHerXztnsAxu9NLr62L-Zna82ZCShcnMNWnAse7_trSkpaEgAoENwyXTWgVDW8bo7SPgO0kGgpGwyWWEfkObUFvVDY76=w1600-h733-s-no?authuser=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r="11651"/>
          <a:stretch/>
        </p:blipFill>
        <p:spPr bwMode="auto">
          <a:xfrm>
            <a:off x="5760000" y="260648"/>
            <a:ext cx="3204000" cy="1791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07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77" y="332656"/>
            <a:ext cx="5312578" cy="9217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Форми навчання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34" name="Picture 10" descr="Як підготуватися до моніторингу організації дистанційного навчання у ЗЗ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04" y="220791"/>
            <a:ext cx="2459873" cy="14080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67614" y="3645024"/>
            <a:ext cx="7116156" cy="255389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Це </a:t>
            </a:r>
            <a:r>
              <a:rPr lang="uk-UA" sz="2400" dirty="0"/>
              <a:t>форма навчання, при якій учень та вчитель знаходяться в різних місцях і взаємодіють за допомогою комп'ютера та Інтернету. Учень може отримувати інформацію, виконувати завдання та спілкуватися з вчителем та іншими учнями в онлайн-середовищі.</a:t>
            </a:r>
            <a:endParaRPr lang="ru-RU" sz="2400" dirty="0"/>
          </a:p>
        </p:txBody>
      </p:sp>
      <p:pic>
        <p:nvPicPr>
          <p:cNvPr id="1026" name="Picture 2" descr="https://lh3.googleusercontent.com/0hpjCc9o159QL38wlgzTZI3x8K_X3z0POM0NCRZnSgEd4UHAo3JBdGbTFruHl1dAXEgqTN8A6S0I2Jvwzm2Pp7A16EdRr9w_DZbS3uzGUzsE12ZFj8kGFYeb94F-V9Ud4QAoc0XBzLulcA1fjJ4OmYahZVlV70mw7WFPMXeLY7vXuPPrSZ8DkH_7w-miSq3ya3U1i6iHQS4Vvnpha8ZeZnQwYq8-b3DF6gLAymVataTqlCq5LvMc30jH5vQX4AdFTPxkYmNHt7nv2VFk0fh5FAGmdfIZI_oRtWH3zMYSg_sJb8VprdRPBCoEbmny1CqDi4v7udoSj4lfyi-0cZwmkUPznPhgef6RHxaeYIMxz7yd8Hay6vma8hsGY4l0FjD8MfhlGxnSNl1GhkpC4anpXvwzl1zaWES7a2B0Y5uMiwnCL64bU8UgCv3b8GaV4NiWWNYkCLUEgSsBzSUNPO_-su55lijLpz5haqJi5NyhsX376rOoP6zAM0_T6Isbb_Eo_ttbu4wmc2lY0_UOHpSnGSUb10e1XcfITW942RmzmNtHw26XQJs2D_57Xc1r6vrY1xQZM2oekL2mTxlHGzCJ7mgPne6F6pj9eaetn1sDWNAe5L_3NO-2ejWPH85OunxVr50QpTQT7keZh0Eo1ySsnL7YIqnB9_irPZHPzaudcbBH00zhmQgsScW4I-3oF5L-VplfVFf-lFd6mJj4irKMzmRWRQfSkXzbM50MFOWytmWQ_jncFyGPKmq9wAyN9LW0IFCyXjH27wNrXAvlYDKo8ULJetWhihCVx5q1K_ZuVl_w9KGAWF60CF7G6U20BoLzWZG57tSso57JrNiuUKly3v_PF2vljMqDGCFed_Pvj-oeVbE8RDHZBqkuPdeEd_RGXBr6fyTVnchE7Y_NTaoY-Nip-94yp_mTcEr0g3enEs12=w1600-h733-s-no?authuser=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-2"/>
          <a:stretch/>
        </p:blipFill>
        <p:spPr bwMode="auto">
          <a:xfrm>
            <a:off x="1043607" y="1490005"/>
            <a:ext cx="3999319" cy="2129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51452" y="2060848"/>
            <a:ext cx="2664296" cy="132802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Онлайн навчання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658209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088"/>
            <a:ext cx="3600400" cy="14961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 err="1" smtClean="0">
                <a:solidFill>
                  <a:srgbClr val="7030A0"/>
                </a:solidFill>
              </a:rPr>
              <a:t>Офлайн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навчання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8360" y="2211159"/>
            <a:ext cx="4542080" cy="3779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u="sng" dirty="0" smtClean="0"/>
              <a:t>Перевага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dirty="0" smtClean="0"/>
              <a:t>передбачає </a:t>
            </a:r>
            <a:r>
              <a:rPr lang="uk-UA" sz="2400" dirty="0"/>
              <a:t>навчання в класі або на </a:t>
            </a:r>
            <a:r>
              <a:rPr lang="uk-UA" sz="2400" dirty="0" smtClean="0"/>
              <a:t>ділянці школи;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dirty="0" smtClean="0"/>
              <a:t>забезпечує </a:t>
            </a:r>
            <a:r>
              <a:rPr lang="uk-UA" sz="2400" dirty="0"/>
              <a:t>більш живу та активну </a:t>
            </a:r>
            <a:r>
              <a:rPr lang="uk-UA" sz="2400" dirty="0" smtClean="0"/>
              <a:t>взаємодію </a:t>
            </a:r>
            <a:r>
              <a:rPr lang="uk-UA" sz="2400" dirty="0"/>
              <a:t>між учнями та </a:t>
            </a:r>
            <a:r>
              <a:rPr lang="uk-UA" sz="2400" dirty="0" smtClean="0"/>
              <a:t>вчителями особисто та безпосередньо;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dirty="0" smtClean="0"/>
              <a:t>більше </a:t>
            </a:r>
            <a:r>
              <a:rPr lang="uk-UA" sz="2400" dirty="0"/>
              <a:t>можливостей для </a:t>
            </a:r>
            <a:r>
              <a:rPr lang="uk-UA" sz="2400" dirty="0" smtClean="0"/>
              <a:t>соціальної </a:t>
            </a:r>
            <a:r>
              <a:rPr lang="uk-UA" sz="2400" dirty="0"/>
              <a:t>підтримки.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4680" y="2152620"/>
            <a:ext cx="4251602" cy="4556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u="sng" dirty="0" smtClean="0"/>
              <a:t>Недоліки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400" dirty="0" err="1"/>
              <a:t>фіксований</a:t>
            </a:r>
            <a:r>
              <a:rPr lang="ru-RU" sz="2400" dirty="0"/>
              <a:t> </a:t>
            </a:r>
            <a:r>
              <a:rPr lang="ru-RU" sz="2400" dirty="0" err="1"/>
              <a:t>графік</a:t>
            </a:r>
            <a:r>
              <a:rPr lang="ru-RU" sz="2400" dirty="0"/>
              <a:t> </a:t>
            </a:r>
            <a:r>
              <a:rPr lang="ru-RU" sz="2400" dirty="0" err="1" smtClean="0"/>
              <a:t>уроків</a:t>
            </a:r>
            <a:endParaRPr lang="ru-RU" sz="2400" dirty="0" smtClean="0"/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часових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витрачати</a:t>
            </a:r>
            <a:r>
              <a:rPr lang="ru-RU" sz="2400" dirty="0"/>
              <a:t> час на те,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дістатися</a:t>
            </a:r>
            <a:r>
              <a:rPr lang="ru-RU" sz="2400" dirty="0"/>
              <a:t> до </a:t>
            </a:r>
            <a:r>
              <a:rPr lang="ru-RU" sz="2400" b="1" dirty="0" err="1" smtClean="0"/>
              <a:t>школи</a:t>
            </a:r>
            <a:r>
              <a:rPr lang="ru-RU" sz="2400" dirty="0" smtClean="0"/>
              <a:t>;</a:t>
            </a:r>
            <a:endParaRPr lang="ru-RU" sz="2400" dirty="0"/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dirty="0" smtClean="0"/>
              <a:t>менш гнучке, </a:t>
            </a:r>
            <a:r>
              <a:rPr lang="uk-UA" sz="2400" dirty="0"/>
              <a:t>особливо в умовах карантинних обмежень та інших викликів, які затримують навчальний процес.</a:t>
            </a:r>
            <a:endParaRPr lang="ru-RU" sz="2400" dirty="0"/>
          </a:p>
        </p:txBody>
      </p:sp>
      <p:pic>
        <p:nvPicPr>
          <p:cNvPr id="3074" name="Picture 2" descr="D:\фото\Випуск 2019- 2023\3 клас\Кращий пожежний\0-02-05-27d7b1e0bc288a788ef2c62cd06145829110b18513cc5e9c9322a50f903d13aa_d740b8f38eaba3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40" y="206396"/>
            <a:ext cx="4251602" cy="1945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58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Дистанційна освіта у початковій школі: форми і методи організації навч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18" y="210431"/>
            <a:ext cx="2855379" cy="1634393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3605"/>
            <a:ext cx="4885094" cy="13556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Онлайн навчання</a:t>
            </a:r>
            <a:br>
              <a:rPr lang="uk-UA" sz="4000" b="1" dirty="0" smtClean="0">
                <a:solidFill>
                  <a:srgbClr val="7030A0"/>
                </a:solidFill>
              </a:rPr>
            </a:br>
            <a:r>
              <a:rPr lang="uk-UA" sz="4000" b="1" dirty="0" smtClean="0">
                <a:solidFill>
                  <a:srgbClr val="7030A0"/>
                </a:solidFill>
              </a:rPr>
              <a:t>(дистанційне)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250" y="1759387"/>
            <a:ext cx="4554770" cy="496187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u="sng" dirty="0" smtClean="0"/>
              <a:t>Переваги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uk-UA" sz="2400" dirty="0" smtClean="0"/>
              <a:t>учні </a:t>
            </a:r>
            <a:r>
              <a:rPr lang="uk-UA" sz="2400" dirty="0"/>
              <a:t>можуть навчатися з будь-якого місця, що має доступ до </a:t>
            </a:r>
            <a:r>
              <a:rPr lang="uk-UA" sz="2400" dirty="0" smtClean="0"/>
              <a:t>Інтернету, та </a:t>
            </a:r>
            <a:r>
              <a:rPr lang="uk-UA" sz="2400" dirty="0"/>
              <a:t>в зручний для них час. </a:t>
            </a:r>
            <a:endParaRPr lang="uk-UA" sz="2400" dirty="0" smtClean="0"/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uk-UA" sz="2400" dirty="0" smtClean="0"/>
              <a:t>Гнучкий режим навчання.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платформ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месенджерів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навчання</a:t>
            </a:r>
            <a:endParaRPr lang="ru-RU" sz="2400" dirty="0"/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2400" dirty="0" err="1" smtClean="0"/>
              <a:t>Моніторинг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прогресу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тестів</a:t>
            </a:r>
            <a:r>
              <a:rPr lang="ru-RU" sz="2400" dirty="0" smtClean="0"/>
              <a:t> в </a:t>
            </a:r>
            <a:r>
              <a:rPr lang="ru-RU" sz="2400" dirty="0" err="1"/>
              <a:t>режимі</a:t>
            </a:r>
            <a:r>
              <a:rPr lang="ru-RU" sz="2400" dirty="0"/>
              <a:t> реального </a:t>
            </a:r>
            <a:r>
              <a:rPr lang="ru-RU" sz="2400" dirty="0" smtClean="0"/>
              <a:t>часу</a:t>
            </a:r>
            <a:endParaRPr lang="uk-UA" sz="24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6290" y="1982004"/>
            <a:ext cx="4104456" cy="4516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u="sng" dirty="0" smtClean="0"/>
              <a:t>Недоліки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/>
              <a:t>відсутність </a:t>
            </a:r>
            <a:r>
              <a:rPr lang="uk-UA" sz="2400" dirty="0"/>
              <a:t>прямого контакту з вчителем та іншими учнями,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/>
              <a:t>Учню</a:t>
            </a:r>
            <a:r>
              <a:rPr lang="ru-RU" sz="2400" dirty="0" smtClean="0"/>
              <a:t> складно </a:t>
            </a:r>
            <a:r>
              <a:rPr lang="ru-RU" sz="2400" dirty="0" err="1"/>
              <a:t>ставити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та </a:t>
            </a:r>
            <a:r>
              <a:rPr lang="ru-RU" sz="2400" dirty="0" err="1"/>
              <a:t>своєчасно</a:t>
            </a:r>
            <a:r>
              <a:rPr lang="ru-RU" sz="2400" dirty="0"/>
              <a:t> </a:t>
            </a:r>
            <a:r>
              <a:rPr lang="ru-RU" sz="2400" dirty="0" err="1"/>
              <a:t>отримувати</a:t>
            </a:r>
            <a:r>
              <a:rPr lang="ru-RU" sz="2400" dirty="0"/>
              <a:t> </a:t>
            </a:r>
            <a:r>
              <a:rPr lang="ru-RU" sz="2400" dirty="0" err="1"/>
              <a:t>зворотний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/>
              <a:t>Має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певний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/>
              <a:t>самодисципліни</a:t>
            </a:r>
            <a:r>
              <a:rPr lang="ru-RU" sz="2400" dirty="0"/>
              <a:t> та </a:t>
            </a:r>
            <a:r>
              <a:rPr lang="ru-RU" sz="2400" dirty="0" err="1"/>
              <a:t>технічної</a:t>
            </a:r>
            <a:r>
              <a:rPr lang="ru-RU" sz="2400" dirty="0"/>
              <a:t> </a:t>
            </a:r>
            <a:r>
              <a:rPr lang="ru-RU" sz="2400" dirty="0" err="1"/>
              <a:t>грамотності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2365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216022"/>
            <a:ext cx="8568952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7030A0"/>
                </a:solidFill>
              </a:rPr>
              <a:t>Дистанційне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навчання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може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бути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20770" y="1196752"/>
            <a:ext cx="2746648" cy="64807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chemeClr val="bg1"/>
                </a:solidFill>
              </a:rPr>
              <a:t>Синхронним</a:t>
            </a:r>
            <a:r>
              <a:rPr lang="ru-RU" sz="3200" b="1" dirty="0" smtClean="0">
                <a:solidFill>
                  <a:schemeClr val="bg1"/>
                </a:solidFill>
              </a:rPr>
              <a:t>     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19056" y="1265308"/>
            <a:ext cx="3173700" cy="61265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 smtClean="0">
                <a:solidFill>
                  <a:schemeClr val="bg1"/>
                </a:solidFill>
              </a:rPr>
              <a:t>асинхронним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61845" y="1916832"/>
            <a:ext cx="4642203" cy="453650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“</a:t>
            </a:r>
            <a:r>
              <a:rPr lang="ru-RU" sz="2400" dirty="0" err="1">
                <a:solidFill>
                  <a:schemeClr val="bg1"/>
                </a:solidFill>
              </a:rPr>
              <a:t>прямий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ефір</a:t>
            </a:r>
            <a:r>
              <a:rPr lang="ru-RU" sz="2400" dirty="0">
                <a:solidFill>
                  <a:schemeClr val="bg1"/>
                </a:solidFill>
              </a:rPr>
              <a:t>”, </a:t>
            </a:r>
            <a:r>
              <a:rPr lang="ru-RU" sz="2400" dirty="0" err="1" smtClean="0">
                <a:solidFill>
                  <a:schemeClr val="bg1"/>
                </a:solidFill>
              </a:rPr>
              <a:t>дитина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>
                <a:solidFill>
                  <a:schemeClr val="bg1"/>
                </a:solidFill>
              </a:rPr>
              <a:t>контактує</a:t>
            </a:r>
            <a:r>
              <a:rPr lang="ru-RU" sz="2400" dirty="0">
                <a:solidFill>
                  <a:schemeClr val="bg1"/>
                </a:solidFill>
              </a:rPr>
              <a:t> через </a:t>
            </a:r>
            <a:r>
              <a:rPr lang="ru-RU" sz="2400" dirty="0" err="1">
                <a:solidFill>
                  <a:schemeClr val="bg1"/>
                </a:solidFill>
              </a:rPr>
              <a:t>засоби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зв’язку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безпосередньо</a:t>
            </a:r>
            <a:r>
              <a:rPr lang="ru-RU" sz="2400" dirty="0">
                <a:solidFill>
                  <a:schemeClr val="bg1"/>
                </a:solidFill>
              </a:rPr>
              <a:t> з учителем.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бути </a:t>
            </a:r>
            <a:r>
              <a:rPr lang="ru-RU" sz="2400" dirty="0" err="1">
                <a:solidFill>
                  <a:schemeClr val="bg1"/>
                </a:solidFill>
              </a:rPr>
              <a:t>відео</a:t>
            </a:r>
            <a:r>
              <a:rPr lang="ru-RU" sz="2400" dirty="0">
                <a:solidFill>
                  <a:schemeClr val="bg1"/>
                </a:solidFill>
              </a:rPr>
              <a:t>-, </a:t>
            </a:r>
            <a:r>
              <a:rPr lang="ru-RU" sz="2400" dirty="0" err="1">
                <a:solidFill>
                  <a:schemeClr val="bg1"/>
                </a:solidFill>
              </a:rPr>
              <a:t>аудіозв’язок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спілкування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чаті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дозволяє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підтримати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дітей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спричиняє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розуміння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дитиною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вона </a:t>
            </a:r>
            <a:r>
              <a:rPr lang="ru-RU" sz="2400" dirty="0" err="1">
                <a:solidFill>
                  <a:schemeClr val="bg1"/>
                </a:solidFill>
              </a:rPr>
              <a:t>долучена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спільного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процесу</a:t>
            </a:r>
            <a:r>
              <a:rPr lang="ru-RU" sz="2400" dirty="0" smtClean="0">
                <a:solidFill>
                  <a:schemeClr val="bg1"/>
                </a:solidFill>
              </a:rPr>
              <a:t>, вона не сама.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2" descr="Дистанційне навчання в умовах воєнного стану | Факультет соціальної та  психологічної ос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32" y="3264908"/>
            <a:ext cx="2857500" cy="1600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109757" y="2060848"/>
            <a:ext cx="3771850" cy="388843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відбуватися</a:t>
            </a:r>
            <a:r>
              <a:rPr lang="ru-RU" sz="2400" dirty="0">
                <a:solidFill>
                  <a:schemeClr val="bg1"/>
                </a:solidFill>
              </a:rPr>
              <a:t> через </a:t>
            </a:r>
            <a:r>
              <a:rPr lang="ru-RU" sz="2400" dirty="0" err="1">
                <a:solidFill>
                  <a:schemeClr val="bg1"/>
                </a:solidFill>
              </a:rPr>
              <a:t>електронне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листування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smtClean="0">
                <a:solidFill>
                  <a:schemeClr val="bg1"/>
                </a:solidFill>
              </a:rPr>
              <a:t>відео </a:t>
            </a:r>
            <a:r>
              <a:rPr lang="ru-RU" sz="2400" dirty="0">
                <a:solidFill>
                  <a:schemeClr val="bg1"/>
                </a:solidFill>
              </a:rPr>
              <a:t>уроки, </a:t>
            </a:r>
            <a:r>
              <a:rPr lang="uk-UA" sz="2400" dirty="0">
                <a:solidFill>
                  <a:schemeClr val="bg1"/>
                </a:solidFill>
              </a:rPr>
              <a:t>освітні </a:t>
            </a:r>
            <a:r>
              <a:rPr lang="ru-RU" sz="2400" dirty="0" err="1" smtClean="0">
                <a:solidFill>
                  <a:schemeClr val="bg1"/>
                </a:solidFill>
              </a:rPr>
              <a:t>сайти</a:t>
            </a:r>
            <a:r>
              <a:rPr lang="ru-RU" sz="2400" dirty="0" smtClean="0">
                <a:solidFill>
                  <a:schemeClr val="bg1"/>
                </a:solidFill>
              </a:rPr>
              <a:t>, блоги </a:t>
            </a:r>
            <a:r>
              <a:rPr lang="ru-RU" sz="2400" dirty="0" err="1">
                <a:solidFill>
                  <a:schemeClr val="bg1"/>
                </a:solidFill>
              </a:rPr>
              <a:t>тощо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2400" dirty="0" err="1" smtClean="0">
                <a:solidFill>
                  <a:schemeClr val="bg1"/>
                </a:solidFill>
              </a:rPr>
              <a:t>Воно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важливе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дітей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потрібно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більше</a:t>
            </a:r>
            <a:r>
              <a:rPr lang="ru-RU" sz="2400" dirty="0">
                <a:solidFill>
                  <a:schemeClr val="bg1"/>
                </a:solidFill>
              </a:rPr>
              <a:t> часу на </a:t>
            </a:r>
            <a:r>
              <a:rPr lang="ru-RU" sz="2400" dirty="0" err="1">
                <a:solidFill>
                  <a:schemeClr val="bg1"/>
                </a:solidFill>
              </a:rPr>
              <a:t>опрацювання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тієї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теми, для </a:t>
            </a:r>
            <a:r>
              <a:rPr lang="ru-RU" sz="2400" dirty="0" err="1" smtClean="0">
                <a:solidFill>
                  <a:schemeClr val="bg1"/>
                </a:solidFill>
              </a:rPr>
              <a:t>дітей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з </a:t>
            </a:r>
            <a:r>
              <a:rPr lang="ru-RU" sz="2400" dirty="0" err="1">
                <a:solidFill>
                  <a:schemeClr val="bg1"/>
                </a:solidFill>
              </a:rPr>
              <a:t>різними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освітніми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потребами.</a:t>
            </a:r>
          </a:p>
        </p:txBody>
      </p:sp>
    </p:spTree>
    <p:extLst>
      <p:ext uri="{BB962C8B-B14F-4D97-AF65-F5344CB8AC3E}">
        <p14:creationId xmlns:p14="http://schemas.microsoft.com/office/powerpoint/2010/main" val="8165495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672" y="260648"/>
            <a:ext cx="6415568" cy="134003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Найкращий</a:t>
            </a:r>
            <a:r>
              <a:rPr lang="ru-RU" b="1" dirty="0">
                <a:solidFill>
                  <a:srgbClr val="7030A0"/>
                </a:solidFill>
              </a:rPr>
              <a:t> результат </a:t>
            </a:r>
            <a:r>
              <a:rPr lang="ru-RU" b="1" dirty="0" err="1">
                <a:solidFill>
                  <a:srgbClr val="7030A0"/>
                </a:solidFill>
              </a:rPr>
              <a:t>має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u="sng" dirty="0" err="1" smtClean="0">
                <a:solidFill>
                  <a:srgbClr val="7030A0"/>
                </a:solidFill>
              </a:rPr>
              <a:t>гібридне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навчання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889463"/>
            <a:ext cx="5328592" cy="4188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Ми </a:t>
            </a:r>
            <a:r>
              <a:rPr lang="ru-RU" sz="2400" dirty="0" err="1"/>
              <a:t>зустрічаємось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дітьми</a:t>
            </a:r>
            <a:r>
              <a:rPr lang="ru-RU" sz="2400" dirty="0"/>
              <a:t> в </a:t>
            </a:r>
            <a:r>
              <a:rPr lang="ru-RU" sz="2400" b="1" dirty="0" err="1"/>
              <a:t>синхроні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 на </a:t>
            </a:r>
            <a:r>
              <a:rPr lang="ru-RU" sz="2400" dirty="0" err="1"/>
              <a:t>відеоконференції</a:t>
            </a:r>
            <a:r>
              <a:rPr lang="ru-RU" sz="2400" dirty="0"/>
              <a:t>) і </a:t>
            </a:r>
            <a:r>
              <a:rPr lang="ru-RU" sz="2400" dirty="0" err="1"/>
              <a:t>водночас</a:t>
            </a:r>
            <a:r>
              <a:rPr lang="ru-RU" sz="2400" dirty="0"/>
              <a:t> </a:t>
            </a:r>
            <a:r>
              <a:rPr lang="ru-RU" sz="2400" dirty="0" err="1"/>
              <a:t>застосовуємо</a:t>
            </a:r>
            <a:r>
              <a:rPr lang="ru-RU" sz="2400" dirty="0"/>
              <a:t> </a:t>
            </a:r>
            <a:r>
              <a:rPr lang="ru-RU" sz="2400" b="1" dirty="0" err="1"/>
              <a:t>асинхронне</a:t>
            </a:r>
            <a:r>
              <a:rPr lang="ru-RU" sz="2400" b="1" dirty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(</a:t>
            </a:r>
            <a:r>
              <a:rPr lang="ru-RU" sz="2400" dirty="0" err="1" smtClean="0"/>
              <a:t>відеоурок</a:t>
            </a:r>
            <a:r>
              <a:rPr lang="ru-RU" sz="2400" dirty="0" smtClean="0"/>
              <a:t>).</a:t>
            </a:r>
            <a:endParaRPr lang="ru-RU" sz="2400" dirty="0"/>
          </a:p>
          <a:p>
            <a:pPr algn="ctr"/>
            <a:r>
              <a:rPr lang="ru-RU" sz="2400" dirty="0" err="1"/>
              <a:t>Чому</a:t>
            </a:r>
            <a:r>
              <a:rPr lang="ru-RU" sz="2400" dirty="0"/>
              <a:t> так? </a:t>
            </a:r>
            <a:r>
              <a:rPr lang="ru-RU" sz="2400" dirty="0" err="1"/>
              <a:t>Надається</a:t>
            </a:r>
            <a:r>
              <a:rPr lang="ru-RU" sz="2400" dirty="0"/>
              <a:t> </a:t>
            </a:r>
            <a:r>
              <a:rPr lang="ru-RU" sz="2400" dirty="0" err="1"/>
              <a:t>підтримка</a:t>
            </a:r>
            <a:r>
              <a:rPr lang="ru-RU" sz="2400" dirty="0"/>
              <a:t> </a:t>
            </a:r>
            <a:r>
              <a:rPr lang="ru-RU" sz="2400" dirty="0" err="1"/>
              <a:t>учням</a:t>
            </a:r>
            <a:r>
              <a:rPr lang="ru-RU" sz="2400" dirty="0"/>
              <a:t> у </a:t>
            </a:r>
            <a:r>
              <a:rPr lang="ru-RU" sz="2400" dirty="0" err="1" smtClean="0"/>
              <a:t>синхроні</a:t>
            </a:r>
            <a:r>
              <a:rPr lang="ru-RU" sz="2400" dirty="0"/>
              <a:t>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 smtClean="0"/>
              <a:t>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/>
              <a:t>учням</a:t>
            </a:r>
            <a:r>
              <a:rPr lang="ru-RU" sz="2400" dirty="0"/>
              <a:t> </a:t>
            </a:r>
            <a:r>
              <a:rPr lang="ru-RU" sz="2400" dirty="0" err="1"/>
              <a:t>самостійно</a:t>
            </a:r>
            <a:r>
              <a:rPr lang="ru-RU" sz="2400" dirty="0"/>
              <a:t> </a:t>
            </a:r>
            <a:r>
              <a:rPr lang="ru-RU" sz="2400" dirty="0" err="1"/>
              <a:t>планувати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виходячи</a:t>
            </a:r>
            <a:r>
              <a:rPr lang="ru-RU" sz="2400" dirty="0"/>
              <a:t> з тих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умов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51" y="243518"/>
            <a:ext cx="2184148" cy="473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Інструкція для вчителів щодо організації дистанційного навчання - Ліцей № 6  м. Жито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62" y="4653136"/>
            <a:ext cx="3473313" cy="196976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85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86" y="164498"/>
            <a:ext cx="8003232" cy="111301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Мої сторінки в інтернеті для онлайн навчання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1416" y="1376303"/>
            <a:ext cx="3888432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http://blog.ivanovsoft.com/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2303" y="1289726"/>
            <a:ext cx="3568277" cy="783193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https://www.youtube.com/@esmiraldaivanova4565/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9" y="1997053"/>
            <a:ext cx="3788034" cy="1704615"/>
          </a:xfrm>
          <a:prstGeom prst="round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D:\4 клас\1 клас майбутній\2023-04-02_115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04" y="2144789"/>
            <a:ext cx="3390076" cy="1754364"/>
          </a:xfrm>
          <a:prstGeom prst="round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4 клас\1 клас майбутній\2023-04-02_1157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50880"/>
            <a:ext cx="3478068" cy="211292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46798" y="4008134"/>
            <a:ext cx="4572000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hlinkClick r:id="rId5"/>
              </a:rPr>
              <a:t>Освітній</a:t>
            </a:r>
            <a:r>
              <a:rPr lang="ru-RU" dirty="0">
                <a:solidFill>
                  <a:schemeClr val="bg1"/>
                </a:solidFill>
                <a:hlinkClick r:id="rId5"/>
              </a:rPr>
              <a:t> проект «На Урок» </a:t>
            </a:r>
            <a:r>
              <a:rPr lang="ru-RU" dirty="0" smtClean="0">
                <a:solidFill>
                  <a:schemeClr val="bg1"/>
                </a:solidFill>
                <a:hlinkClick r:id="rId5"/>
              </a:rPr>
              <a:t>(</a:t>
            </a:r>
            <a:r>
              <a:rPr lang="ru-RU" dirty="0">
                <a:solidFill>
                  <a:schemeClr val="bg1"/>
                </a:solidFill>
                <a:hlinkClick r:id="rId5"/>
              </a:rPr>
              <a:t>naurok.com.ua)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9" y="4550880"/>
            <a:ext cx="3213701" cy="2065233"/>
          </a:xfrm>
          <a:prstGeom prst="round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21351" y="3701668"/>
            <a:ext cx="3724559" cy="715089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hlinkClick r:id="rId7"/>
              </a:rPr>
              <a:t>Всеосвіта</a:t>
            </a:r>
            <a:r>
              <a:rPr lang="ru-RU" dirty="0">
                <a:hlinkClick r:id="rId7"/>
              </a:rPr>
              <a:t> - </a:t>
            </a:r>
            <a:r>
              <a:rPr lang="ru-RU" dirty="0" err="1">
                <a:hlinkClick r:id="rId7"/>
              </a:rPr>
              <a:t>Національна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освітня</a:t>
            </a:r>
            <a:r>
              <a:rPr lang="ru-RU" dirty="0">
                <a:hlinkClick r:id="rId7"/>
              </a:rPr>
              <a:t> платформа (</a:t>
            </a:r>
            <a:r>
              <a:rPr lang="en-US" dirty="0" smtClean="0">
                <a:hlinkClick r:id="rId7"/>
              </a:rPr>
              <a:t>vseosvita.ua)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54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2101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Що краще: 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3600" b="1" dirty="0" err="1" smtClean="0">
                <a:solidFill>
                  <a:srgbClr val="7030A0"/>
                </a:solidFill>
              </a:rPr>
              <a:t>офлайн</a:t>
            </a:r>
            <a:r>
              <a:rPr lang="uk-UA" sz="3600" b="1" dirty="0" smtClean="0">
                <a:solidFill>
                  <a:srgbClr val="7030A0"/>
                </a:solidFill>
              </a:rPr>
              <a:t> чи онлайн навчання?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766" y="3811579"/>
            <a:ext cx="3740968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Обидва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формати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отримання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знань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плюси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мінуси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u="sng" dirty="0" err="1" smtClean="0">
                <a:solidFill>
                  <a:schemeClr val="bg1"/>
                </a:solidFill>
              </a:rPr>
              <a:t>Наші</a:t>
            </a:r>
            <a:r>
              <a:rPr lang="ru-RU" sz="2800" b="1" u="sng" dirty="0" smtClean="0">
                <a:solidFill>
                  <a:schemeClr val="bg1"/>
                </a:solidFill>
              </a:rPr>
              <a:t> </a:t>
            </a:r>
            <a:r>
              <a:rPr lang="ru-RU" sz="2800" b="1" u="sng" dirty="0" err="1" smtClean="0">
                <a:solidFill>
                  <a:schemeClr val="bg1"/>
                </a:solidFill>
              </a:rPr>
              <a:t>реалії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диктують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вимоги</a:t>
            </a:r>
            <a:r>
              <a:rPr lang="ru-RU" sz="2800" b="1" dirty="0" smtClean="0">
                <a:solidFill>
                  <a:schemeClr val="bg1"/>
                </a:solidFill>
              </a:rPr>
              <a:t> до </a:t>
            </a:r>
            <a:r>
              <a:rPr lang="ru-RU" sz="2800" b="1" dirty="0" err="1" smtClean="0">
                <a:solidFill>
                  <a:schemeClr val="bg1"/>
                </a:solidFill>
              </a:rPr>
              <a:t>навчання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48" y="3760354"/>
            <a:ext cx="4503880" cy="245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412776"/>
            <a:ext cx="7200800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u="sng" dirty="0" err="1"/>
              <a:t>Офлайн</a:t>
            </a:r>
            <a:r>
              <a:rPr lang="uk-UA" sz="2400" b="1" dirty="0"/>
              <a:t>                      </a:t>
            </a:r>
            <a:r>
              <a:rPr lang="uk-UA" sz="2400" b="1" dirty="0" smtClean="0"/>
              <a:t>  </a:t>
            </a:r>
            <a:r>
              <a:rPr lang="uk-UA" sz="2400" b="1" u="sng" dirty="0" smtClean="0"/>
              <a:t>онлайн</a:t>
            </a:r>
            <a:endParaRPr lang="ru-RU" sz="2400" b="1" dirty="0"/>
          </a:p>
          <a:p>
            <a:r>
              <a:rPr lang="uk-UA" sz="2400" b="1" dirty="0"/>
              <a:t>В класі                         </a:t>
            </a:r>
            <a:r>
              <a:rPr lang="uk-UA" sz="2400" b="1" dirty="0" smtClean="0"/>
              <a:t> вдома</a:t>
            </a:r>
            <a:endParaRPr lang="ru-RU" sz="2400" b="1" dirty="0"/>
          </a:p>
          <a:p>
            <a:r>
              <a:rPr lang="uk-UA" sz="2400" b="1"/>
              <a:t>Колективно                </a:t>
            </a:r>
            <a:r>
              <a:rPr lang="uk-UA" sz="2400" b="1" smtClean="0"/>
              <a:t>самостійно</a:t>
            </a:r>
            <a:endParaRPr lang="ru-RU" sz="2400" b="1" dirty="0"/>
          </a:p>
          <a:p>
            <a:r>
              <a:rPr lang="uk-UA" sz="2400" b="1" dirty="0"/>
              <a:t>Спілкування живе </a:t>
            </a:r>
            <a:r>
              <a:rPr lang="uk-UA" sz="2400" b="1" dirty="0" smtClean="0"/>
              <a:t>  спілкування </a:t>
            </a:r>
            <a:r>
              <a:rPr lang="uk-UA" sz="2400" b="1" dirty="0"/>
              <a:t>через </a:t>
            </a:r>
            <a:r>
              <a:rPr lang="uk-UA" sz="2400" b="1" dirty="0" err="1"/>
              <a:t>меседжери</a:t>
            </a:r>
            <a:r>
              <a:rPr lang="uk-UA" sz="2400" b="1" dirty="0"/>
              <a:t> </a:t>
            </a:r>
            <a:endParaRPr lang="ru-RU" sz="2400" b="1" dirty="0"/>
          </a:p>
          <a:p>
            <a:r>
              <a:rPr lang="uk-UA" sz="2400" b="1" dirty="0"/>
              <a:t>Вчитель поруч          </a:t>
            </a:r>
            <a:r>
              <a:rPr lang="uk-UA" sz="2400" b="1" dirty="0" smtClean="0"/>
              <a:t> </a:t>
            </a:r>
            <a:r>
              <a:rPr lang="uk-UA" sz="2400" b="1" dirty="0"/>
              <a:t>вчитель на екрані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38760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423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Навчання  офлайн і онлайн</vt:lpstr>
      <vt:lpstr>Форми навчання</vt:lpstr>
      <vt:lpstr>Форми навчання</vt:lpstr>
      <vt:lpstr>Офлайн  навчання</vt:lpstr>
      <vt:lpstr>Онлайн навчання (дистанційне)</vt:lpstr>
      <vt:lpstr>Дистанційне навчання може бути</vt:lpstr>
      <vt:lpstr>Найкращий результат має  гібридне навчання </vt:lpstr>
      <vt:lpstr>Мої сторінки в інтернеті для онлайн навчання</vt:lpstr>
      <vt:lpstr>Що краще:  офлайн чи онлайн навчання?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Навчання  онлайн і офлайн</dc:title>
  <dc:creator>Esmiralda Ivanova</dc:creator>
  <cp:lastModifiedBy>Esmiralda Ivanova</cp:lastModifiedBy>
  <cp:revision>39</cp:revision>
  <dcterms:created xsi:type="dcterms:W3CDTF">2023-03-25T20:14:33Z</dcterms:created>
  <dcterms:modified xsi:type="dcterms:W3CDTF">2023-04-22T06:56:48Z</dcterms:modified>
</cp:coreProperties>
</file>