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9" r:id="rId4"/>
    <p:sldId id="273" r:id="rId5"/>
    <p:sldId id="262" r:id="rId6"/>
    <p:sldId id="274" r:id="rId7"/>
    <p:sldId id="275" r:id="rId8"/>
    <p:sldId id="276" r:id="rId9"/>
    <p:sldId id="277" r:id="rId10"/>
    <p:sldId id="278" r:id="rId11"/>
    <p:sldId id="272" r:id="rId12"/>
    <p:sldId id="279" r:id="rId13"/>
    <p:sldId id="280" r:id="rId14"/>
    <p:sldId id="28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5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0F434-0579-46AD-ABC2-48F6D141B1C9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181E4FA-7715-4F48-8D15-55D1B0387124}">
      <dgm:prSet phldrT="[Текст]"/>
      <dgm:spPr/>
      <dgm:t>
        <a:bodyPr/>
        <a:lstStyle/>
        <a:p>
          <a:r>
            <a:rPr lang="uk-UA" b="1" dirty="0" smtClean="0"/>
            <a:t>учень</a:t>
          </a:r>
          <a:endParaRPr lang="ru-RU" b="1" dirty="0"/>
        </a:p>
      </dgm:t>
    </dgm:pt>
    <dgm:pt modelId="{27F79F12-F711-4B87-B634-2981CAD94DA5}" type="parTrans" cxnId="{E21E3D7A-D661-4D35-8FCC-2E13D2EE77E2}">
      <dgm:prSet/>
      <dgm:spPr/>
      <dgm:t>
        <a:bodyPr/>
        <a:lstStyle/>
        <a:p>
          <a:endParaRPr lang="ru-RU"/>
        </a:p>
      </dgm:t>
    </dgm:pt>
    <dgm:pt modelId="{33CD0CE4-599B-4AFB-9F4D-7A94A82CD6FA}" type="sibTrans" cxnId="{E21E3D7A-D661-4D35-8FCC-2E13D2EE77E2}">
      <dgm:prSet/>
      <dgm:spPr/>
      <dgm:t>
        <a:bodyPr/>
        <a:lstStyle/>
        <a:p>
          <a:endParaRPr lang="ru-RU"/>
        </a:p>
      </dgm:t>
    </dgm:pt>
    <dgm:pt modelId="{AF2F96E7-880C-4AD4-91A0-EBFFE8DE3835}">
      <dgm:prSet phldrT="[Текст]"/>
      <dgm:spPr>
        <a:solidFill>
          <a:srgbClr val="FFC000"/>
        </a:solidFill>
      </dgm:spPr>
      <dgm:t>
        <a:bodyPr/>
        <a:lstStyle/>
        <a:p>
          <a:r>
            <a:rPr lang="uk-UA" b="1" dirty="0" smtClean="0"/>
            <a:t>родина</a:t>
          </a:r>
          <a:endParaRPr lang="ru-RU" b="1" dirty="0"/>
        </a:p>
      </dgm:t>
    </dgm:pt>
    <dgm:pt modelId="{C6DFB5C5-AA58-4FC4-9A63-9CD7C26DC9D5}" type="parTrans" cxnId="{4D9F3B17-02DD-4548-99CF-0E0ABB3543CC}">
      <dgm:prSet/>
      <dgm:spPr/>
      <dgm:t>
        <a:bodyPr/>
        <a:lstStyle/>
        <a:p>
          <a:endParaRPr lang="ru-RU"/>
        </a:p>
      </dgm:t>
    </dgm:pt>
    <dgm:pt modelId="{00F7D2BE-FD15-4FC9-828E-EEEEC85DDCF3}" type="sibTrans" cxnId="{4D9F3B17-02DD-4548-99CF-0E0ABB3543CC}">
      <dgm:prSet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BC534683-5F56-43DB-AA48-538BC687CF90}">
      <dgm:prSet phldrT="[Текст]"/>
      <dgm:spPr>
        <a:solidFill>
          <a:srgbClr val="0070C0"/>
        </a:solidFill>
      </dgm:spPr>
      <dgm:t>
        <a:bodyPr/>
        <a:lstStyle/>
        <a:p>
          <a:r>
            <a:rPr lang="uk-UA" b="1" dirty="0" smtClean="0"/>
            <a:t>учитель</a:t>
          </a:r>
          <a:endParaRPr lang="ru-RU" b="1" dirty="0"/>
        </a:p>
      </dgm:t>
    </dgm:pt>
    <dgm:pt modelId="{BED86825-6001-4475-B947-ABE1C9382B26}" type="parTrans" cxnId="{7AC38E8E-FD8E-4F41-B168-01798372EFFB}">
      <dgm:prSet/>
      <dgm:spPr/>
      <dgm:t>
        <a:bodyPr/>
        <a:lstStyle/>
        <a:p>
          <a:endParaRPr lang="ru-RU"/>
        </a:p>
      </dgm:t>
    </dgm:pt>
    <dgm:pt modelId="{04F70C08-6544-4EE2-9224-7FD95D64B017}" type="sibTrans" cxnId="{7AC38E8E-FD8E-4F41-B168-01798372EFFB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AE2894C9-965F-4C6C-AE8E-41B064DB200E}" type="pres">
      <dgm:prSet presAssocID="{4580F434-0579-46AD-ABC2-48F6D141B1C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9ED1CA-3E0C-4380-B8F1-0C94A2FFD1A9}" type="pres">
      <dgm:prSet presAssocID="{3181E4FA-7715-4F48-8D15-55D1B038712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7BB8C-58A1-49F7-BCD8-90D1B5126D43}" type="pres">
      <dgm:prSet presAssocID="{33CD0CE4-599B-4AFB-9F4D-7A94A82CD6FA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38118B9-1C4D-4782-8A94-3B4C4A16165F}" type="pres">
      <dgm:prSet presAssocID="{33CD0CE4-599B-4AFB-9F4D-7A94A82CD6FA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33EA48F3-F7F9-40BF-87A3-90B0DA24DF5B}" type="pres">
      <dgm:prSet presAssocID="{AF2F96E7-880C-4AD4-91A0-EBFFE8DE383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F5A2-9C22-43DE-8773-3C422A00FCB1}" type="pres">
      <dgm:prSet presAssocID="{00F7D2BE-FD15-4FC9-828E-EEEEC85DDCF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6A300B23-828C-4CDD-8A42-63AFEB2976C4}" type="pres">
      <dgm:prSet presAssocID="{00F7D2BE-FD15-4FC9-828E-EEEEC85DDCF3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0597A76-3667-4E1E-B7DA-F58B738F8AC7}" type="pres">
      <dgm:prSet presAssocID="{BC534683-5F56-43DB-AA48-538BC687CF9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B82D7-4644-46F3-BC83-A99D2F2CCF78}" type="pres">
      <dgm:prSet presAssocID="{04F70C08-6544-4EE2-9224-7FD95D64B017}" presName="sibTrans" presStyleLbl="sibTrans2D1" presStyleIdx="2" presStyleCnt="3"/>
      <dgm:spPr/>
      <dgm:t>
        <a:bodyPr/>
        <a:lstStyle/>
        <a:p>
          <a:endParaRPr lang="ru-RU"/>
        </a:p>
      </dgm:t>
    </dgm:pt>
    <dgm:pt modelId="{DB12ECBC-7A35-43AC-BB27-871E91D63F8E}" type="pres">
      <dgm:prSet presAssocID="{04F70C08-6544-4EE2-9224-7FD95D64B017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171AA3A-44EC-4519-885C-74CDFB197BD3}" type="presOf" srcId="{BC534683-5F56-43DB-AA48-538BC687CF90}" destId="{D0597A76-3667-4E1E-B7DA-F58B738F8AC7}" srcOrd="0" destOrd="0" presId="urn:microsoft.com/office/officeart/2005/8/layout/cycle7"/>
    <dgm:cxn modelId="{17C28BAC-B7B5-476A-8796-481FA6B5B78D}" type="presOf" srcId="{33CD0CE4-599B-4AFB-9F4D-7A94A82CD6FA}" destId="{C38118B9-1C4D-4782-8A94-3B4C4A16165F}" srcOrd="1" destOrd="0" presId="urn:microsoft.com/office/officeart/2005/8/layout/cycle7"/>
    <dgm:cxn modelId="{64DEE5D2-8C21-4F88-B3D3-989605632949}" type="presOf" srcId="{AF2F96E7-880C-4AD4-91A0-EBFFE8DE3835}" destId="{33EA48F3-F7F9-40BF-87A3-90B0DA24DF5B}" srcOrd="0" destOrd="0" presId="urn:microsoft.com/office/officeart/2005/8/layout/cycle7"/>
    <dgm:cxn modelId="{5F601012-6FD9-47FD-AFFD-CFEE36733803}" type="presOf" srcId="{33CD0CE4-599B-4AFB-9F4D-7A94A82CD6FA}" destId="{35A7BB8C-58A1-49F7-BCD8-90D1B5126D43}" srcOrd="0" destOrd="0" presId="urn:microsoft.com/office/officeart/2005/8/layout/cycle7"/>
    <dgm:cxn modelId="{B2891F32-8124-49AD-8B35-771353ABB207}" type="presOf" srcId="{04F70C08-6544-4EE2-9224-7FD95D64B017}" destId="{F71B82D7-4644-46F3-BC83-A99D2F2CCF78}" srcOrd="0" destOrd="0" presId="urn:microsoft.com/office/officeart/2005/8/layout/cycle7"/>
    <dgm:cxn modelId="{E21E3D7A-D661-4D35-8FCC-2E13D2EE77E2}" srcId="{4580F434-0579-46AD-ABC2-48F6D141B1C9}" destId="{3181E4FA-7715-4F48-8D15-55D1B0387124}" srcOrd="0" destOrd="0" parTransId="{27F79F12-F711-4B87-B634-2981CAD94DA5}" sibTransId="{33CD0CE4-599B-4AFB-9F4D-7A94A82CD6FA}"/>
    <dgm:cxn modelId="{1E2C97C8-EE4D-4A39-99BA-17815C3A2FDC}" type="presOf" srcId="{3181E4FA-7715-4F48-8D15-55D1B0387124}" destId="{459ED1CA-3E0C-4380-B8F1-0C94A2FFD1A9}" srcOrd="0" destOrd="0" presId="urn:microsoft.com/office/officeart/2005/8/layout/cycle7"/>
    <dgm:cxn modelId="{0D316535-E7C0-48C6-B8B0-528035A06D10}" type="presOf" srcId="{4580F434-0579-46AD-ABC2-48F6D141B1C9}" destId="{AE2894C9-965F-4C6C-AE8E-41B064DB200E}" srcOrd="0" destOrd="0" presId="urn:microsoft.com/office/officeart/2005/8/layout/cycle7"/>
    <dgm:cxn modelId="{7AC38E8E-FD8E-4F41-B168-01798372EFFB}" srcId="{4580F434-0579-46AD-ABC2-48F6D141B1C9}" destId="{BC534683-5F56-43DB-AA48-538BC687CF90}" srcOrd="2" destOrd="0" parTransId="{BED86825-6001-4475-B947-ABE1C9382B26}" sibTransId="{04F70C08-6544-4EE2-9224-7FD95D64B017}"/>
    <dgm:cxn modelId="{F10AC382-7B0D-4607-90A2-921D3264E3AF}" type="presOf" srcId="{00F7D2BE-FD15-4FC9-828E-EEEEC85DDCF3}" destId="{C41EF5A2-9C22-43DE-8773-3C422A00FCB1}" srcOrd="0" destOrd="0" presId="urn:microsoft.com/office/officeart/2005/8/layout/cycle7"/>
    <dgm:cxn modelId="{8736E04E-FB74-4B66-91A2-E8CA2A802F07}" type="presOf" srcId="{04F70C08-6544-4EE2-9224-7FD95D64B017}" destId="{DB12ECBC-7A35-43AC-BB27-871E91D63F8E}" srcOrd="1" destOrd="0" presId="urn:microsoft.com/office/officeart/2005/8/layout/cycle7"/>
    <dgm:cxn modelId="{4D9F3B17-02DD-4548-99CF-0E0ABB3543CC}" srcId="{4580F434-0579-46AD-ABC2-48F6D141B1C9}" destId="{AF2F96E7-880C-4AD4-91A0-EBFFE8DE3835}" srcOrd="1" destOrd="0" parTransId="{C6DFB5C5-AA58-4FC4-9A63-9CD7C26DC9D5}" sibTransId="{00F7D2BE-FD15-4FC9-828E-EEEEC85DDCF3}"/>
    <dgm:cxn modelId="{E1580D94-A1A6-4E4C-A905-8E1A8D479923}" type="presOf" srcId="{00F7D2BE-FD15-4FC9-828E-EEEEC85DDCF3}" destId="{6A300B23-828C-4CDD-8A42-63AFEB2976C4}" srcOrd="1" destOrd="0" presId="urn:microsoft.com/office/officeart/2005/8/layout/cycle7"/>
    <dgm:cxn modelId="{26F243C8-DEEF-4E65-8075-49D6FD9F6052}" type="presParOf" srcId="{AE2894C9-965F-4C6C-AE8E-41B064DB200E}" destId="{459ED1CA-3E0C-4380-B8F1-0C94A2FFD1A9}" srcOrd="0" destOrd="0" presId="urn:microsoft.com/office/officeart/2005/8/layout/cycle7"/>
    <dgm:cxn modelId="{65BC1A99-2DF1-4CD5-A2DA-FAD3517364B7}" type="presParOf" srcId="{AE2894C9-965F-4C6C-AE8E-41B064DB200E}" destId="{35A7BB8C-58A1-49F7-BCD8-90D1B5126D43}" srcOrd="1" destOrd="0" presId="urn:microsoft.com/office/officeart/2005/8/layout/cycle7"/>
    <dgm:cxn modelId="{52C86310-1262-4713-A635-9308243C3A77}" type="presParOf" srcId="{35A7BB8C-58A1-49F7-BCD8-90D1B5126D43}" destId="{C38118B9-1C4D-4782-8A94-3B4C4A16165F}" srcOrd="0" destOrd="0" presId="urn:microsoft.com/office/officeart/2005/8/layout/cycle7"/>
    <dgm:cxn modelId="{2AEE3A64-C4BA-4CAC-9B93-A75C509932D6}" type="presParOf" srcId="{AE2894C9-965F-4C6C-AE8E-41B064DB200E}" destId="{33EA48F3-F7F9-40BF-87A3-90B0DA24DF5B}" srcOrd="2" destOrd="0" presId="urn:microsoft.com/office/officeart/2005/8/layout/cycle7"/>
    <dgm:cxn modelId="{C83DC6A3-6767-49D2-BC38-4B256544ABAF}" type="presParOf" srcId="{AE2894C9-965F-4C6C-AE8E-41B064DB200E}" destId="{C41EF5A2-9C22-43DE-8773-3C422A00FCB1}" srcOrd="3" destOrd="0" presId="urn:microsoft.com/office/officeart/2005/8/layout/cycle7"/>
    <dgm:cxn modelId="{81A9F3FC-EBF4-4A2D-96E2-17BB511E0E52}" type="presParOf" srcId="{C41EF5A2-9C22-43DE-8773-3C422A00FCB1}" destId="{6A300B23-828C-4CDD-8A42-63AFEB2976C4}" srcOrd="0" destOrd="0" presId="urn:microsoft.com/office/officeart/2005/8/layout/cycle7"/>
    <dgm:cxn modelId="{0B9B5F20-AAF1-460B-B0A1-F87E86819159}" type="presParOf" srcId="{AE2894C9-965F-4C6C-AE8E-41B064DB200E}" destId="{D0597A76-3667-4E1E-B7DA-F58B738F8AC7}" srcOrd="4" destOrd="0" presId="urn:microsoft.com/office/officeart/2005/8/layout/cycle7"/>
    <dgm:cxn modelId="{B7421C05-EE1B-4632-BC04-9EC228A75D5E}" type="presParOf" srcId="{AE2894C9-965F-4C6C-AE8E-41B064DB200E}" destId="{F71B82D7-4644-46F3-BC83-A99D2F2CCF78}" srcOrd="5" destOrd="0" presId="urn:microsoft.com/office/officeart/2005/8/layout/cycle7"/>
    <dgm:cxn modelId="{0E077BFC-02EC-4710-8B92-B6D41AAE2129}" type="presParOf" srcId="{F71B82D7-4644-46F3-BC83-A99D2F2CCF78}" destId="{DB12ECBC-7A35-43AC-BB27-871E91D63F8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ED1CA-3E0C-4380-B8F1-0C94A2FFD1A9}">
      <dsp:nvSpPr>
        <dsp:cNvPr id="0" name=""/>
        <dsp:cNvSpPr/>
      </dsp:nvSpPr>
      <dsp:spPr>
        <a:xfrm>
          <a:off x="1677332" y="981"/>
          <a:ext cx="1901918" cy="9509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учень</a:t>
          </a:r>
          <a:endParaRPr lang="ru-RU" sz="3600" b="1" kern="1200" dirty="0"/>
        </a:p>
      </dsp:txBody>
      <dsp:txXfrm>
        <a:off x="1705185" y="28834"/>
        <a:ext cx="1846212" cy="895253"/>
      </dsp:txXfrm>
    </dsp:sp>
    <dsp:sp modelId="{35A7BB8C-58A1-49F7-BCD8-90D1B5126D43}">
      <dsp:nvSpPr>
        <dsp:cNvPr id="0" name=""/>
        <dsp:cNvSpPr/>
      </dsp:nvSpPr>
      <dsp:spPr>
        <a:xfrm rot="3600000">
          <a:off x="2918030" y="1669786"/>
          <a:ext cx="990618" cy="33283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017881" y="1736353"/>
        <a:ext cx="790917" cy="199701"/>
      </dsp:txXfrm>
    </dsp:sp>
    <dsp:sp modelId="{33EA48F3-F7F9-40BF-87A3-90B0DA24DF5B}">
      <dsp:nvSpPr>
        <dsp:cNvPr id="0" name=""/>
        <dsp:cNvSpPr/>
      </dsp:nvSpPr>
      <dsp:spPr>
        <a:xfrm>
          <a:off x="3247428" y="2720467"/>
          <a:ext cx="1901918" cy="950959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родина</a:t>
          </a:r>
          <a:endParaRPr lang="ru-RU" sz="3600" b="1" kern="1200" dirty="0"/>
        </a:p>
      </dsp:txBody>
      <dsp:txXfrm>
        <a:off x="3275281" y="2748320"/>
        <a:ext cx="1846212" cy="895253"/>
      </dsp:txXfrm>
    </dsp:sp>
    <dsp:sp modelId="{C41EF5A2-9C22-43DE-8773-3C422A00FCB1}">
      <dsp:nvSpPr>
        <dsp:cNvPr id="0" name=""/>
        <dsp:cNvSpPr/>
      </dsp:nvSpPr>
      <dsp:spPr>
        <a:xfrm rot="10800000">
          <a:off x="2132982" y="3029529"/>
          <a:ext cx="990618" cy="332835"/>
        </a:xfrm>
        <a:prstGeom prst="left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2232832" y="3096096"/>
        <a:ext cx="790917" cy="199701"/>
      </dsp:txXfrm>
    </dsp:sp>
    <dsp:sp modelId="{D0597A76-3667-4E1E-B7DA-F58B738F8AC7}">
      <dsp:nvSpPr>
        <dsp:cNvPr id="0" name=""/>
        <dsp:cNvSpPr/>
      </dsp:nvSpPr>
      <dsp:spPr>
        <a:xfrm>
          <a:off x="107236" y="2720467"/>
          <a:ext cx="1901918" cy="950959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учитель</a:t>
          </a:r>
          <a:endParaRPr lang="ru-RU" sz="3600" b="1" kern="1200" dirty="0"/>
        </a:p>
      </dsp:txBody>
      <dsp:txXfrm>
        <a:off x="135089" y="2748320"/>
        <a:ext cx="1846212" cy="895253"/>
      </dsp:txXfrm>
    </dsp:sp>
    <dsp:sp modelId="{F71B82D7-4644-46F3-BC83-A99D2F2CCF78}">
      <dsp:nvSpPr>
        <dsp:cNvPr id="0" name=""/>
        <dsp:cNvSpPr/>
      </dsp:nvSpPr>
      <dsp:spPr>
        <a:xfrm rot="18000000">
          <a:off x="1347934" y="1669786"/>
          <a:ext cx="990618" cy="332835"/>
        </a:xfrm>
        <a:prstGeom prst="left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1447785" y="1736353"/>
        <a:ext cx="790917" cy="199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6C699-F02B-4FFA-B369-45D4EE5ECE9F}" type="datetimeFigureOut">
              <a:rPr lang="ru-RU"/>
              <a:pPr>
                <a:defRPr/>
              </a:pPr>
              <a:t>30.08.2023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79E04-77A3-4892-B10F-8C5B84C3C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paper2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1668162" cy="6858000"/>
          </a:xfrm>
          <a:prstGeom prst="rect">
            <a:avLst/>
          </a:prstGeom>
        </p:spPr>
      </p:pic>
      <p:pic>
        <p:nvPicPr>
          <p:cNvPr id="7" name="Рисунок 6" descr="paper2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19672" y="0"/>
            <a:ext cx="1668162" cy="6858000"/>
          </a:xfrm>
          <a:prstGeom prst="rect">
            <a:avLst/>
          </a:prstGeom>
        </p:spPr>
      </p:pic>
      <p:pic>
        <p:nvPicPr>
          <p:cNvPr id="9" name="Рисунок 8" descr="paper2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5856" y="0"/>
            <a:ext cx="1668162" cy="6858000"/>
          </a:xfrm>
          <a:prstGeom prst="rect">
            <a:avLst/>
          </a:prstGeom>
        </p:spPr>
      </p:pic>
      <p:pic>
        <p:nvPicPr>
          <p:cNvPr id="10" name="Рисунок 9" descr="paper2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32040" y="0"/>
            <a:ext cx="1668162" cy="6858000"/>
          </a:xfrm>
          <a:prstGeom prst="rect">
            <a:avLst/>
          </a:prstGeom>
        </p:spPr>
      </p:pic>
      <p:pic>
        <p:nvPicPr>
          <p:cNvPr id="11" name="Рисунок 10" descr="paper2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88224" y="0"/>
            <a:ext cx="1668162" cy="6858000"/>
          </a:xfrm>
          <a:prstGeom prst="rect">
            <a:avLst/>
          </a:prstGeom>
        </p:spPr>
      </p:pic>
      <p:pic>
        <p:nvPicPr>
          <p:cNvPr id="12" name="Рисунок 11" descr="paper22.jpg"/>
          <p:cNvPicPr>
            <a:picLocks noChangeAspect="1"/>
          </p:cNvPicPr>
          <p:nvPr/>
        </p:nvPicPr>
        <p:blipFill>
          <a:blip r:embed="rId6" cstate="print"/>
          <a:srcRect r="37440"/>
          <a:stretch>
            <a:fillRect/>
          </a:stretch>
        </p:blipFill>
        <p:spPr>
          <a:xfrm>
            <a:off x="8100392" y="0"/>
            <a:ext cx="1043608" cy="6858000"/>
          </a:xfrm>
          <a:prstGeom prst="rect">
            <a:avLst/>
          </a:prstGeom>
        </p:spPr>
      </p:pic>
      <p:pic>
        <p:nvPicPr>
          <p:cNvPr id="14" name="Рисунок 13" descr="14358e5cf301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6336" y="5589240"/>
            <a:ext cx="1383229" cy="10961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4C98A7-A7E1-4B2E-85B2-F6FFCB8CF9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000875" cy="1568215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5300" b="1" dirty="0" err="1" smtClean="0">
                <a:solidFill>
                  <a:schemeClr val="accent2">
                    <a:lumMod val="50000"/>
                  </a:schemeClr>
                </a:solidFill>
              </a:rPr>
              <a:t>Родинна</a:t>
            </a:r>
            <a: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5300" b="1" dirty="0" err="1" smtClean="0">
                <a:solidFill>
                  <a:schemeClr val="accent2">
                    <a:lumMod val="50000"/>
                  </a:schemeClr>
                </a:solidFill>
              </a:rPr>
              <a:t>зустріч</a:t>
            </a:r>
            <a: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5300" b="1" dirty="0" err="1" smtClean="0">
                <a:solidFill>
                  <a:schemeClr val="accent2">
                    <a:lumMod val="50000"/>
                  </a:schemeClr>
                </a:solidFill>
              </a:rPr>
              <a:t>Організаційні</a:t>
            </a:r>
            <a: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5300" b="1" dirty="0" err="1" smtClean="0">
                <a:solidFill>
                  <a:schemeClr val="accent2">
                    <a:lumMod val="50000"/>
                  </a:schemeClr>
                </a:solidFill>
              </a:rPr>
              <a:t>збори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2636912"/>
            <a:ext cx="4214812" cy="129785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 клас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30.08.2023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pic>
        <p:nvPicPr>
          <p:cNvPr id="8194" name="Picture 2" descr="D:\Картинки до тестів\Людина\діт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706" y="4077072"/>
            <a:ext cx="5273546" cy="2292846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000" y="188640"/>
            <a:ext cx="4906888" cy="8640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b="1" dirty="0"/>
              <a:t>Організаційні питання</a:t>
            </a:r>
            <a:r>
              <a:rPr lang="uk-UA" sz="3600" dirty="0"/>
              <a:t> </a:t>
            </a:r>
            <a:endParaRPr lang="ru-RU" sz="4000" b="1" dirty="0"/>
          </a:p>
        </p:txBody>
      </p:sp>
      <p:sp>
        <p:nvSpPr>
          <p:cNvPr id="3" name="Прямоугольник с одним вырезанным скругленным углом 2"/>
          <p:cNvSpPr/>
          <p:nvPr/>
        </p:nvSpPr>
        <p:spPr>
          <a:xfrm>
            <a:off x="323528" y="1052736"/>
            <a:ext cx="8280920" cy="2032754"/>
          </a:xfrm>
          <a:prstGeom prst="snip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uk-UA" sz="2000" dirty="0" smtClean="0"/>
              <a:t>5. </a:t>
            </a:r>
            <a:r>
              <a:rPr lang="uk-UA" sz="2000" dirty="0"/>
              <a:t>Навчання у другу зміну з 12.00. </a:t>
            </a:r>
            <a:endParaRPr lang="ru-RU" sz="2000" dirty="0"/>
          </a:p>
          <a:p>
            <a:r>
              <a:rPr lang="ru-RU" sz="2000" i="1" dirty="0"/>
              <a:t>“В </a:t>
            </a:r>
            <a:r>
              <a:rPr lang="ru-RU" sz="2000" i="1" dirty="0" err="1"/>
              <a:t>умовах</a:t>
            </a:r>
            <a:r>
              <a:rPr lang="ru-RU" sz="2000" i="1" dirty="0"/>
              <a:t> </a:t>
            </a:r>
            <a:r>
              <a:rPr lang="ru-RU" sz="2000" i="1" dirty="0" err="1"/>
              <a:t>воєнного</a:t>
            </a:r>
            <a:r>
              <a:rPr lang="ru-RU" sz="2000" i="1" dirty="0"/>
              <a:t> стану, </a:t>
            </a:r>
            <a:r>
              <a:rPr lang="ru-RU" sz="2000" i="1" dirty="0" err="1"/>
              <a:t>надзвичайної</a:t>
            </a:r>
            <a:r>
              <a:rPr lang="ru-RU" sz="2000" i="1" dirty="0"/>
              <a:t> </a:t>
            </a:r>
            <a:r>
              <a:rPr lang="ru-RU" sz="2000" i="1" dirty="0" err="1"/>
              <a:t>ситуації</a:t>
            </a:r>
            <a:r>
              <a:rPr lang="ru-RU" sz="2000" i="1" dirty="0"/>
              <a:t> </a:t>
            </a:r>
            <a:r>
              <a:rPr lang="ru-RU" sz="2000" i="1" dirty="0" err="1"/>
              <a:t>іншого</a:t>
            </a:r>
            <a:r>
              <a:rPr lang="ru-RU" sz="2000" i="1" dirty="0"/>
              <a:t> характеру </a:t>
            </a:r>
            <a:r>
              <a:rPr lang="ru-RU" sz="2000" i="1" dirty="0" err="1"/>
              <a:t>безперервна</a:t>
            </a:r>
            <a:r>
              <a:rPr lang="ru-RU" sz="2000" i="1" dirty="0"/>
              <a:t> </a:t>
            </a:r>
            <a:r>
              <a:rPr lang="ru-RU" sz="2000" i="1" dirty="0" err="1"/>
              <a:t>тривалість</a:t>
            </a:r>
            <a:r>
              <a:rPr lang="ru-RU" sz="2000" i="1" dirty="0"/>
              <a:t> </a:t>
            </a:r>
            <a:r>
              <a:rPr lang="ru-RU" sz="2000" i="1" dirty="0" err="1"/>
              <a:t>навчальних</a:t>
            </a:r>
            <a:r>
              <a:rPr lang="ru-RU" sz="2000" i="1" dirty="0"/>
              <a:t> занять при </a:t>
            </a:r>
            <a:r>
              <a:rPr lang="ru-RU" sz="2000" i="1" dirty="0" err="1"/>
              <a:t>організації</a:t>
            </a:r>
            <a:r>
              <a:rPr lang="ru-RU" sz="2000" i="1" dirty="0"/>
              <a:t> </a:t>
            </a:r>
            <a:r>
              <a:rPr lang="ru-RU" sz="2000" i="1" dirty="0" err="1"/>
              <a:t>дистанційного</a:t>
            </a:r>
            <a:r>
              <a:rPr lang="ru-RU" sz="2000" i="1" dirty="0"/>
              <a:t> </a:t>
            </a:r>
            <a:r>
              <a:rPr lang="ru-RU" sz="2000" i="1" dirty="0" err="1"/>
              <a:t>навчання</a:t>
            </a:r>
            <a:r>
              <a:rPr lang="ru-RU" sz="2000" i="1" dirty="0"/>
              <a:t> в синхронному </a:t>
            </a:r>
            <a:r>
              <a:rPr lang="ru-RU" sz="2000" i="1" dirty="0" err="1"/>
              <a:t>форматі</a:t>
            </a:r>
            <a:r>
              <a:rPr lang="ru-RU" sz="2000" i="1" dirty="0"/>
              <a:t> не повинна </a:t>
            </a:r>
            <a:r>
              <a:rPr lang="ru-RU" sz="2000" i="1" dirty="0" err="1"/>
              <a:t>перевищувати</a:t>
            </a:r>
            <a:r>
              <a:rPr lang="ru-RU" sz="2000" i="1" dirty="0"/>
              <a:t> для </a:t>
            </a:r>
            <a:r>
              <a:rPr lang="ru-RU" sz="2000" i="1" dirty="0" err="1"/>
              <a:t>учнів</a:t>
            </a:r>
            <a:r>
              <a:rPr lang="ru-RU" sz="2000" i="1" dirty="0"/>
              <a:t>:</a:t>
            </a:r>
            <a:endParaRPr lang="ru-RU" sz="2000" dirty="0"/>
          </a:p>
          <a:p>
            <a:r>
              <a:rPr lang="ru-RU" sz="2000" i="1" dirty="0" smtClean="0"/>
              <a:t>1–2 </a:t>
            </a:r>
            <a:r>
              <a:rPr lang="ru-RU" sz="2000" i="1" dirty="0" err="1"/>
              <a:t>класів</a:t>
            </a:r>
            <a:r>
              <a:rPr lang="ru-RU" sz="2000" i="1" dirty="0"/>
              <a:t> – 2 </a:t>
            </a:r>
            <a:r>
              <a:rPr lang="ru-RU" sz="2000" i="1" dirty="0" err="1"/>
              <a:t>навчальних</a:t>
            </a:r>
            <a:r>
              <a:rPr lang="ru-RU" sz="2000" i="1" dirty="0"/>
              <a:t> занять по 30 </a:t>
            </a:r>
            <a:r>
              <a:rPr lang="ru-RU" sz="2000" i="1" dirty="0" err="1"/>
              <a:t>хвилин</a:t>
            </a:r>
            <a:r>
              <a:rPr lang="ru-RU" sz="2000" i="1" dirty="0"/>
              <a:t> </a:t>
            </a:r>
            <a:r>
              <a:rPr lang="ru-RU" sz="2000" i="1" dirty="0" err="1"/>
              <a:t>або</a:t>
            </a:r>
            <a:r>
              <a:rPr lang="ru-RU" sz="2000" i="1" dirty="0"/>
              <a:t> 3 – по 20 </a:t>
            </a:r>
            <a:r>
              <a:rPr lang="ru-RU" sz="2000" i="1" dirty="0" err="1"/>
              <a:t>хвилин</a:t>
            </a:r>
            <a:r>
              <a:rPr lang="ru-RU" sz="2000" i="1" dirty="0"/>
              <a:t>;</a:t>
            </a:r>
            <a:endParaRPr lang="ru-RU" sz="2000" dirty="0"/>
          </a:p>
        </p:txBody>
      </p:sp>
      <p:sp>
        <p:nvSpPr>
          <p:cNvPr id="5" name="Прямоугольник с одним вырезанным скругленным углом 4"/>
          <p:cNvSpPr/>
          <p:nvPr/>
        </p:nvSpPr>
        <p:spPr>
          <a:xfrm>
            <a:off x="148670" y="3212976"/>
            <a:ext cx="4536504" cy="3000732"/>
          </a:xfrm>
          <a:prstGeom prst="snip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uk-UA" sz="2000" b="1" dirty="0" smtClean="0"/>
              <a:t>Предмети</a:t>
            </a:r>
            <a:r>
              <a:rPr lang="uk-UA" sz="2000" dirty="0"/>
              <a:t>, які вивчаємо </a:t>
            </a:r>
            <a:r>
              <a:rPr lang="uk-UA" sz="2000" b="1" dirty="0"/>
              <a:t>в 1 </a:t>
            </a:r>
            <a:r>
              <a:rPr lang="uk-UA" sz="2000" b="1" dirty="0" smtClean="0"/>
              <a:t>класі</a:t>
            </a:r>
            <a:r>
              <a:rPr lang="uk-UA" sz="2000" dirty="0" smtClean="0"/>
              <a:t>: </a:t>
            </a:r>
          </a:p>
          <a:p>
            <a:pPr lvl="0"/>
            <a:r>
              <a:rPr lang="uk-UA" sz="2000" dirty="0" smtClean="0"/>
              <a:t>1.Українська </a:t>
            </a:r>
            <a:r>
              <a:rPr lang="uk-UA" sz="2000" dirty="0"/>
              <a:t>мова = навчання </a:t>
            </a:r>
            <a:r>
              <a:rPr lang="uk-UA" sz="2000" dirty="0" smtClean="0"/>
              <a:t>грамоти: </a:t>
            </a:r>
            <a:r>
              <a:rPr lang="uk-UA" sz="2000" dirty="0"/>
              <a:t>читання + письмо</a:t>
            </a:r>
            <a:r>
              <a:rPr lang="uk-UA" sz="2000" dirty="0" smtClean="0"/>
              <a:t>,</a:t>
            </a:r>
          </a:p>
          <a:p>
            <a:pPr lvl="0"/>
            <a:r>
              <a:rPr lang="uk-UA" sz="2000" dirty="0" smtClean="0"/>
              <a:t>2.</a:t>
            </a:r>
            <a:r>
              <a:rPr lang="uk-UA" sz="2000" dirty="0" smtClean="0"/>
              <a:t> </a:t>
            </a:r>
            <a:r>
              <a:rPr lang="uk-UA" sz="2000" dirty="0"/>
              <a:t>математика, </a:t>
            </a:r>
            <a:endParaRPr lang="uk-UA" sz="2000" dirty="0" smtClean="0"/>
          </a:p>
          <a:p>
            <a:pPr lvl="0"/>
            <a:r>
              <a:rPr lang="uk-UA" sz="2000" dirty="0" smtClean="0"/>
              <a:t>3. я </a:t>
            </a:r>
            <a:r>
              <a:rPr lang="uk-UA" sz="2000" dirty="0"/>
              <a:t>досліджую світ, </a:t>
            </a:r>
            <a:endParaRPr lang="uk-UA" sz="2000" dirty="0" smtClean="0"/>
          </a:p>
          <a:p>
            <a:pPr lvl="0"/>
            <a:r>
              <a:rPr lang="uk-UA" sz="2000" dirty="0" smtClean="0"/>
              <a:t>4. </a:t>
            </a:r>
            <a:r>
              <a:rPr lang="uk-UA" sz="2000" dirty="0" err="1" smtClean="0"/>
              <a:t>англ</a:t>
            </a:r>
            <a:r>
              <a:rPr lang="uk-UA" sz="2000" dirty="0" smtClean="0"/>
              <a:t> </a:t>
            </a:r>
            <a:r>
              <a:rPr lang="uk-UA" sz="2000" dirty="0"/>
              <a:t>мова, </a:t>
            </a:r>
            <a:endParaRPr lang="uk-UA" sz="2000" dirty="0" smtClean="0"/>
          </a:p>
          <a:p>
            <a:pPr lvl="0"/>
            <a:r>
              <a:rPr lang="uk-UA" sz="2000" dirty="0" smtClean="0"/>
              <a:t>5. </a:t>
            </a:r>
            <a:r>
              <a:rPr lang="uk-UA" sz="2000" dirty="0" smtClean="0"/>
              <a:t>мистецтво </a:t>
            </a:r>
            <a:r>
              <a:rPr lang="uk-UA" sz="2000" dirty="0"/>
              <a:t>= музика + малювання, </a:t>
            </a:r>
            <a:endParaRPr lang="uk-UA" sz="2000" dirty="0" smtClean="0"/>
          </a:p>
          <a:p>
            <a:pPr lvl="0"/>
            <a:r>
              <a:rPr lang="uk-UA" sz="2000" dirty="0" smtClean="0"/>
              <a:t>6. </a:t>
            </a:r>
            <a:r>
              <a:rPr lang="uk-UA" sz="2000" dirty="0" smtClean="0"/>
              <a:t>технології </a:t>
            </a:r>
            <a:r>
              <a:rPr lang="uk-UA" sz="2000" dirty="0"/>
              <a:t>=дизайн, </a:t>
            </a:r>
            <a:endParaRPr lang="uk-UA" sz="2000" dirty="0" smtClean="0"/>
          </a:p>
          <a:p>
            <a:pPr lvl="0"/>
            <a:r>
              <a:rPr lang="uk-UA" sz="2000" dirty="0" smtClean="0"/>
              <a:t>7. </a:t>
            </a:r>
            <a:r>
              <a:rPr lang="uk-UA" sz="2000" dirty="0" smtClean="0"/>
              <a:t>фізкультура</a:t>
            </a:r>
            <a:r>
              <a:rPr lang="uk-UA" sz="2000" dirty="0" smtClean="0">
                <a:latin typeface="+mn-lt"/>
              </a:rPr>
              <a:t> </a:t>
            </a:r>
            <a:endParaRPr lang="ru-RU" sz="2000" dirty="0"/>
          </a:p>
        </p:txBody>
      </p:sp>
      <p:sp>
        <p:nvSpPr>
          <p:cNvPr id="7" name="Прямоугольник с одним вырезанным скругленным углом 6"/>
          <p:cNvSpPr/>
          <p:nvPr/>
        </p:nvSpPr>
        <p:spPr>
          <a:xfrm>
            <a:off x="4714880" y="3212976"/>
            <a:ext cx="2304256" cy="3578781"/>
          </a:xfrm>
          <a:prstGeom prst="snip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uk-UA" sz="2000" b="1" dirty="0" smtClean="0"/>
              <a:t>Правила </a:t>
            </a:r>
            <a:r>
              <a:rPr lang="uk-UA" sz="2000" b="1" dirty="0"/>
              <a:t>чату. </a:t>
            </a:r>
            <a:r>
              <a:rPr lang="uk-UA" sz="2000" dirty="0"/>
              <a:t>Він створений для зв’язку учителя з батьками. </a:t>
            </a:r>
            <a:r>
              <a:rPr lang="uk-UA" sz="2000" dirty="0" smtClean="0"/>
              <a:t>Зайва </a:t>
            </a:r>
            <a:r>
              <a:rPr lang="uk-UA" sz="2000" dirty="0"/>
              <a:t>інформація (вітання зі святами тощо) не </a:t>
            </a:r>
            <a:r>
              <a:rPr lang="uk-UA" sz="2000" dirty="0" smtClean="0"/>
              <a:t>потрібна, проходьте опитування</a:t>
            </a:r>
            <a:endParaRPr lang="ru-RU" sz="2000" dirty="0"/>
          </a:p>
        </p:txBody>
      </p:sp>
      <p:sp>
        <p:nvSpPr>
          <p:cNvPr id="6" name="Прямоугольник с одним вырезанным скругленным углом 5"/>
          <p:cNvSpPr/>
          <p:nvPr/>
        </p:nvSpPr>
        <p:spPr>
          <a:xfrm>
            <a:off x="7072748" y="3212976"/>
            <a:ext cx="1891740" cy="2014002"/>
          </a:xfrm>
          <a:prstGeom prst="snip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000" dirty="0" smtClean="0"/>
              <a:t>1 </a:t>
            </a:r>
            <a:r>
              <a:rPr lang="uk-UA" sz="2000" dirty="0" smtClean="0"/>
              <a:t>вересня – один урок </a:t>
            </a:r>
            <a:endParaRPr lang="uk-UA" sz="2000" dirty="0" smtClean="0"/>
          </a:p>
          <a:p>
            <a:pPr lvl="0" algn="ctr"/>
            <a:r>
              <a:rPr lang="uk-UA" sz="2000" dirty="0" smtClean="0"/>
              <a:t>«</a:t>
            </a:r>
            <a:r>
              <a:rPr lang="uk-UA" sz="2000" dirty="0" smtClean="0"/>
              <a:t>З днем </a:t>
            </a:r>
            <a:r>
              <a:rPr lang="uk-UA" sz="2000" dirty="0" smtClean="0"/>
              <a:t>народження,  </a:t>
            </a:r>
            <a:r>
              <a:rPr lang="uk-UA" sz="2000" dirty="0" smtClean="0"/>
              <a:t>1клас!» </a:t>
            </a:r>
            <a:endParaRPr lang="uk-UA" sz="2000" dirty="0" smtClean="0"/>
          </a:p>
          <a:p>
            <a:pPr lvl="0" algn="ctr"/>
            <a:r>
              <a:rPr lang="uk-UA" sz="2000" dirty="0" smtClean="0"/>
              <a:t>о </a:t>
            </a:r>
            <a:r>
              <a:rPr lang="uk-UA" sz="2000" dirty="0" smtClean="0"/>
              <a:t>8.00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5860408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739" y="285728"/>
            <a:ext cx="4572032" cy="76700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 smtClean="0"/>
              <a:t>Урок </a:t>
            </a:r>
            <a:r>
              <a:rPr lang="ru-RU" sz="4000" dirty="0" err="1" smtClean="0"/>
              <a:t>метелика</a:t>
            </a:r>
            <a:endParaRPr lang="ru-RU" sz="4000" dirty="0"/>
          </a:p>
        </p:txBody>
      </p:sp>
      <p:pic>
        <p:nvPicPr>
          <p:cNvPr id="3" name="Рисунок 2" descr="http://psyhelp.rodim.ru/images/15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9474" y="485830"/>
            <a:ext cx="3709646" cy="2855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7975" y="3866272"/>
            <a:ext cx="8143932" cy="193899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 err="1"/>
              <a:t>Тоді</a:t>
            </a:r>
            <a:r>
              <a:rPr lang="ru-RU" sz="2000" dirty="0"/>
              <a:t> </a:t>
            </a:r>
            <a:r>
              <a:rPr lang="ru-RU" sz="2000" dirty="0" err="1"/>
              <a:t>людина</a:t>
            </a:r>
            <a:r>
              <a:rPr lang="ru-RU" sz="2000" dirty="0"/>
              <a:t> </a:t>
            </a:r>
            <a:r>
              <a:rPr lang="ru-RU" sz="2000" dirty="0" err="1"/>
              <a:t>вирішила</a:t>
            </a:r>
            <a:r>
              <a:rPr lang="ru-RU" sz="2000" dirty="0"/>
              <a:t> </a:t>
            </a:r>
            <a:r>
              <a:rPr lang="ru-RU" sz="2000" dirty="0" err="1"/>
              <a:t>допомогти</a:t>
            </a:r>
            <a:r>
              <a:rPr lang="ru-RU" sz="2000" dirty="0"/>
              <a:t>. Взяла </a:t>
            </a:r>
            <a:r>
              <a:rPr lang="ru-RU" sz="2000" dirty="0" err="1"/>
              <a:t>ніж</a:t>
            </a:r>
            <a:r>
              <a:rPr lang="ru-RU" sz="2000" dirty="0"/>
              <a:t> і </a:t>
            </a:r>
            <a:r>
              <a:rPr lang="ru-RU" sz="2000" dirty="0" err="1"/>
              <a:t>розрізала</a:t>
            </a:r>
            <a:r>
              <a:rPr lang="ru-RU" sz="2000" dirty="0"/>
              <a:t> кокон. </a:t>
            </a:r>
            <a:r>
              <a:rPr lang="ru-RU" sz="2000" dirty="0" err="1"/>
              <a:t>Метелик</a:t>
            </a:r>
            <a:r>
              <a:rPr lang="ru-RU" sz="2000" dirty="0"/>
              <a:t> </a:t>
            </a:r>
            <a:r>
              <a:rPr lang="ru-RU" sz="2000" dirty="0" err="1"/>
              <a:t>легенько</a:t>
            </a:r>
            <a:r>
              <a:rPr lang="ru-RU" sz="2000" dirty="0"/>
              <a:t> </a:t>
            </a:r>
            <a:r>
              <a:rPr lang="ru-RU" sz="2000" dirty="0" err="1"/>
              <a:t>вийшов</a:t>
            </a:r>
            <a:r>
              <a:rPr lang="ru-RU" sz="2000" dirty="0"/>
              <a:t> з </a:t>
            </a:r>
            <a:r>
              <a:rPr lang="ru-RU" sz="2000" dirty="0" err="1"/>
              <a:t>нього</a:t>
            </a:r>
            <a:r>
              <a:rPr lang="ru-RU" sz="2000" dirty="0"/>
              <a:t>, але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тільце</a:t>
            </a:r>
            <a:r>
              <a:rPr lang="ru-RU" sz="2000" dirty="0"/>
              <a:t> </a:t>
            </a:r>
            <a:r>
              <a:rPr lang="ru-RU" sz="2000" dirty="0" err="1"/>
              <a:t>залишилося</a:t>
            </a:r>
            <a:r>
              <a:rPr lang="ru-RU" sz="2000" dirty="0"/>
              <a:t> </a:t>
            </a:r>
            <a:r>
              <a:rPr lang="ru-RU" sz="2000" dirty="0" err="1" smtClean="0"/>
              <a:t>слабким</a:t>
            </a:r>
            <a:r>
              <a:rPr lang="ru-RU" sz="2000" dirty="0" smtClean="0"/>
              <a:t> </a:t>
            </a:r>
            <a:r>
              <a:rPr lang="ru-RU" sz="2000" dirty="0"/>
              <a:t>та </a:t>
            </a:r>
            <a:r>
              <a:rPr lang="ru-RU" sz="2000" dirty="0" err="1"/>
              <a:t>немічним</a:t>
            </a:r>
            <a:r>
              <a:rPr lang="ru-RU" sz="2000" dirty="0"/>
              <a:t>, а </a:t>
            </a:r>
            <a:r>
              <a:rPr lang="ru-RU" sz="2000" dirty="0" err="1"/>
              <a:t>прозорі</a:t>
            </a:r>
            <a:r>
              <a:rPr lang="ru-RU" sz="2000" dirty="0"/>
              <a:t> </a:t>
            </a:r>
            <a:r>
              <a:rPr lang="ru-RU" sz="2000" dirty="0" err="1"/>
              <a:t>крила</a:t>
            </a:r>
            <a:r>
              <a:rPr lang="ru-RU" sz="2000" dirty="0"/>
              <a:t> </a:t>
            </a:r>
            <a:r>
              <a:rPr lang="ru-RU" sz="2000" dirty="0" err="1"/>
              <a:t>майже</a:t>
            </a:r>
            <a:r>
              <a:rPr lang="ru-RU" sz="2000" dirty="0"/>
              <a:t> не </a:t>
            </a:r>
            <a:r>
              <a:rPr lang="ru-RU" sz="2000" dirty="0" err="1"/>
              <a:t>рухалися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Людина </a:t>
            </a:r>
            <a:r>
              <a:rPr lang="ru-RU" sz="2000" dirty="0" err="1"/>
              <a:t>продовжувала</a:t>
            </a:r>
            <a:r>
              <a:rPr lang="ru-RU" sz="2000" dirty="0"/>
              <a:t> </a:t>
            </a:r>
            <a:r>
              <a:rPr lang="ru-RU" sz="2000" dirty="0" err="1"/>
              <a:t>спостерігати</a:t>
            </a:r>
            <a:r>
              <a:rPr lang="ru-RU" sz="2000" dirty="0"/>
              <a:t>, </a:t>
            </a:r>
            <a:r>
              <a:rPr lang="ru-RU" sz="2000" dirty="0" err="1"/>
              <a:t>чекаючи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ось-ось </a:t>
            </a:r>
            <a:r>
              <a:rPr lang="ru-RU" sz="2000" dirty="0" err="1"/>
              <a:t>крила</a:t>
            </a:r>
            <a:r>
              <a:rPr lang="ru-RU" sz="2000" dirty="0"/>
              <a:t> маленького </a:t>
            </a:r>
            <a:r>
              <a:rPr lang="ru-RU" sz="2000" dirty="0" err="1"/>
              <a:t>розправляться</a:t>
            </a:r>
            <a:r>
              <a:rPr lang="ru-RU" sz="2000" dirty="0"/>
              <a:t> й </a:t>
            </a:r>
            <a:r>
              <a:rPr lang="ru-RU" sz="2000" dirty="0" err="1"/>
              <a:t>зміцніють</a:t>
            </a:r>
            <a:r>
              <a:rPr lang="ru-RU" sz="2000" dirty="0"/>
              <a:t>, і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зможе</a:t>
            </a:r>
            <a:r>
              <a:rPr lang="ru-RU" sz="2000" dirty="0"/>
              <a:t> </a:t>
            </a:r>
            <a:r>
              <a:rPr lang="ru-RU" sz="2000" dirty="0" err="1"/>
              <a:t>взлетіти</a:t>
            </a:r>
            <a:r>
              <a:rPr lang="ru-RU" sz="2000" dirty="0"/>
              <a:t>. </a:t>
            </a:r>
            <a:r>
              <a:rPr lang="ru-RU" sz="2000" dirty="0" err="1"/>
              <a:t>Цього</a:t>
            </a:r>
            <a:r>
              <a:rPr lang="ru-RU" sz="2000" dirty="0"/>
              <a:t> так і не </a:t>
            </a:r>
            <a:r>
              <a:rPr lang="ru-RU" sz="2000" dirty="0" err="1"/>
              <a:t>сталося</a:t>
            </a:r>
            <a:r>
              <a:rPr lang="ru-RU" sz="2000" dirty="0" smtClean="0"/>
              <a:t>!</a:t>
            </a:r>
            <a:endParaRPr lang="ru-RU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7975" y="1278631"/>
            <a:ext cx="5006360" cy="255454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 err="1"/>
              <a:t>Якось</a:t>
            </a:r>
            <a:r>
              <a:rPr lang="ru-RU" sz="2000" dirty="0"/>
              <a:t> у </a:t>
            </a:r>
            <a:r>
              <a:rPr lang="ru-RU" sz="2000" dirty="0" err="1"/>
              <a:t>коконі</a:t>
            </a:r>
            <a:r>
              <a:rPr lang="ru-RU" sz="2000" dirty="0"/>
              <a:t> </a:t>
            </a:r>
            <a:r>
              <a:rPr lang="ru-RU" sz="2000" dirty="0" err="1"/>
              <a:t>з’явилася</a:t>
            </a:r>
            <a:r>
              <a:rPr lang="ru-RU" sz="2000" dirty="0"/>
              <a:t> </a:t>
            </a:r>
            <a:r>
              <a:rPr lang="ru-RU" sz="2000" dirty="0" err="1"/>
              <a:t>маленька</a:t>
            </a:r>
            <a:r>
              <a:rPr lang="ru-RU" sz="2000" dirty="0"/>
              <a:t> </a:t>
            </a:r>
            <a:r>
              <a:rPr lang="ru-RU" sz="2000" dirty="0" err="1"/>
              <a:t>щілина</a:t>
            </a:r>
            <a:r>
              <a:rPr lang="ru-RU" sz="2000" dirty="0"/>
              <a:t>. </a:t>
            </a:r>
            <a:r>
              <a:rPr lang="ru-RU" sz="2000" dirty="0" err="1"/>
              <a:t>Крізь</a:t>
            </a:r>
            <a:r>
              <a:rPr lang="ru-RU" sz="2000" dirty="0"/>
              <a:t> </a:t>
            </a:r>
            <a:r>
              <a:rPr lang="ru-RU" sz="2000" dirty="0" err="1"/>
              <a:t>неї</a:t>
            </a:r>
            <a:r>
              <a:rPr lang="ru-RU" sz="2000" dirty="0"/>
              <a:t> </a:t>
            </a:r>
            <a:r>
              <a:rPr lang="ru-RU" sz="2000" dirty="0" err="1"/>
              <a:t>поступово</a:t>
            </a:r>
            <a:r>
              <a:rPr lang="ru-RU" sz="2000" dirty="0"/>
              <a:t> почав </a:t>
            </a:r>
            <a:r>
              <a:rPr lang="ru-RU" sz="2000" dirty="0" err="1"/>
              <a:t>пробиратися</a:t>
            </a:r>
            <a:r>
              <a:rPr lang="ru-RU" sz="2000" dirty="0"/>
              <a:t> </a:t>
            </a:r>
            <a:r>
              <a:rPr lang="ru-RU" sz="2000" dirty="0" err="1"/>
              <a:t>метелик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хотів</a:t>
            </a:r>
            <a:r>
              <a:rPr lang="ru-RU" sz="2000" dirty="0"/>
              <a:t> </a:t>
            </a:r>
            <a:r>
              <a:rPr lang="ru-RU" sz="2000" dirty="0" err="1"/>
              <a:t>нарешті</a:t>
            </a:r>
            <a:r>
              <a:rPr lang="ru-RU" sz="2000" dirty="0"/>
              <a:t> </a:t>
            </a:r>
            <a:r>
              <a:rPr lang="ru-RU" sz="2000" dirty="0" err="1"/>
              <a:t>розправити</a:t>
            </a:r>
            <a:r>
              <a:rPr lang="ru-RU" sz="2000" dirty="0"/>
              <a:t> </a:t>
            </a:r>
            <a:r>
              <a:rPr lang="ru-RU" sz="2000" dirty="0" err="1"/>
              <a:t>свої</a:t>
            </a:r>
            <a:r>
              <a:rPr lang="ru-RU" sz="2000" dirty="0"/>
              <a:t> </a:t>
            </a:r>
            <a:r>
              <a:rPr lang="ru-RU" sz="2000" dirty="0" err="1"/>
              <a:t>крильця</a:t>
            </a:r>
            <a:r>
              <a:rPr lang="ru-RU" sz="2000" dirty="0"/>
              <a:t>. Людина, </a:t>
            </a:r>
            <a:r>
              <a:rPr lang="ru-RU" sz="2000" dirty="0" err="1"/>
              <a:t>проходячи</a:t>
            </a:r>
            <a:r>
              <a:rPr lang="ru-RU" sz="2000" dirty="0"/>
              <a:t> в той момент </a:t>
            </a:r>
            <a:r>
              <a:rPr lang="ru-RU" sz="2000" dirty="0" err="1"/>
              <a:t>повз</a:t>
            </a:r>
            <a:r>
              <a:rPr lang="ru-RU" sz="2000" dirty="0"/>
              <a:t>, почала </a:t>
            </a:r>
            <a:r>
              <a:rPr lang="ru-RU" sz="2000" dirty="0" err="1"/>
              <a:t>спостерігати</a:t>
            </a:r>
            <a:r>
              <a:rPr lang="ru-RU" sz="2000" dirty="0"/>
              <a:t> за </a:t>
            </a:r>
            <a:r>
              <a:rPr lang="ru-RU" sz="2000" dirty="0" err="1"/>
              <a:t>цим</a:t>
            </a:r>
            <a:r>
              <a:rPr lang="ru-RU" sz="2000" dirty="0"/>
              <a:t> </a:t>
            </a:r>
            <a:r>
              <a:rPr lang="ru-RU" sz="2000" dirty="0" err="1"/>
              <a:t>дійством</a:t>
            </a:r>
            <a:r>
              <a:rPr lang="ru-RU" sz="2000" dirty="0"/>
              <a:t>. Минула година, </a:t>
            </a:r>
            <a:r>
              <a:rPr lang="ru-RU" sz="2000" dirty="0" err="1"/>
              <a:t>дві</a:t>
            </a:r>
            <a:r>
              <a:rPr lang="ru-RU" sz="2000" dirty="0"/>
              <a:t>, три,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чого</a:t>
            </a:r>
            <a:r>
              <a:rPr lang="ru-RU" sz="2000" dirty="0"/>
              <a:t> </a:t>
            </a:r>
            <a:r>
              <a:rPr lang="ru-RU" sz="2000" dirty="0" err="1"/>
              <a:t>метелик</a:t>
            </a:r>
            <a:r>
              <a:rPr lang="ru-RU" sz="2000" dirty="0"/>
              <a:t> </a:t>
            </a:r>
            <a:r>
              <a:rPr lang="ru-RU" sz="2000" dirty="0" err="1"/>
              <a:t>вирішив</a:t>
            </a:r>
            <a:r>
              <a:rPr lang="ru-RU" sz="2000" dirty="0"/>
              <a:t> </a:t>
            </a:r>
            <a:r>
              <a:rPr lang="ru-RU" sz="2000" dirty="0" err="1"/>
              <a:t>покинути</a:t>
            </a:r>
            <a:r>
              <a:rPr lang="ru-RU" sz="2000" dirty="0"/>
              <a:t> </a:t>
            </a:r>
            <a:r>
              <a:rPr lang="ru-RU" sz="2000" dirty="0" err="1"/>
              <a:t>свої</a:t>
            </a:r>
            <a:r>
              <a:rPr lang="ru-RU" sz="2000" dirty="0"/>
              <a:t> </a:t>
            </a:r>
            <a:r>
              <a:rPr lang="ru-RU" sz="2000" dirty="0" err="1"/>
              <a:t>зусилля</a:t>
            </a:r>
            <a:r>
              <a:rPr lang="ru-RU" sz="2000" dirty="0"/>
              <a:t>. </a:t>
            </a:r>
            <a:r>
              <a:rPr lang="ru-RU" sz="2000" dirty="0" err="1"/>
              <a:t>Щілина</a:t>
            </a:r>
            <a:r>
              <a:rPr lang="ru-RU" sz="2000" dirty="0"/>
              <a:t> </a:t>
            </a:r>
            <a:r>
              <a:rPr lang="ru-RU" sz="2000" dirty="0" err="1"/>
              <a:t>залишилася</a:t>
            </a:r>
            <a:r>
              <a:rPr lang="ru-RU" sz="2000" dirty="0"/>
              <a:t> такою ж маленькою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AutoShape 2" descr="Життя метеликів. Частина 1/Новини/Портал «Зелене Закарпаття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5817458"/>
            <a:ext cx="8143932" cy="70788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 smtClean="0"/>
              <a:t>Все </a:t>
            </a:r>
            <a:r>
              <a:rPr lang="ru-RU" sz="2000" dirty="0" err="1"/>
              <a:t>своє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метелик</a:t>
            </a:r>
            <a:r>
              <a:rPr lang="ru-RU" sz="2000" dirty="0"/>
              <a:t> волочив по </a:t>
            </a:r>
            <a:r>
              <a:rPr lang="ru-RU" sz="2000" dirty="0" err="1"/>
              <a:t>землі</a:t>
            </a:r>
            <a:r>
              <a:rPr lang="ru-RU" sz="2000" dirty="0"/>
              <a:t> </a:t>
            </a:r>
            <a:r>
              <a:rPr lang="ru-RU" sz="2000" dirty="0" err="1"/>
              <a:t>слабке</a:t>
            </a:r>
            <a:r>
              <a:rPr lang="ru-RU" sz="2000" dirty="0"/>
              <a:t> </a:t>
            </a:r>
            <a:r>
              <a:rPr lang="ru-RU" sz="2000" dirty="0" err="1"/>
              <a:t>тільце</a:t>
            </a:r>
            <a:r>
              <a:rPr lang="ru-RU" sz="2000" dirty="0"/>
              <a:t> і </a:t>
            </a:r>
            <a:r>
              <a:rPr lang="ru-RU" sz="2000" dirty="0" err="1"/>
              <a:t>нерозправлені</a:t>
            </a:r>
            <a:r>
              <a:rPr lang="ru-RU" sz="2000" dirty="0"/>
              <a:t> </a:t>
            </a:r>
            <a:r>
              <a:rPr lang="ru-RU" sz="2000" dirty="0" err="1"/>
              <a:t>крила</a:t>
            </a:r>
            <a:r>
              <a:rPr lang="ru-RU" sz="2000" dirty="0"/>
              <a:t>. </a:t>
            </a:r>
            <a:r>
              <a:rPr lang="ru-RU" sz="2000" dirty="0" err="1"/>
              <a:t>Він</a:t>
            </a:r>
            <a:r>
              <a:rPr lang="ru-RU" sz="2000" dirty="0"/>
              <a:t> так і не </a:t>
            </a:r>
            <a:r>
              <a:rPr lang="ru-RU" sz="2000" dirty="0" err="1"/>
              <a:t>зміг</a:t>
            </a:r>
            <a:r>
              <a:rPr lang="ru-RU" sz="2000" dirty="0"/>
              <a:t> </a:t>
            </a:r>
            <a:r>
              <a:rPr lang="ru-RU" sz="2000" dirty="0" err="1"/>
              <a:t>літати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409" y="260648"/>
            <a:ext cx="4574312" cy="79690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 smtClean="0"/>
              <a:t>Урок </a:t>
            </a:r>
            <a:r>
              <a:rPr lang="ru-RU" sz="4000" dirty="0" err="1" smtClean="0"/>
              <a:t>метелика</a:t>
            </a:r>
            <a:endParaRPr lang="ru-RU" sz="4000" dirty="0"/>
          </a:p>
        </p:txBody>
      </p:sp>
      <p:pic>
        <p:nvPicPr>
          <p:cNvPr id="3" name="Рисунок 2" descr="http://psyhelp.rodim.ru/images/15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1776" y="325820"/>
            <a:ext cx="3497042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7974" y="942476"/>
            <a:ext cx="5093802" cy="30469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400" dirty="0"/>
              <a:t>А все тому,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людина</a:t>
            </a:r>
            <a:r>
              <a:rPr lang="ru-RU" sz="2400" dirty="0"/>
              <a:t>, </a:t>
            </a:r>
            <a:r>
              <a:rPr lang="ru-RU" sz="2400" dirty="0" err="1"/>
              <a:t>бажаючи</a:t>
            </a:r>
            <a:r>
              <a:rPr lang="ru-RU" sz="2400" dirty="0"/>
              <a:t> </a:t>
            </a:r>
            <a:r>
              <a:rPr lang="ru-RU" sz="2400" dirty="0" err="1"/>
              <a:t>допомогти</a:t>
            </a:r>
            <a:r>
              <a:rPr lang="ru-RU" sz="2400" dirty="0"/>
              <a:t>, не </a:t>
            </a:r>
            <a:r>
              <a:rPr lang="ru-RU" sz="2400" dirty="0" err="1"/>
              <a:t>розуміла</a:t>
            </a:r>
            <a:r>
              <a:rPr lang="ru-RU" sz="2400" dirty="0"/>
              <a:t> головного: </a:t>
            </a:r>
            <a:r>
              <a:rPr lang="ru-RU" sz="2400" b="1" dirty="0" err="1"/>
              <a:t>зусилля</a:t>
            </a:r>
            <a:r>
              <a:rPr lang="ru-RU" sz="2400" b="1" dirty="0"/>
              <a:t>, </a:t>
            </a:r>
            <a:r>
              <a:rPr lang="ru-RU" sz="2400" b="1" dirty="0" err="1"/>
              <a:t>які</a:t>
            </a:r>
            <a:r>
              <a:rPr lang="ru-RU" sz="2400" b="1" dirty="0"/>
              <a:t> треба </a:t>
            </a:r>
            <a:r>
              <a:rPr lang="ru-RU" sz="2400" b="1" dirty="0" err="1"/>
              <a:t>докласти</a:t>
            </a:r>
            <a:r>
              <a:rPr lang="ru-RU" sz="2400" b="1" dirty="0"/>
              <a:t>, </a:t>
            </a:r>
            <a:r>
              <a:rPr lang="ru-RU" sz="2400" b="1" dirty="0" err="1"/>
              <a:t>щоб</a:t>
            </a:r>
            <a:r>
              <a:rPr lang="ru-RU" sz="2400" b="1" dirty="0"/>
              <a:t> </a:t>
            </a:r>
            <a:r>
              <a:rPr lang="ru-RU" sz="2400" b="1" dirty="0" err="1"/>
              <a:t>пробратися</a:t>
            </a:r>
            <a:r>
              <a:rPr lang="ru-RU" sz="2400" b="1" dirty="0"/>
              <a:t> через </a:t>
            </a:r>
            <a:r>
              <a:rPr lang="ru-RU" sz="2400" b="1" dirty="0" err="1"/>
              <a:t>вузьку</a:t>
            </a:r>
            <a:r>
              <a:rPr lang="ru-RU" sz="2400" b="1" dirty="0"/>
              <a:t> </a:t>
            </a:r>
            <a:r>
              <a:rPr lang="ru-RU" sz="2400" b="1" dirty="0" err="1"/>
              <a:t>щілину</a:t>
            </a:r>
            <a:r>
              <a:rPr lang="ru-RU" sz="2400" b="1" dirty="0"/>
              <a:t> кокона, </a:t>
            </a:r>
            <a:r>
              <a:rPr lang="ru-RU" sz="2400" b="1" dirty="0" err="1"/>
              <a:t>необхідні</a:t>
            </a:r>
            <a:r>
              <a:rPr lang="ru-RU" sz="2400" b="1" dirty="0"/>
              <a:t> </a:t>
            </a:r>
            <a:r>
              <a:rPr lang="ru-RU" sz="2400" b="1" dirty="0" err="1"/>
              <a:t>метеликові</a:t>
            </a:r>
            <a:r>
              <a:rPr lang="ru-RU" sz="2400" dirty="0"/>
              <a:t>. </a:t>
            </a:r>
            <a:r>
              <a:rPr lang="ru-RU" sz="2400" dirty="0" err="1"/>
              <a:t>Тільки</a:t>
            </a:r>
            <a:r>
              <a:rPr lang="ru-RU" sz="2400" dirty="0"/>
              <a:t> так </a:t>
            </a:r>
            <a:r>
              <a:rPr lang="ru-RU" sz="2400" dirty="0" err="1"/>
              <a:t>рідина</a:t>
            </a:r>
            <a:r>
              <a:rPr lang="ru-RU" sz="2400" dirty="0"/>
              <a:t> з </a:t>
            </a:r>
            <a:r>
              <a:rPr lang="ru-RU" sz="2400" dirty="0" err="1"/>
              <a:t>тіла</a:t>
            </a:r>
            <a:r>
              <a:rPr lang="ru-RU" sz="2400" dirty="0"/>
              <a:t> переходить у </a:t>
            </a:r>
            <a:r>
              <a:rPr lang="ru-RU" sz="2400" dirty="0" err="1"/>
              <a:t>крила</a:t>
            </a:r>
            <a:r>
              <a:rPr lang="ru-RU" sz="2400" dirty="0"/>
              <a:t>, </a:t>
            </a:r>
            <a:r>
              <a:rPr lang="ru-RU" sz="2400" dirty="0" err="1"/>
              <a:t>надаючи</a:t>
            </a:r>
            <a:r>
              <a:rPr lang="ru-RU" sz="2400" dirty="0"/>
              <a:t> </a:t>
            </a:r>
            <a:r>
              <a:rPr lang="ru-RU" sz="2400" dirty="0" err="1"/>
              <a:t>їм</a:t>
            </a:r>
            <a:r>
              <a:rPr lang="ru-RU" sz="2400" dirty="0"/>
              <a:t> </a:t>
            </a:r>
            <a:r>
              <a:rPr lang="ru-RU" sz="2400" dirty="0" err="1"/>
              <a:t>потрібну</a:t>
            </a:r>
            <a:r>
              <a:rPr lang="ru-RU" sz="2400" dirty="0"/>
              <a:t> силу. Лише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зміг</a:t>
            </a:r>
            <a:r>
              <a:rPr lang="ru-RU" sz="2400" dirty="0"/>
              <a:t> би </a:t>
            </a:r>
            <a:r>
              <a:rPr lang="ru-RU" sz="2400" dirty="0" err="1"/>
              <a:t>літати</a:t>
            </a:r>
            <a:r>
              <a:rPr lang="ru-RU" sz="2400" dirty="0"/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4" name="AutoShape 2" descr="Життя метеликів. Частина 1/Новини/Портал «Зелене Закарпаття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5574" y="3989858"/>
            <a:ext cx="8743243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змушує</a:t>
            </a:r>
            <a:r>
              <a:rPr lang="ru-RU" sz="2400" dirty="0" smtClean="0"/>
              <a:t> </a:t>
            </a:r>
            <a:r>
              <a:rPr lang="ru-RU" sz="2400" dirty="0" err="1"/>
              <a:t>метелика</a:t>
            </a:r>
            <a:r>
              <a:rPr lang="ru-RU" sz="2400" dirty="0"/>
              <a:t> </a:t>
            </a:r>
            <a:r>
              <a:rPr lang="ru-RU" sz="2400" dirty="0" err="1"/>
              <a:t>докладати</a:t>
            </a:r>
            <a:r>
              <a:rPr lang="ru-RU" sz="2400" dirty="0"/>
              <a:t> </a:t>
            </a:r>
            <a:r>
              <a:rPr lang="ru-RU" sz="2400" dirty="0" err="1"/>
              <a:t>зусиль</a:t>
            </a:r>
            <a:r>
              <a:rPr lang="ru-RU" sz="2400" dirty="0"/>
              <a:t>, перш </a:t>
            </a:r>
            <a:r>
              <a:rPr lang="ru-RU" sz="2400" dirty="0" err="1"/>
              <a:t>ніж</a:t>
            </a:r>
            <a:r>
              <a:rPr lang="ru-RU" sz="2400" dirty="0"/>
              <a:t> </a:t>
            </a:r>
            <a:r>
              <a:rPr lang="ru-RU" sz="2400" dirty="0" err="1"/>
              <a:t>залишати</a:t>
            </a:r>
            <a:r>
              <a:rPr lang="ru-RU" sz="2400" dirty="0"/>
              <a:t> свою </a:t>
            </a:r>
            <a:r>
              <a:rPr lang="ru-RU" sz="2400" dirty="0" err="1"/>
              <a:t>оболонку</a:t>
            </a:r>
            <a:r>
              <a:rPr lang="ru-RU" sz="2400" dirty="0"/>
              <a:t>. </a:t>
            </a:r>
            <a:r>
              <a:rPr lang="ru-RU" sz="2400" dirty="0" err="1"/>
              <a:t>Бо</a:t>
            </a:r>
            <a:r>
              <a:rPr lang="ru-RU" sz="2400" dirty="0"/>
              <a:t> </a:t>
            </a:r>
            <a:r>
              <a:rPr lang="ru-RU" sz="2400" dirty="0" err="1"/>
              <a:t>саме</a:t>
            </a:r>
            <a:r>
              <a:rPr lang="ru-RU" sz="2400" dirty="0"/>
              <a:t>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загартовує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і </a:t>
            </a:r>
            <a:r>
              <a:rPr lang="ru-RU" sz="2400" dirty="0" err="1"/>
              <a:t>дозволяє</a:t>
            </a:r>
            <a:r>
              <a:rPr lang="ru-RU" sz="2400" dirty="0"/>
              <a:t> </a:t>
            </a:r>
            <a:r>
              <a:rPr lang="ru-RU" sz="2400" dirty="0" err="1"/>
              <a:t>рости</a:t>
            </a:r>
            <a:r>
              <a:rPr lang="ru-RU" sz="2400" dirty="0"/>
              <a:t> й </a:t>
            </a:r>
            <a:r>
              <a:rPr lang="ru-RU" sz="2400" dirty="0" err="1" smtClean="0"/>
              <a:t>розвиватися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03" y="5013176"/>
            <a:ext cx="8005564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Зусилля</a:t>
            </a:r>
            <a:r>
              <a:rPr lang="ru-RU" sz="2400" b="1" dirty="0" smtClean="0"/>
              <a:t> </a:t>
            </a:r>
            <a:r>
              <a:rPr lang="ru-RU" sz="2400" b="1" dirty="0"/>
              <a:t>– </a:t>
            </a:r>
            <a:r>
              <a:rPr lang="ru-RU" sz="2400" b="1" dirty="0" err="1"/>
              <a:t>це</a:t>
            </a:r>
            <a:r>
              <a:rPr lang="ru-RU" sz="2400" b="1" dirty="0"/>
              <a:t> те,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найбільш</a:t>
            </a:r>
            <a:r>
              <a:rPr lang="ru-RU" sz="2400" b="1" dirty="0"/>
              <a:t> </a:t>
            </a:r>
            <a:r>
              <a:rPr lang="ru-RU" sz="2400" b="1" dirty="0" err="1"/>
              <a:t>потрібне</a:t>
            </a:r>
            <a:r>
              <a:rPr lang="ru-RU" sz="2400" b="1" dirty="0"/>
              <a:t> нам у </a:t>
            </a:r>
            <a:r>
              <a:rPr lang="ru-RU" sz="2400" b="1" dirty="0" err="1"/>
              <a:t>житті</a:t>
            </a:r>
            <a:r>
              <a:rPr lang="ru-RU" sz="2400" b="1" dirty="0"/>
              <a:t>. </a:t>
            </a:r>
            <a:r>
              <a:rPr lang="ru-RU" sz="2400" b="1" dirty="0" err="1"/>
              <a:t>Якби</a:t>
            </a:r>
            <a:r>
              <a:rPr lang="ru-RU" sz="2400" b="1" dirty="0"/>
              <a:t> нам </a:t>
            </a:r>
            <a:r>
              <a:rPr lang="ru-RU" sz="2400" b="1" dirty="0" err="1"/>
              <a:t>можна</a:t>
            </a:r>
            <a:r>
              <a:rPr lang="ru-RU" sz="2400" b="1" dirty="0"/>
              <a:t> </a:t>
            </a:r>
            <a:r>
              <a:rPr lang="ru-RU" sz="2400" b="1" dirty="0" err="1"/>
              <a:t>було</a:t>
            </a:r>
            <a:r>
              <a:rPr lang="ru-RU" sz="2400" b="1" dirty="0"/>
              <a:t> </a:t>
            </a:r>
            <a:r>
              <a:rPr lang="ru-RU" sz="2400" b="1" dirty="0" err="1"/>
              <a:t>жити</a:t>
            </a:r>
            <a:r>
              <a:rPr lang="ru-RU" sz="2400" b="1" dirty="0"/>
              <a:t>, не </a:t>
            </a:r>
            <a:r>
              <a:rPr lang="ru-RU" sz="2400" b="1" dirty="0" err="1"/>
              <a:t>зустрічаючись</a:t>
            </a:r>
            <a:r>
              <a:rPr lang="ru-RU" sz="2400" b="1" dirty="0"/>
              <a:t> </a:t>
            </a:r>
            <a:r>
              <a:rPr lang="ru-RU" sz="2400" b="1" dirty="0" err="1"/>
              <a:t>із</a:t>
            </a:r>
            <a:r>
              <a:rPr lang="ru-RU" sz="2400" b="1" dirty="0"/>
              <a:t> </a:t>
            </a:r>
            <a:r>
              <a:rPr lang="ru-RU" sz="2400" b="1" dirty="0" err="1"/>
              <a:t>труднощами</a:t>
            </a:r>
            <a:r>
              <a:rPr lang="ru-RU" sz="2400" b="1" dirty="0"/>
              <a:t>, ми </a:t>
            </a:r>
            <a:r>
              <a:rPr lang="ru-RU" sz="2400" b="1" dirty="0" err="1"/>
              <a:t>були</a:t>
            </a:r>
            <a:r>
              <a:rPr lang="ru-RU" sz="2400" b="1" dirty="0"/>
              <a:t> б </a:t>
            </a:r>
            <a:r>
              <a:rPr lang="ru-RU" sz="2400" b="1" dirty="0" err="1"/>
              <a:t>обділені</a:t>
            </a:r>
            <a:r>
              <a:rPr lang="ru-RU" sz="2400" b="1" dirty="0"/>
              <a:t>. Ми не </a:t>
            </a:r>
            <a:r>
              <a:rPr lang="ru-RU" sz="2400" b="1" dirty="0" err="1"/>
              <a:t>змогли</a:t>
            </a:r>
            <a:r>
              <a:rPr lang="ru-RU" sz="2400" b="1" dirty="0"/>
              <a:t> б бути такими </a:t>
            </a:r>
            <a:r>
              <a:rPr lang="ru-RU" sz="2400" b="1" dirty="0" err="1"/>
              <a:t>сильними</a:t>
            </a:r>
            <a:r>
              <a:rPr lang="ru-RU" sz="2400" b="1" dirty="0"/>
              <a:t>, </a:t>
            </a:r>
            <a:r>
              <a:rPr lang="ru-RU" sz="2400" b="1" dirty="0" err="1"/>
              <a:t>якими</a:t>
            </a:r>
            <a:r>
              <a:rPr lang="ru-RU" sz="2400" b="1" dirty="0"/>
              <a:t> є зараз. І </a:t>
            </a:r>
            <a:r>
              <a:rPr lang="ru-RU" sz="2400" b="1" dirty="0" err="1"/>
              <a:t>ніколи</a:t>
            </a:r>
            <a:r>
              <a:rPr lang="ru-RU" sz="2400" b="1" dirty="0"/>
              <a:t> не </a:t>
            </a:r>
            <a:r>
              <a:rPr lang="ru-RU" sz="2400" b="1" dirty="0" err="1"/>
              <a:t>змогли</a:t>
            </a:r>
            <a:r>
              <a:rPr lang="ru-RU" sz="2400" b="1" dirty="0"/>
              <a:t> б </a:t>
            </a:r>
            <a:r>
              <a:rPr lang="ru-RU" sz="2400" b="1" dirty="0" err="1"/>
              <a:t>літати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6364525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4000" b="1" dirty="0"/>
              <a:t>Підведення підсумків зустрічі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21378"/>
            <a:ext cx="532859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uk-UA" sz="2400" b="1" dirty="0">
                <a:latin typeface="+mn-lt"/>
              </a:rPr>
              <a:t>Які думки з’явились протягом або в кінці зустрічі? Поділіться ними</a:t>
            </a:r>
            <a:r>
              <a:rPr lang="uk-UA" sz="2400" b="1" dirty="0" smtClean="0">
                <a:latin typeface="+mn-lt"/>
              </a:rPr>
              <a:t>.</a:t>
            </a:r>
            <a:endParaRPr lang="ru-RU" sz="2400" b="1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161546"/>
            <a:ext cx="5328592" cy="2308324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>
                <a:latin typeface="+mn-lt"/>
              </a:rPr>
              <a:t>Сподіваюсь</a:t>
            </a:r>
            <a:r>
              <a:rPr lang="uk-UA" sz="2400" b="1" dirty="0">
                <a:latin typeface="+mn-lt"/>
              </a:rPr>
              <a:t>, ми разом допоможемо нашим паросткам вирости </a:t>
            </a:r>
            <a:endParaRPr lang="uk-UA" sz="2400" b="1" dirty="0" smtClean="0">
              <a:latin typeface="+mn-lt"/>
            </a:endParaRPr>
          </a:p>
          <a:p>
            <a:pPr lvl="0" algn="ctr"/>
            <a:r>
              <a:rPr lang="uk-UA" sz="2400" b="1" dirty="0" smtClean="0">
                <a:latin typeface="+mn-lt"/>
              </a:rPr>
              <a:t>з </a:t>
            </a:r>
            <a:r>
              <a:rPr lang="uk-UA" sz="2400" b="1" dirty="0">
                <a:latin typeface="+mn-lt"/>
              </a:rPr>
              <a:t>міцними </a:t>
            </a:r>
            <a:r>
              <a:rPr lang="uk-UA" sz="2400" b="1" dirty="0" smtClean="0">
                <a:latin typeface="+mn-lt"/>
              </a:rPr>
              <a:t>крилами і </a:t>
            </a:r>
            <a:r>
              <a:rPr lang="uk-UA" sz="2400" b="1" dirty="0">
                <a:latin typeface="+mn-lt"/>
              </a:rPr>
              <a:t>щирим </a:t>
            </a:r>
            <a:r>
              <a:rPr lang="uk-UA" sz="2400" b="1" dirty="0" smtClean="0">
                <a:latin typeface="+mn-lt"/>
              </a:rPr>
              <a:t>серцем, </a:t>
            </a:r>
          </a:p>
          <a:p>
            <a:pPr lvl="0" algn="ctr"/>
            <a:r>
              <a:rPr lang="uk-UA" sz="2400" b="1" dirty="0" smtClean="0">
                <a:latin typeface="+mn-lt"/>
              </a:rPr>
              <a:t>з метою в житті і наполегливістю </a:t>
            </a:r>
          </a:p>
          <a:p>
            <a:pPr lvl="0" algn="ctr"/>
            <a:r>
              <a:rPr lang="uk-UA" sz="2400" b="1" dirty="0" smtClean="0">
                <a:latin typeface="+mn-lt"/>
              </a:rPr>
              <a:t>її </a:t>
            </a:r>
            <a:r>
              <a:rPr lang="uk-UA" sz="2400" b="1" dirty="0" smtClean="0">
                <a:latin typeface="+mn-lt"/>
              </a:rPr>
              <a:t>досягти, з любов’ю до родини, рідного міста, Батьківщини</a:t>
            </a:r>
            <a:endParaRPr lang="ru-RU" sz="2400" b="1" dirty="0">
              <a:latin typeface="+mn-lt"/>
            </a:endParaRPr>
          </a:p>
        </p:txBody>
      </p:sp>
      <p:pic>
        <p:nvPicPr>
          <p:cNvPr id="2050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006" y="1921378"/>
            <a:ext cx="2946010" cy="420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74027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13576" cy="91386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 smtClean="0"/>
              <a:t> </a:t>
            </a:r>
            <a:r>
              <a:rPr lang="ru-RU" sz="4000" b="1" dirty="0" err="1" smtClean="0"/>
              <a:t>Налаштування</a:t>
            </a:r>
            <a:r>
              <a:rPr lang="ru-RU" sz="4000" b="1" dirty="0" smtClean="0"/>
              <a:t> «</a:t>
            </a:r>
            <a:r>
              <a:rPr lang="ru-RU" sz="4000" b="1" dirty="0" err="1" smtClean="0"/>
              <a:t>Вінок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почуттів</a:t>
            </a:r>
            <a:r>
              <a:rPr lang="ru-RU" sz="4000" b="1" dirty="0" smtClean="0"/>
              <a:t>» 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72090" y="4095652"/>
            <a:ext cx="31589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C00000"/>
                </a:solidFill>
              </a:rPr>
              <a:t>задоволення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9104" y="2357430"/>
            <a:ext cx="10329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00B050"/>
                </a:solidFill>
              </a:rPr>
              <a:t>сум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6256" y="1542493"/>
            <a:ext cx="14622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страх</a:t>
            </a:r>
            <a:endParaRPr lang="ru-RU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9074" y="2382150"/>
            <a:ext cx="114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гнів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2357430"/>
            <a:ext cx="21115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92D050"/>
                </a:solidFill>
              </a:rPr>
              <a:t>гордість</a:t>
            </a:r>
            <a:endParaRPr lang="ru-RU" sz="3600" b="1" dirty="0">
              <a:solidFill>
                <a:srgbClr val="92D05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4734" y="4869160"/>
            <a:ext cx="32246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FFC000"/>
                </a:solidFill>
              </a:rPr>
              <a:t>переживання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04998" y="3305130"/>
            <a:ext cx="2841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захоплення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1" y="3305130"/>
            <a:ext cx="19851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0070C0"/>
                </a:solidFill>
              </a:rPr>
              <a:t>тривога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907" y="5758884"/>
            <a:ext cx="15881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щастя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60928" y="2340816"/>
            <a:ext cx="19306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радість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1556792"/>
            <a:ext cx="29956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00B0F0"/>
                </a:solidFill>
              </a:rPr>
              <a:t>стомленість</a:t>
            </a:r>
            <a:endParaRPr lang="ru-RU" sz="3600" b="1" dirty="0">
              <a:solidFill>
                <a:srgbClr val="00B0F0"/>
              </a:solidFill>
            </a:endParaRPr>
          </a:p>
        </p:txBody>
      </p:sp>
      <p:pic>
        <p:nvPicPr>
          <p:cNvPr id="3074" name="Picture 2" descr="Віночок вити — життя любити. Символіка українського віночка - МегаЗнайк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" t="1093" r="4390" b="2081"/>
          <a:stretch/>
        </p:blipFill>
        <p:spPr bwMode="auto">
          <a:xfrm>
            <a:off x="5668844" y="3109223"/>
            <a:ext cx="3204000" cy="327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672511" y="5340219"/>
            <a:ext cx="29963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впевненість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463345" y="1536757"/>
            <a:ext cx="30575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хвилювання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14610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План </a:t>
            </a:r>
            <a:r>
              <a:rPr lang="ru-RU" b="1" dirty="0" err="1" smtClean="0"/>
              <a:t>проведення</a:t>
            </a:r>
            <a:r>
              <a:rPr lang="ru-RU" b="1" dirty="0" smtClean="0"/>
              <a:t> </a:t>
            </a:r>
            <a:r>
              <a:rPr lang="ru-RU" b="1" dirty="0" err="1" smtClean="0"/>
              <a:t>зустрічі</a:t>
            </a:r>
            <a:endParaRPr lang="ru-RU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408014"/>
            <a:ext cx="5760640" cy="440120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630238" algn="l"/>
              </a:tabLst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Психологічне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налаштування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 «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Вінок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почуттів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2.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Знайомство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 з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класним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</a:rPr>
              <a:t>   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колективом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3</a:t>
            </a:r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Times New Roman" pitchFamily="18" charset="0"/>
              </a:rPr>
              <a:t>.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Times New Roman" pitchFamily="18" charset="0"/>
              </a:rPr>
              <a:t> 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</a:rPr>
              <a:t>Організаційні питання</a:t>
            </a:r>
          </a:p>
          <a:p>
            <a:pPr lvl="0" eaLnBrk="0" hangingPunct="0">
              <a:tabLst>
                <a:tab pos="630238" algn="l"/>
              </a:tabLst>
            </a:pPr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Times New Roman" pitchFamily="18" charset="0"/>
              </a:rPr>
              <a:t>4. </a:t>
            </a:r>
            <a:r>
              <a:rPr lang="uk-UA" sz="3200" b="1" dirty="0">
                <a:solidFill>
                  <a:schemeClr val="accent3">
                    <a:lumMod val="50000"/>
                  </a:schemeClr>
                </a:solidFill>
              </a:rPr>
              <a:t>Вправа «</a:t>
            </a:r>
            <a:r>
              <a:rPr lang="uk-UA" sz="3200" b="1" dirty="0" err="1">
                <a:solidFill>
                  <a:schemeClr val="accent3">
                    <a:lumMod val="50000"/>
                  </a:schemeClr>
                </a:solidFill>
              </a:rPr>
              <a:t>Сторітелінг</a:t>
            </a:r>
            <a:r>
              <a:rPr lang="uk-UA" sz="3200" b="1" dirty="0">
                <a:solidFill>
                  <a:schemeClr val="accent3">
                    <a:lumMod val="50000"/>
                  </a:schemeClr>
                </a:solidFill>
              </a:rPr>
              <a:t>». Урок метелика </a:t>
            </a:r>
            <a:endParaRPr lang="uk-UA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eaLnBrk="0" hangingPunct="0">
              <a:tabLst>
                <a:tab pos="630238" algn="l"/>
              </a:tabLst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ea typeface="Times New Roman" pitchFamily="18" charset="0"/>
              </a:rPr>
              <a:t>5. </a:t>
            </a:r>
            <a:r>
              <a:rPr lang="uk-UA" sz="3200" b="1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</a:rPr>
              <a:t>Рефлексія.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4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202" y="1654235"/>
            <a:ext cx="2797813" cy="399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13576" cy="91386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 smtClean="0"/>
              <a:t> </a:t>
            </a:r>
            <a:r>
              <a:rPr lang="ru-RU" sz="4000" b="1" dirty="0" err="1" smtClean="0"/>
              <a:t>Налаштування</a:t>
            </a:r>
            <a:r>
              <a:rPr lang="ru-RU" sz="4000" b="1" dirty="0" smtClean="0"/>
              <a:t> «</a:t>
            </a:r>
            <a:r>
              <a:rPr lang="ru-RU" sz="4000" b="1" dirty="0" err="1" smtClean="0"/>
              <a:t>Вінок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почуттів</a:t>
            </a:r>
            <a:r>
              <a:rPr lang="ru-RU" sz="4000" b="1" dirty="0" smtClean="0"/>
              <a:t>» 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72090" y="4095652"/>
            <a:ext cx="31589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C00000"/>
                </a:solidFill>
              </a:rPr>
              <a:t>задоволення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9104" y="2357430"/>
            <a:ext cx="10329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00B050"/>
                </a:solidFill>
              </a:rPr>
              <a:t>сум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6256" y="1542493"/>
            <a:ext cx="14622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страх</a:t>
            </a:r>
            <a:endParaRPr lang="ru-RU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9074" y="2382150"/>
            <a:ext cx="114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гнів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2357430"/>
            <a:ext cx="21115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92D050"/>
                </a:solidFill>
              </a:rPr>
              <a:t>гордість</a:t>
            </a:r>
            <a:endParaRPr lang="ru-RU" sz="3600" b="1" dirty="0">
              <a:solidFill>
                <a:srgbClr val="92D05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4734" y="4869160"/>
            <a:ext cx="32246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FFC000"/>
                </a:solidFill>
              </a:rPr>
              <a:t>переживання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04998" y="3305130"/>
            <a:ext cx="2841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захоплення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1" y="3305130"/>
            <a:ext cx="19851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0070C0"/>
                </a:solidFill>
              </a:rPr>
              <a:t>тривога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907" y="5758884"/>
            <a:ext cx="15881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щастя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60928" y="2340816"/>
            <a:ext cx="19306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радість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1556792"/>
            <a:ext cx="29956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00B0F0"/>
                </a:solidFill>
              </a:rPr>
              <a:t>стомленість</a:t>
            </a:r>
            <a:endParaRPr lang="ru-RU" sz="3600" b="1" dirty="0">
              <a:solidFill>
                <a:srgbClr val="00B0F0"/>
              </a:solidFill>
            </a:endParaRPr>
          </a:p>
        </p:txBody>
      </p:sp>
      <p:pic>
        <p:nvPicPr>
          <p:cNvPr id="3074" name="Picture 2" descr="Віночок вити — життя любити. Символіка українського віночка - МегаЗнайк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" t="1093" r="4390" b="2081"/>
          <a:stretch/>
        </p:blipFill>
        <p:spPr bwMode="auto">
          <a:xfrm>
            <a:off x="5668844" y="3109223"/>
            <a:ext cx="3204000" cy="327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672511" y="5340219"/>
            <a:ext cx="29963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впевненість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463345" y="1536757"/>
            <a:ext cx="30575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хвилювання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94723356"/>
              </p:ext>
            </p:extLst>
          </p:nvPr>
        </p:nvGraphicFramePr>
        <p:xfrm>
          <a:off x="332636" y="2276872"/>
          <a:ext cx="525658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640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4000" b="1" dirty="0"/>
              <a:t>П</a:t>
            </a:r>
            <a:r>
              <a:rPr lang="uk-UA" sz="4000" b="1" dirty="0" smtClean="0"/>
              <a:t>едагогіка </a:t>
            </a:r>
            <a:r>
              <a:rPr lang="uk-UA" sz="4000" b="1" dirty="0"/>
              <a:t>партнерства 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4212" y="1498496"/>
            <a:ext cx="2160240" cy="5040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Спілкування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1487664"/>
            <a:ext cx="2160240" cy="50405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Взаємодія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1498496"/>
            <a:ext cx="2160240" cy="5040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Співпраця</a:t>
            </a:r>
            <a:endParaRPr lang="ru-RU" sz="24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584332" y="1076194"/>
            <a:ext cx="199016" cy="366896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flipH="1">
            <a:off x="4408552" y="1076194"/>
            <a:ext cx="119442" cy="366896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354573" y="1120768"/>
            <a:ext cx="118278" cy="36689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408552" y="2663014"/>
            <a:ext cx="2160240" cy="17506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індивідуальні зустрічі з </a:t>
            </a:r>
            <a:r>
              <a:rPr lang="uk-UA" sz="2400" dirty="0" smtClean="0"/>
              <a:t>учителем в чатах       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57910" y="4231382"/>
            <a:ext cx="2160240" cy="136815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спілкування </a:t>
            </a:r>
            <a:r>
              <a:rPr lang="uk-UA" sz="2400" dirty="0" smtClean="0"/>
              <a:t>в групах через </a:t>
            </a:r>
            <a:r>
              <a:rPr lang="uk-UA" sz="2400" dirty="0" err="1" smtClean="0"/>
              <a:t>месенджери</a:t>
            </a:r>
            <a:endParaRPr lang="ru-RU" sz="2400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8414162" y="1981984"/>
            <a:ext cx="118278" cy="36689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343874" y="2002552"/>
            <a:ext cx="115691" cy="63436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76256" y="2348880"/>
            <a:ext cx="1944216" cy="177124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в</a:t>
            </a:r>
            <a:r>
              <a:rPr lang="uk-UA" sz="2400" dirty="0" smtClean="0"/>
              <a:t>заємодія через електронну пошту</a:t>
            </a:r>
            <a:endParaRPr lang="ru-RU" sz="24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6676715" y="1991720"/>
            <a:ext cx="161962" cy="221853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38702"/>
            <a:ext cx="4690864" cy="70609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4000" b="1" dirty="0" smtClean="0"/>
              <a:t>Наша гімназія</a:t>
            </a:r>
            <a:endParaRPr lang="ru-RU" sz="4000" b="1" dirty="0"/>
          </a:p>
        </p:txBody>
      </p:sp>
      <p:sp>
        <p:nvSpPr>
          <p:cNvPr id="3" name="AutoShape 2" descr="бердянск.-Альтанка.0b945d43a4a39f61a52d6e15a331f2995 – 1z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D:\Картинки до тестів\альтанка Бердянсь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0311">
            <a:off x="366781" y="1359249"/>
            <a:ext cx="3813588" cy="25377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Бердянська гімназія №3 &quot;Сузір'я&quot; - Запорізька область. ІСУ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961" y="1344700"/>
            <a:ext cx="3373207" cy="25299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фото\Випуск 2019- 2023\Кабінет\0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2656"/>
            <a:ext cx="2909923" cy="63431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D:\фото\Випуск 2019- 2023\Кабінет\00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06509"/>
            <a:ext cx="4963631" cy="22770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6888" cy="85010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dirty="0" smtClean="0"/>
              <a:t>Наш клас</a:t>
            </a:r>
            <a:endParaRPr lang="ru-RU" b="1" dirty="0"/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395536" y="1268760"/>
            <a:ext cx="3888432" cy="1212116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000" b="1" dirty="0"/>
              <a:t>В нашому класі – </a:t>
            </a:r>
            <a:r>
              <a:rPr lang="uk-UA" sz="2000" b="1" dirty="0" smtClean="0"/>
              <a:t>19 учень. </a:t>
            </a:r>
          </a:p>
          <a:p>
            <a:r>
              <a:rPr lang="uk-UA" sz="2000" b="1" dirty="0" smtClean="0"/>
              <a:t>Серед </a:t>
            </a:r>
            <a:r>
              <a:rPr lang="uk-UA" sz="2000" b="1" dirty="0"/>
              <a:t>них </a:t>
            </a:r>
            <a:r>
              <a:rPr lang="uk-UA" sz="2000" b="1" dirty="0" smtClean="0"/>
              <a:t>8 </a:t>
            </a:r>
            <a:r>
              <a:rPr lang="uk-UA" sz="2000" b="1" dirty="0"/>
              <a:t>дівчат, </a:t>
            </a:r>
            <a:r>
              <a:rPr lang="uk-UA" sz="2000" b="1" dirty="0" smtClean="0"/>
              <a:t>11 </a:t>
            </a:r>
            <a:r>
              <a:rPr lang="uk-UA" sz="2000" b="1" dirty="0"/>
              <a:t>хлопців. </a:t>
            </a:r>
            <a:endParaRPr lang="uk-UA" sz="2000" b="1" dirty="0" smtClean="0"/>
          </a:p>
          <a:p>
            <a:r>
              <a:rPr lang="uk-UA" sz="2000" b="1" dirty="0" smtClean="0"/>
              <a:t>Роки </a:t>
            </a:r>
            <a:r>
              <a:rPr lang="uk-UA" sz="2000" b="1" dirty="0"/>
              <a:t>народження 2016-2017</a:t>
            </a:r>
            <a:r>
              <a:rPr lang="uk-UA" sz="2000" b="1" dirty="0" smtClean="0"/>
              <a:t>.</a:t>
            </a:r>
            <a:endParaRPr lang="ru-RU" sz="2000" b="1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4572000" y="2625421"/>
            <a:ext cx="4297640" cy="2681347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000" b="1" dirty="0" smtClean="0"/>
              <a:t>Війна </a:t>
            </a:r>
            <a:r>
              <a:rPr lang="uk-UA" sz="2000" b="1" dirty="0"/>
              <a:t>розкидала нас по різних містах України та різних країнах Європи:</a:t>
            </a:r>
            <a:endParaRPr lang="ru-RU" sz="2000" b="1" dirty="0"/>
          </a:p>
          <a:p>
            <a:r>
              <a:rPr lang="uk-UA" sz="2000" b="1" dirty="0"/>
              <a:t>Бердянськ – 5уч</a:t>
            </a:r>
            <a:endParaRPr lang="ru-RU" sz="2000" b="1" dirty="0"/>
          </a:p>
          <a:p>
            <a:r>
              <a:rPr lang="uk-UA" sz="2000" b="1" dirty="0"/>
              <a:t>Запоріжжя – 4уч</a:t>
            </a:r>
            <a:endParaRPr lang="ru-RU" sz="2000" b="1" dirty="0"/>
          </a:p>
          <a:p>
            <a:r>
              <a:rPr lang="uk-UA" sz="2000" b="1" dirty="0" smtClean="0"/>
              <a:t>Франківськ </a:t>
            </a:r>
            <a:r>
              <a:rPr lang="uk-UA" sz="2000" b="1" dirty="0"/>
              <a:t>– </a:t>
            </a:r>
            <a:r>
              <a:rPr lang="uk-UA" sz="2000" b="1" dirty="0" smtClean="0"/>
              <a:t>1уч</a:t>
            </a:r>
            <a:endParaRPr lang="ru-RU" sz="2000" b="1" dirty="0"/>
          </a:p>
          <a:p>
            <a:r>
              <a:rPr lang="uk-UA" sz="2000" b="1" dirty="0"/>
              <a:t>Закордон – </a:t>
            </a:r>
            <a:r>
              <a:rPr lang="uk-UA" sz="2000" b="1" dirty="0" smtClean="0"/>
              <a:t>9уч</a:t>
            </a:r>
            <a:endParaRPr lang="ru-RU" sz="2000" b="1" dirty="0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401266" y="2625421"/>
            <a:ext cx="4019306" cy="1579424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000" b="1" dirty="0" smtClean="0"/>
              <a:t>Є </a:t>
            </a:r>
            <a:r>
              <a:rPr lang="uk-UA" sz="2000" b="1" dirty="0"/>
              <a:t>учні з багатодітних родин, </a:t>
            </a:r>
            <a:endParaRPr lang="uk-UA" sz="2000" b="1" dirty="0" smtClean="0"/>
          </a:p>
          <a:p>
            <a:r>
              <a:rPr lang="uk-UA" sz="2000" b="1" dirty="0" smtClean="0"/>
              <a:t>з </a:t>
            </a:r>
            <a:r>
              <a:rPr lang="uk-UA" sz="2000" b="1" dirty="0"/>
              <a:t>родин учасників бойових </a:t>
            </a:r>
            <a:r>
              <a:rPr lang="uk-UA" sz="2000" b="1" dirty="0" smtClean="0"/>
              <a:t>дій.</a:t>
            </a:r>
            <a:endParaRPr lang="ru-RU" sz="2000" b="1" dirty="0"/>
          </a:p>
          <a:p>
            <a:r>
              <a:rPr lang="uk-UA" sz="2000" b="1" dirty="0"/>
              <a:t>Деякі пишуть правою рукою, а хтось лівою.</a:t>
            </a:r>
            <a:endParaRPr lang="ru-RU" sz="2000" b="1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82362" y="4437112"/>
            <a:ext cx="3985592" cy="1579424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000" b="1" dirty="0" smtClean="0"/>
              <a:t>Всі </a:t>
            </a:r>
            <a:r>
              <a:rPr lang="uk-UA" sz="2000" b="1" dirty="0"/>
              <a:t>ми мріємо зустрітися в рідному вільному Бердянську, в рідній гімназії, за партами в кабінеті </a:t>
            </a:r>
            <a:endParaRPr lang="ru-RU" sz="2000" b="1" dirty="0"/>
          </a:p>
        </p:txBody>
      </p:sp>
      <p:pic>
        <p:nvPicPr>
          <p:cNvPr id="3074" name="Picture 2" descr="D:\Картинки до тестів\Людина\Учні-за-партам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938" y="268070"/>
            <a:ext cx="2787018" cy="2220757"/>
          </a:xfrm>
          <a:prstGeom prst="snip2Same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66413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906888" cy="110381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Очікування батьків від початкової школи</a:t>
            </a:r>
            <a:endParaRPr lang="ru-RU" sz="4000" b="1" dirty="0"/>
          </a:p>
        </p:txBody>
      </p:sp>
      <p:pic>
        <p:nvPicPr>
          <p:cNvPr id="4098" name="Picture 2" descr="Як правильно садити саджанці дерев восен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75" t="3358" r="699" b="8845"/>
          <a:stretch/>
        </p:blipFill>
        <p:spPr bwMode="auto">
          <a:xfrm>
            <a:off x="904813" y="1514509"/>
            <a:ext cx="3229606" cy="29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с двумя вырезанными соседними углами 2"/>
          <p:cNvSpPr/>
          <p:nvPr/>
        </p:nvSpPr>
        <p:spPr>
          <a:xfrm>
            <a:off x="694010" y="4495684"/>
            <a:ext cx="3651212" cy="1706285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dirty="0"/>
              <a:t>любові, поваги, вихованості, щирості, </a:t>
            </a:r>
            <a:r>
              <a:rPr lang="uk-UA" sz="2400" dirty="0" smtClean="0"/>
              <a:t>взаєморозуміння</a:t>
            </a:r>
            <a:r>
              <a:rPr lang="uk-UA" sz="2400" dirty="0"/>
              <a:t>, </a:t>
            </a:r>
            <a:r>
              <a:rPr lang="uk-UA" sz="2400" dirty="0" smtClean="0"/>
              <a:t>доброзичливості</a:t>
            </a:r>
            <a:r>
              <a:rPr lang="uk-UA" sz="2400" dirty="0"/>
              <a:t>. </a:t>
            </a:r>
            <a:endParaRPr lang="ru-RU" sz="2400" dirty="0"/>
          </a:p>
        </p:txBody>
      </p:sp>
      <p:pic>
        <p:nvPicPr>
          <p:cNvPr id="1026" name="Picture 2" descr="Лейка – Бесплатные иконки: экология и окружающая сред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17"/>
          <a:stretch/>
        </p:blipFill>
        <p:spPr bwMode="auto">
          <a:xfrm rot="955665">
            <a:off x="2289428" y="389844"/>
            <a:ext cx="5904656" cy="523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 rot="20551675">
            <a:off x="5218676" y="3491214"/>
            <a:ext cx="2429923" cy="132343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dirty="0">
                <a:latin typeface="+mn-lt"/>
              </a:rPr>
              <a:t>Щ</a:t>
            </a:r>
            <a:r>
              <a:rPr lang="uk-UA" sz="2000" dirty="0" smtClean="0">
                <a:latin typeface="+mn-lt"/>
              </a:rPr>
              <a:t>о </a:t>
            </a:r>
            <a:r>
              <a:rPr lang="uk-UA" sz="2000" dirty="0">
                <a:latin typeface="+mn-lt"/>
              </a:rPr>
              <a:t>для </a:t>
            </a:r>
            <a:r>
              <a:rPr lang="uk-UA" sz="2000" b="1" dirty="0">
                <a:latin typeface="+mn-lt"/>
              </a:rPr>
              <a:t>вашої родини</a:t>
            </a:r>
            <a:r>
              <a:rPr lang="uk-UA" sz="2000" dirty="0">
                <a:latin typeface="+mn-lt"/>
              </a:rPr>
              <a:t> є особливо </a:t>
            </a:r>
            <a:r>
              <a:rPr lang="uk-UA" sz="2000" b="1" dirty="0">
                <a:latin typeface="+mn-lt"/>
              </a:rPr>
              <a:t>важливим </a:t>
            </a:r>
            <a:r>
              <a:rPr lang="uk-UA" sz="2000" dirty="0">
                <a:latin typeface="+mn-lt"/>
              </a:rPr>
              <a:t>під час </a:t>
            </a:r>
            <a:r>
              <a:rPr lang="uk-UA" sz="2000" dirty="0" smtClean="0">
                <a:latin typeface="+mn-lt"/>
              </a:rPr>
              <a:t>навчання?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645834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539" y="260647"/>
            <a:ext cx="4027429" cy="623913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3600" dirty="0"/>
              <a:t>Що у всіх людей є? </a:t>
            </a:r>
            <a:endParaRPr lang="ru-RU" sz="4000" b="1" dirty="0"/>
          </a:p>
        </p:txBody>
      </p:sp>
      <p:sp>
        <p:nvSpPr>
          <p:cNvPr id="3" name="Пятно 1 2"/>
          <p:cNvSpPr/>
          <p:nvPr/>
        </p:nvSpPr>
        <p:spPr>
          <a:xfrm>
            <a:off x="363056" y="984264"/>
            <a:ext cx="1693922" cy="1296591"/>
          </a:xfrm>
          <a:prstGeom prst="irregularSeal1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Аліна</a:t>
            </a:r>
            <a:endParaRPr lang="ru-RU" sz="2400" b="1" dirty="0"/>
          </a:p>
        </p:txBody>
      </p:sp>
      <p:sp>
        <p:nvSpPr>
          <p:cNvPr id="5" name="Пятно 1 4"/>
          <p:cNvSpPr/>
          <p:nvPr/>
        </p:nvSpPr>
        <p:spPr>
          <a:xfrm rot="20924890">
            <a:off x="2096696" y="3890173"/>
            <a:ext cx="2429923" cy="1123712"/>
          </a:xfrm>
          <a:prstGeom prst="irregularSeal1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latin typeface="+mn-lt"/>
              </a:rPr>
              <a:t>Костянтин</a:t>
            </a:r>
            <a:endParaRPr lang="ru-RU" sz="2000" b="1" dirty="0">
              <a:latin typeface="+mn-lt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001499" y="284531"/>
            <a:ext cx="1292837" cy="5519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uk-UA" sz="3600" dirty="0" smtClean="0"/>
              <a:t>Ім'я</a:t>
            </a:r>
            <a:endParaRPr lang="ru-RU" sz="4000" b="1" dirty="0"/>
          </a:p>
        </p:txBody>
      </p:sp>
      <p:sp>
        <p:nvSpPr>
          <p:cNvPr id="8" name="Пятно 1 7"/>
          <p:cNvSpPr/>
          <p:nvPr/>
        </p:nvSpPr>
        <p:spPr>
          <a:xfrm>
            <a:off x="2079766" y="998602"/>
            <a:ext cx="1589739" cy="1296591"/>
          </a:xfrm>
          <a:prstGeom prst="irregularSeal1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Віра</a:t>
            </a:r>
            <a:endParaRPr lang="ru-RU" sz="2400" b="1" dirty="0"/>
          </a:p>
        </p:txBody>
      </p:sp>
      <p:sp>
        <p:nvSpPr>
          <p:cNvPr id="9" name="Пятно 1 8"/>
          <p:cNvSpPr/>
          <p:nvPr/>
        </p:nvSpPr>
        <p:spPr>
          <a:xfrm>
            <a:off x="5508529" y="221885"/>
            <a:ext cx="1511742" cy="1296591"/>
          </a:xfrm>
          <a:prstGeom prst="irregularSeal1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Кіра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 rot="1839698">
            <a:off x="6973064" y="1834986"/>
            <a:ext cx="2304660" cy="1296591"/>
          </a:xfrm>
          <a:prstGeom prst="irregularSeal1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Герман</a:t>
            </a:r>
            <a:endParaRPr lang="ru-RU" sz="2000" b="1" dirty="0">
              <a:latin typeface="+mn-lt"/>
            </a:endParaRPr>
          </a:p>
        </p:txBody>
      </p:sp>
      <p:sp>
        <p:nvSpPr>
          <p:cNvPr id="11" name="Пятно 1 10"/>
          <p:cNvSpPr/>
          <p:nvPr/>
        </p:nvSpPr>
        <p:spPr>
          <a:xfrm rot="20924890">
            <a:off x="5401181" y="1385168"/>
            <a:ext cx="1824499" cy="1296591"/>
          </a:xfrm>
          <a:prstGeom prst="irregularSeal1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Тимур</a:t>
            </a:r>
            <a:endParaRPr lang="ru-RU" sz="2400" b="1" dirty="0">
              <a:latin typeface="+mn-lt"/>
            </a:endParaRPr>
          </a:p>
        </p:txBody>
      </p:sp>
      <p:sp>
        <p:nvSpPr>
          <p:cNvPr id="12" name="Пятно 1 11"/>
          <p:cNvSpPr/>
          <p:nvPr/>
        </p:nvSpPr>
        <p:spPr>
          <a:xfrm rot="20924890">
            <a:off x="1836158" y="2495860"/>
            <a:ext cx="1827591" cy="1296591"/>
          </a:xfrm>
          <a:prstGeom prst="irregularSeal1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Євген</a:t>
            </a:r>
            <a:endParaRPr lang="ru-RU" sz="2400" b="1" dirty="0">
              <a:latin typeface="+mn-lt"/>
            </a:endParaRPr>
          </a:p>
        </p:txBody>
      </p:sp>
      <p:sp>
        <p:nvSpPr>
          <p:cNvPr id="13" name="Пятно 1 12"/>
          <p:cNvSpPr/>
          <p:nvPr/>
        </p:nvSpPr>
        <p:spPr>
          <a:xfrm rot="1342691">
            <a:off x="6944412" y="294076"/>
            <a:ext cx="1998323" cy="1296591"/>
          </a:xfrm>
          <a:prstGeom prst="irregularSeal1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Руслан</a:t>
            </a:r>
            <a:endParaRPr lang="ru-RU" sz="2400" b="1" dirty="0">
              <a:latin typeface="+mn-lt"/>
            </a:endParaRPr>
          </a:p>
        </p:txBody>
      </p:sp>
      <p:sp>
        <p:nvSpPr>
          <p:cNvPr id="14" name="Пятно 1 13"/>
          <p:cNvSpPr/>
          <p:nvPr/>
        </p:nvSpPr>
        <p:spPr>
          <a:xfrm rot="20924890">
            <a:off x="6809175" y="3908762"/>
            <a:ext cx="1894040" cy="1296591"/>
          </a:xfrm>
          <a:prstGeom prst="irregularSeal1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Тимур</a:t>
            </a:r>
            <a:endParaRPr lang="ru-RU" sz="2400" b="1" dirty="0">
              <a:latin typeface="+mn-lt"/>
            </a:endParaRPr>
          </a:p>
        </p:txBody>
      </p:sp>
      <p:sp>
        <p:nvSpPr>
          <p:cNvPr id="15" name="Пятно 1 14"/>
          <p:cNvSpPr/>
          <p:nvPr/>
        </p:nvSpPr>
        <p:spPr>
          <a:xfrm rot="20924890">
            <a:off x="3829646" y="998601"/>
            <a:ext cx="1901798" cy="1296591"/>
          </a:xfrm>
          <a:prstGeom prst="irregularSeal1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Антон</a:t>
            </a:r>
            <a:endParaRPr lang="ru-RU" sz="2400" b="1" dirty="0">
              <a:latin typeface="+mn-lt"/>
            </a:endParaRPr>
          </a:p>
        </p:txBody>
      </p:sp>
      <p:sp>
        <p:nvSpPr>
          <p:cNvPr id="16" name="Пятно 1 15"/>
          <p:cNvSpPr/>
          <p:nvPr/>
        </p:nvSpPr>
        <p:spPr>
          <a:xfrm rot="20924890">
            <a:off x="131437" y="5028810"/>
            <a:ext cx="2377847" cy="1296591"/>
          </a:xfrm>
          <a:prstGeom prst="irregularSeal1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Даніель</a:t>
            </a:r>
            <a:endParaRPr lang="ru-RU" sz="2400" b="1" dirty="0">
              <a:latin typeface="+mn-lt"/>
            </a:endParaRPr>
          </a:p>
        </p:txBody>
      </p:sp>
      <p:sp>
        <p:nvSpPr>
          <p:cNvPr id="17" name="Пятно 1 16"/>
          <p:cNvSpPr/>
          <p:nvPr/>
        </p:nvSpPr>
        <p:spPr>
          <a:xfrm rot="1697593">
            <a:off x="5638979" y="2785924"/>
            <a:ext cx="2329156" cy="1296591"/>
          </a:xfrm>
          <a:prstGeom prst="irregularSeal1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Максим</a:t>
            </a:r>
            <a:endParaRPr lang="ru-RU" sz="2000" b="1" dirty="0">
              <a:latin typeface="+mn-lt"/>
            </a:endParaRPr>
          </a:p>
        </p:txBody>
      </p:sp>
      <p:sp>
        <p:nvSpPr>
          <p:cNvPr id="20" name="Пятно 1 19"/>
          <p:cNvSpPr/>
          <p:nvPr/>
        </p:nvSpPr>
        <p:spPr>
          <a:xfrm rot="890986">
            <a:off x="2644614" y="5063008"/>
            <a:ext cx="2381083" cy="1296591"/>
          </a:xfrm>
          <a:prstGeom prst="irregularSeal1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Олексій</a:t>
            </a:r>
            <a:endParaRPr lang="ru-RU" sz="2400" b="1" dirty="0">
              <a:latin typeface="+mn-lt"/>
            </a:endParaRPr>
          </a:p>
        </p:txBody>
      </p:sp>
      <p:sp>
        <p:nvSpPr>
          <p:cNvPr id="21" name="Пятно 1 20"/>
          <p:cNvSpPr/>
          <p:nvPr/>
        </p:nvSpPr>
        <p:spPr>
          <a:xfrm rot="19988104">
            <a:off x="4767708" y="4756645"/>
            <a:ext cx="2095327" cy="1296591"/>
          </a:xfrm>
          <a:prstGeom prst="irregularSeal1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err="1" smtClean="0">
                <a:latin typeface="+mn-lt"/>
              </a:rPr>
              <a:t>Дамір</a:t>
            </a:r>
            <a:endParaRPr lang="ru-RU" sz="2400" b="1" dirty="0">
              <a:latin typeface="+mn-lt"/>
            </a:endParaRPr>
          </a:p>
        </p:txBody>
      </p:sp>
      <p:sp>
        <p:nvSpPr>
          <p:cNvPr id="22" name="Пятно 1 21"/>
          <p:cNvSpPr/>
          <p:nvPr/>
        </p:nvSpPr>
        <p:spPr>
          <a:xfrm rot="1200927">
            <a:off x="3689670" y="2286658"/>
            <a:ext cx="1684407" cy="1296591"/>
          </a:xfrm>
          <a:prstGeom prst="irregularSeal1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accent6">
                    <a:lumMod val="50000"/>
                  </a:schemeClr>
                </a:solidFill>
              </a:rPr>
              <a:t>Анна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Пятно 1 22"/>
          <p:cNvSpPr/>
          <p:nvPr/>
        </p:nvSpPr>
        <p:spPr>
          <a:xfrm>
            <a:off x="297260" y="2392362"/>
            <a:ext cx="1700729" cy="1296591"/>
          </a:xfrm>
          <a:prstGeom prst="irregularSeal1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Діана</a:t>
            </a:r>
            <a:endParaRPr lang="ru-RU" sz="2400" b="1" dirty="0"/>
          </a:p>
        </p:txBody>
      </p:sp>
      <p:sp>
        <p:nvSpPr>
          <p:cNvPr id="24" name="Пятно 1 23"/>
          <p:cNvSpPr/>
          <p:nvPr/>
        </p:nvSpPr>
        <p:spPr>
          <a:xfrm rot="20924890">
            <a:off x="4105900" y="3704890"/>
            <a:ext cx="2481449" cy="1296591"/>
          </a:xfrm>
          <a:prstGeom prst="irregularSeal1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Варвара</a:t>
            </a:r>
            <a:endParaRPr lang="ru-RU" sz="2400" b="1" dirty="0">
              <a:latin typeface="+mn-lt"/>
            </a:endParaRPr>
          </a:p>
        </p:txBody>
      </p:sp>
      <p:sp>
        <p:nvSpPr>
          <p:cNvPr id="25" name="Пятно 1 24"/>
          <p:cNvSpPr/>
          <p:nvPr/>
        </p:nvSpPr>
        <p:spPr>
          <a:xfrm rot="20924890">
            <a:off x="6149581" y="5178861"/>
            <a:ext cx="2613394" cy="1296591"/>
          </a:xfrm>
          <a:prstGeom prst="irregularSeal1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Катерина</a:t>
            </a:r>
            <a:endParaRPr lang="ru-RU" sz="2400" b="1" dirty="0">
              <a:latin typeface="+mn-lt"/>
            </a:endParaRPr>
          </a:p>
        </p:txBody>
      </p:sp>
      <p:sp>
        <p:nvSpPr>
          <p:cNvPr id="27" name="Пятно 1 26"/>
          <p:cNvSpPr/>
          <p:nvPr/>
        </p:nvSpPr>
        <p:spPr>
          <a:xfrm>
            <a:off x="285789" y="3736439"/>
            <a:ext cx="1693924" cy="1296591"/>
          </a:xfrm>
          <a:prstGeom prst="irregularSeal1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Аліна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285789" y="258233"/>
            <a:ext cx="4992050" cy="6239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uk-UA" sz="3600" dirty="0" smtClean="0"/>
              <a:t>Я …, мама …. Вона(він) …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9886648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4906888" cy="8640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b="1" dirty="0"/>
              <a:t>Організаційні питання</a:t>
            </a:r>
            <a:r>
              <a:rPr lang="uk-UA" sz="3600" dirty="0"/>
              <a:t> </a:t>
            </a:r>
            <a:endParaRPr lang="ru-RU" sz="4000" b="1" dirty="0"/>
          </a:p>
        </p:txBody>
      </p:sp>
      <p:sp>
        <p:nvSpPr>
          <p:cNvPr id="3" name="Прямоугольник с одним вырезанным скругленным углом 2"/>
          <p:cNvSpPr/>
          <p:nvPr/>
        </p:nvSpPr>
        <p:spPr>
          <a:xfrm>
            <a:off x="395536" y="1347917"/>
            <a:ext cx="6178986" cy="769501"/>
          </a:xfrm>
          <a:prstGeom prst="snip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000" dirty="0" smtClean="0"/>
              <a:t>1. Індивідуальні підходи до </a:t>
            </a:r>
            <a:r>
              <a:rPr lang="uk-UA" sz="2000" dirty="0" err="1" smtClean="0"/>
              <a:t>начання</a:t>
            </a:r>
            <a:r>
              <a:rPr lang="uk-UA" sz="2000" dirty="0" smtClean="0"/>
              <a:t> учнів онлайн на території  вільної, окупованої України, за кордоном   </a:t>
            </a:r>
            <a:endParaRPr lang="ru-RU" sz="2000" dirty="0"/>
          </a:p>
        </p:txBody>
      </p:sp>
      <p:sp>
        <p:nvSpPr>
          <p:cNvPr id="5" name="Прямоугольник с одним вырезанным скругленным углом 4"/>
          <p:cNvSpPr/>
          <p:nvPr/>
        </p:nvSpPr>
        <p:spPr>
          <a:xfrm>
            <a:off x="364653" y="2276872"/>
            <a:ext cx="7992889" cy="1064776"/>
          </a:xfrm>
          <a:prstGeom prst="snip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uk-UA" sz="2000" dirty="0" smtClean="0">
                <a:latin typeface="+mn-lt"/>
              </a:rPr>
              <a:t>2.</a:t>
            </a:r>
            <a:r>
              <a:rPr lang="uk-UA" sz="2000" dirty="0"/>
              <a:t> </a:t>
            </a:r>
            <a:r>
              <a:rPr lang="uk-UA" sz="2000" dirty="0" smtClean="0"/>
              <a:t>Виховуємо організованість і відповідальність. Підготувати </a:t>
            </a:r>
            <a:r>
              <a:rPr lang="uk-UA" sz="2000" dirty="0"/>
              <a:t>робоче місце </a:t>
            </a:r>
            <a:r>
              <a:rPr lang="uk-UA" sz="2000" dirty="0" smtClean="0"/>
              <a:t>разом з дитиною, </a:t>
            </a:r>
            <a:r>
              <a:rPr lang="uk-UA" sz="2000" dirty="0"/>
              <a:t>зібрати всі навчальні речі в одному місці, </a:t>
            </a:r>
            <a:r>
              <a:rPr lang="uk-UA" sz="2000" dirty="0" smtClean="0"/>
              <a:t>щоб </a:t>
            </a:r>
            <a:r>
              <a:rPr lang="uk-UA" sz="2000" dirty="0"/>
              <a:t>дитина самостійно могла швидко знайти олівець, зошит </a:t>
            </a:r>
            <a:r>
              <a:rPr lang="uk-UA" sz="2000" dirty="0" smtClean="0"/>
              <a:t>тощо                                        </a:t>
            </a:r>
            <a:endParaRPr lang="ru-RU" sz="2000" dirty="0"/>
          </a:p>
        </p:txBody>
      </p:sp>
      <p:sp>
        <p:nvSpPr>
          <p:cNvPr id="7" name="Прямоугольник с одним вырезанным скругленным углом 6"/>
          <p:cNvSpPr/>
          <p:nvPr/>
        </p:nvSpPr>
        <p:spPr>
          <a:xfrm>
            <a:off x="364654" y="3501008"/>
            <a:ext cx="7992889" cy="1104067"/>
          </a:xfrm>
          <a:prstGeom prst="snip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uk-UA" sz="2000" dirty="0" smtClean="0">
                <a:latin typeface="+mn-lt"/>
              </a:rPr>
              <a:t>3.</a:t>
            </a:r>
            <a:r>
              <a:rPr lang="uk-UA" sz="2000" dirty="0" smtClean="0"/>
              <a:t> </a:t>
            </a:r>
            <a:r>
              <a:rPr lang="uk-UA" sz="2000" dirty="0"/>
              <a:t>На кожному </a:t>
            </a:r>
            <a:r>
              <a:rPr lang="uk-UA" sz="2000" dirty="0" err="1"/>
              <a:t>уроці</a:t>
            </a:r>
            <a:r>
              <a:rPr lang="uk-UA" sz="2000" dirty="0"/>
              <a:t> потрібні будуть </a:t>
            </a:r>
            <a:r>
              <a:rPr lang="ru-RU" sz="2000" dirty="0" err="1"/>
              <a:t>зошити</a:t>
            </a:r>
            <a:r>
              <a:rPr lang="ru-RU" sz="2000" dirty="0"/>
              <a:t> з </a:t>
            </a:r>
            <a:r>
              <a:rPr lang="ru-RU" sz="2000" dirty="0" err="1"/>
              <a:t>друкованою</a:t>
            </a:r>
            <a:r>
              <a:rPr lang="ru-RU" sz="2000" dirty="0"/>
              <a:t> основою, </a:t>
            </a:r>
            <a:r>
              <a:rPr lang="uk-UA" sz="2000" dirty="0"/>
              <a:t>кольорові олівці. В зошитах будемо писати простими гострими</a:t>
            </a:r>
            <a:r>
              <a:rPr lang="ru-RU" sz="2000" dirty="0"/>
              <a:t> </a:t>
            </a:r>
            <a:r>
              <a:rPr lang="ru-RU" sz="2000" dirty="0" err="1"/>
              <a:t>олівцями</a:t>
            </a:r>
            <a:r>
              <a:rPr lang="uk-UA" sz="2000" dirty="0"/>
              <a:t>. Тому гумка і </a:t>
            </a:r>
            <a:r>
              <a:rPr lang="uk-UA" sz="2000" dirty="0" err="1"/>
              <a:t>точилка</a:t>
            </a:r>
            <a:r>
              <a:rPr lang="uk-UA" sz="2000" dirty="0"/>
              <a:t> теж лежать поруч під час уроку</a:t>
            </a:r>
            <a:r>
              <a:rPr lang="uk-UA" sz="2000" dirty="0" smtClean="0"/>
              <a:t>.                                         </a:t>
            </a:r>
            <a:endParaRPr lang="ru-RU" sz="2000" dirty="0"/>
          </a:p>
        </p:txBody>
      </p:sp>
      <p:sp>
        <p:nvSpPr>
          <p:cNvPr id="8" name="Прямоугольник с одним вырезанным скругленным углом 7"/>
          <p:cNvSpPr/>
          <p:nvPr/>
        </p:nvSpPr>
        <p:spPr>
          <a:xfrm>
            <a:off x="395536" y="4797152"/>
            <a:ext cx="7992889" cy="1438632"/>
          </a:xfrm>
          <a:prstGeom prst="snip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uk-UA" sz="2000" dirty="0" smtClean="0"/>
              <a:t>4. Д</a:t>
            </a:r>
            <a:r>
              <a:rPr lang="ru-RU" sz="2000" dirty="0" err="1"/>
              <a:t>рібна</a:t>
            </a:r>
            <a:r>
              <a:rPr lang="ru-RU" sz="2000" dirty="0"/>
              <a:t> моторика </a:t>
            </a:r>
            <a:r>
              <a:rPr lang="ru-RU" sz="2000" dirty="0" err="1"/>
              <a:t>пальців</a:t>
            </a:r>
            <a:r>
              <a:rPr lang="ru-RU" sz="2000" dirty="0"/>
              <a:t> </a:t>
            </a:r>
            <a:r>
              <a:rPr lang="uk-UA" sz="2000" dirty="0"/>
              <a:t>у шестирічних дітей слабо</a:t>
            </a:r>
            <a:r>
              <a:rPr lang="ru-RU" sz="2000" dirty="0"/>
              <a:t> </a:t>
            </a:r>
            <a:r>
              <a:rPr lang="ru-RU" sz="2000" dirty="0" err="1"/>
              <a:t>розвинута</a:t>
            </a:r>
            <a:r>
              <a:rPr lang="uk-UA" sz="2000" dirty="0"/>
              <a:t>. Тому письмо майже у всіх нелюбимий предмет (крім любителів малювати). Щоб допомогти розвинути: розмальовувати розмальовки, ліпити, різати ножицями, плести косички зі </a:t>
            </a:r>
            <a:r>
              <a:rPr lang="uk-UA" sz="2000" dirty="0" smtClean="0"/>
              <a:t>стрічок                             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624824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Презентация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1731</TotalTime>
  <Words>808</Words>
  <Application>Microsoft Office PowerPoint</Application>
  <PresentationFormat>Экран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Презентация1</vt:lpstr>
      <vt:lpstr> Родинна зустріч Організаційні збори </vt:lpstr>
      <vt:lpstr>План проведення зустрічі</vt:lpstr>
      <vt:lpstr> Налаштування «Вінок почуттів» </vt:lpstr>
      <vt:lpstr>Педагогіка партнерства </vt:lpstr>
      <vt:lpstr>Наша гімназія</vt:lpstr>
      <vt:lpstr>Наш клас</vt:lpstr>
      <vt:lpstr>Очікування батьків від початкової школи</vt:lpstr>
      <vt:lpstr>Що у всіх людей є? </vt:lpstr>
      <vt:lpstr>Організаційні питання </vt:lpstr>
      <vt:lpstr>Організаційні питання </vt:lpstr>
      <vt:lpstr>Урок метелика</vt:lpstr>
      <vt:lpstr>Урок метелика</vt:lpstr>
      <vt:lpstr>Підведення підсумків зустрічі</vt:lpstr>
      <vt:lpstr> Налаштування «Вінок почуттів»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Esmiralda Ivanova</cp:lastModifiedBy>
  <cp:revision>58</cp:revision>
  <dcterms:created xsi:type="dcterms:W3CDTF">2011-07-29T05:54:40Z</dcterms:created>
  <dcterms:modified xsi:type="dcterms:W3CDTF">2023-08-30T15:53:12Z</dcterms:modified>
</cp:coreProperties>
</file>