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8" r:id="rId2"/>
    <p:sldId id="1449" r:id="rId3"/>
    <p:sldId id="1402" r:id="rId4"/>
    <p:sldId id="1428" r:id="rId5"/>
    <p:sldId id="1432" r:id="rId6"/>
    <p:sldId id="1427" r:id="rId7"/>
    <p:sldId id="1433" r:id="rId8"/>
    <p:sldId id="1412" r:id="rId9"/>
    <p:sldId id="1434" r:id="rId10"/>
    <p:sldId id="1447" r:id="rId11"/>
    <p:sldId id="1410" r:id="rId12"/>
    <p:sldId id="1430" r:id="rId13"/>
    <p:sldId id="1415" r:id="rId14"/>
    <p:sldId id="1441" r:id="rId15"/>
    <p:sldId id="1404" r:id="rId16"/>
    <p:sldId id="1443" r:id="rId17"/>
    <p:sldId id="1416" r:id="rId18"/>
    <p:sldId id="1442" r:id="rId19"/>
    <p:sldId id="1444" r:id="rId20"/>
    <p:sldId id="1421" r:id="rId21"/>
    <p:sldId id="1446" r:id="rId22"/>
    <p:sldId id="1440" r:id="rId23"/>
    <p:sldId id="1448" r:id="rId24"/>
    <p:sldId id="273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00B55B"/>
    <a:srgbClr val="00C463"/>
    <a:srgbClr val="00FFFF"/>
    <a:srgbClr val="FFFF00"/>
    <a:srgbClr val="00C664"/>
    <a:srgbClr val="2D5017"/>
    <a:srgbClr val="FC4234"/>
    <a:srgbClr val="DF51E2"/>
    <a:srgbClr val="00B5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>
        <p:scale>
          <a:sx n="86" d="100"/>
          <a:sy n="86" d="100"/>
        </p:scale>
        <p:origin x="-564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109728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7E68B-412B-444A-8DA2-A44F3AAD61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92383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06.09.2023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06.09.2023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06.09.2023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6.wdp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image" Target="../media/image40.png"/><Relationship Id="rId10" Type="http://schemas.microsoft.com/office/2007/relationships/hdphoto" Target="../media/hdphoto5.wdp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3.png"/><Relationship Id="rId4" Type="http://schemas.openxmlformats.org/officeDocument/2006/relationships/image" Target="../media/image31.png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image" Target="../media/image51.gif"/><Relationship Id="rId7" Type="http://schemas.openxmlformats.org/officeDocument/2006/relationships/image" Target="../media/image55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10" Type="http://schemas.openxmlformats.org/officeDocument/2006/relationships/image" Target="../media/image58.gif"/><Relationship Id="rId4" Type="http://schemas.openxmlformats.org/officeDocument/2006/relationships/image" Target="../media/image52.gif"/><Relationship Id="rId9" Type="http://schemas.openxmlformats.org/officeDocument/2006/relationships/image" Target="../media/image5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jpe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2.jpeg"/><Relationship Id="rId3" Type="http://schemas.microsoft.com/office/2007/relationships/hdphoto" Target="../media/hdphoto1.wdp"/><Relationship Id="rId7" Type="http://schemas.openxmlformats.org/officeDocument/2006/relationships/image" Target="../media/image87.jpeg"/><Relationship Id="rId12" Type="http://schemas.openxmlformats.org/officeDocument/2006/relationships/image" Target="../media/image9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11" Type="http://schemas.openxmlformats.org/officeDocument/2006/relationships/image" Target="../media/image4.png"/><Relationship Id="rId5" Type="http://schemas.microsoft.com/office/2007/relationships/hdphoto" Target="../media/hdphoto11.wdp"/><Relationship Id="rId10" Type="http://schemas.openxmlformats.org/officeDocument/2006/relationships/image" Target="../media/image90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Relationship Id="rId14" Type="http://schemas.openxmlformats.org/officeDocument/2006/relationships/image" Target="../media/image9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apps.org/watch?v=p2tyd6bza22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microsoft.com/office/2007/relationships/hdphoto" Target="../media/hdphoto13.wdp"/><Relationship Id="rId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1.jpe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33337" y="4814800"/>
            <a:ext cx="2987566" cy="173664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Урок 1</a:t>
            </a:r>
            <a:endParaRPr lang="uk-UA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127172" y="782324"/>
            <a:ext cx="6379029" cy="377975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3600" b="1" dirty="0">
                <a:solidFill>
                  <a:schemeClr val="accent6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Вступ. Ознайомлення </a:t>
            </a:r>
          </a:p>
          <a:p>
            <a:pPr algn="ctr">
              <a:spcAft>
                <a:spcPts val="0"/>
              </a:spcAft>
            </a:pPr>
            <a:r>
              <a:rPr lang="uk-UA" sz="3600" b="1" dirty="0">
                <a:solidFill>
                  <a:schemeClr val="accent6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з підручником, зошитом і приладдям для уроків математики. </a:t>
            </a:r>
            <a:endParaRPr lang="uk-UA" sz="3600" b="1" dirty="0" smtClean="0">
              <a:solidFill>
                <a:schemeClr val="accent6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Лічба </a:t>
            </a:r>
            <a:r>
              <a:rPr lang="uk-UA" sz="3600" b="1" dirty="0">
                <a:solidFill>
                  <a:schemeClr val="accent6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об'єктів. </a:t>
            </a:r>
            <a:endParaRPr lang="uk-UA" sz="3600" b="1" dirty="0" smtClean="0">
              <a:solidFill>
                <a:schemeClr val="accent6">
                  <a:lumMod val="50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Геометричні </a:t>
            </a:r>
            <a:r>
              <a:rPr lang="uk-UA" sz="3600" b="1" dirty="0">
                <a:solidFill>
                  <a:schemeClr val="accent6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фігури</a:t>
            </a:r>
            <a:endParaRPr lang="ru-RU" sz="3600" b="1" dirty="0">
              <a:solidFill>
                <a:schemeClr val="accent6">
                  <a:lumMod val="50000"/>
                </a:schemeClr>
              </a:solidFill>
              <a:effectLst/>
              <a:ea typeface="Tahom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98" y="778701"/>
            <a:ext cx="4040253" cy="3789777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38120" y="231355"/>
            <a:ext cx="9322429" cy="763382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 Вправа «Геометрія навколо»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5116" y="1258352"/>
            <a:ext cx="8478066" cy="531871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3" name="Скругленная прямоугольная выноска 12"/>
          <p:cNvSpPr/>
          <p:nvPr/>
        </p:nvSpPr>
        <p:spPr>
          <a:xfrm>
            <a:off x="228532" y="1545832"/>
            <a:ext cx="3152104" cy="1789334"/>
          </a:xfrm>
          <a:prstGeom prst="wedgeRoundRectCallout">
            <a:avLst>
              <a:gd name="adj1" fmla="val 7945"/>
              <a:gd name="adj2" fmla="val 65157"/>
              <a:gd name="adj3" fmla="val 16667"/>
            </a:avLst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Які предмети у класі схожі на квадрат, коло, прямокутник, трикутник, овал? </a:t>
            </a:r>
          </a:p>
        </p:txBody>
      </p:sp>
      <p:sp>
        <p:nvSpPr>
          <p:cNvPr id="8" name="Овал 7"/>
          <p:cNvSpPr/>
          <p:nvPr/>
        </p:nvSpPr>
        <p:spPr>
          <a:xfrm>
            <a:off x="5754624" y="3084576"/>
            <a:ext cx="451104" cy="438912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447026" y="2436876"/>
            <a:ext cx="486005" cy="449622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9169853" y="4505752"/>
            <a:ext cx="451104" cy="438912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58410" y="2555913"/>
            <a:ext cx="1035585" cy="779253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6688855" y="3426246"/>
            <a:ext cx="793214" cy="397250"/>
          </a:xfrm>
          <a:prstGeom prst="triangle">
            <a:avLst/>
          </a:prstGeom>
          <a:noFill/>
          <a:ln w="5715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8" descr="Приключения мистера Пибоди и Шермана - Приключения мистера Пибоди и Шермана  - YouLoveIt.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32" y="3523488"/>
            <a:ext cx="2891019" cy="305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52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14" grpId="0" animBg="1"/>
      <p:bldP spid="15" grpId="0" animBg="1"/>
      <p:bldP spid="9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36770" y="3529382"/>
            <a:ext cx="1898051" cy="2981282"/>
          </a:xfrm>
          <a:prstGeom prst="rect">
            <a:avLst/>
          </a:prstGeom>
        </p:spPr>
      </p:pic>
      <p:pic>
        <p:nvPicPr>
          <p:cNvPr id="1034" name="Picture 10" descr="ภาพประกอบอาคารเรียน, เวกเตอร์, อาคาร, โรงเรียนภาพ PNG และ เวกเตอร์  สำหรับการดาวน์โหลดฟร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8" b="15366"/>
          <a:stretch/>
        </p:blipFill>
        <p:spPr bwMode="auto">
          <a:xfrm>
            <a:off x="4632766" y="1260111"/>
            <a:ext cx="6096000" cy="348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2224D349-1229-4068-9DB8-E4675479523F}"/>
              </a:ext>
            </a:extLst>
          </p:cNvPr>
          <p:cNvSpPr/>
          <p:nvPr/>
        </p:nvSpPr>
        <p:spPr>
          <a:xfrm>
            <a:off x="17780" y="555884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70333" y="267975"/>
            <a:ext cx="9631371" cy="602357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</a:t>
            </a:r>
            <a:r>
              <a:rPr lang="uk-UA" sz="3600" b="1" dirty="0">
                <a:solidFill>
                  <a:schemeClr val="bg1"/>
                </a:solidFill>
              </a:rPr>
              <a:t>за малюнком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40" name="Picture 16" descr="Солнышко. Клипарт с прозрачностью.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704" y="672316"/>
            <a:ext cx="1545095" cy="154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04235" y="2898905"/>
            <a:ext cx="1353061" cy="400110"/>
          </a:xfrm>
          <a:prstGeom prst="rect">
            <a:avLst/>
          </a:prstGeom>
          <a:solidFill>
            <a:srgbClr val="F1810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Ш К О Л А</a:t>
            </a:r>
          </a:p>
        </p:txBody>
      </p:sp>
      <p:sp>
        <p:nvSpPr>
          <p:cNvPr id="5" name="Облако 4"/>
          <p:cNvSpPr/>
          <p:nvPr/>
        </p:nvSpPr>
        <p:spPr>
          <a:xfrm>
            <a:off x="4408477" y="1074160"/>
            <a:ext cx="1783764" cy="741405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блако 18"/>
          <p:cNvSpPr/>
          <p:nvPr/>
        </p:nvSpPr>
        <p:spPr>
          <a:xfrm>
            <a:off x="8557911" y="1054978"/>
            <a:ext cx="1783764" cy="650254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2" name="Picture 18" descr="Дерево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634" y="2312847"/>
            <a:ext cx="1608189" cy="160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Дерево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688" y="2329062"/>
            <a:ext cx="1608189" cy="160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ая прямоугольная выноска 22"/>
          <p:cNvSpPr/>
          <p:nvPr/>
        </p:nvSpPr>
        <p:spPr>
          <a:xfrm>
            <a:off x="331427" y="1126182"/>
            <a:ext cx="3356848" cy="1378766"/>
          </a:xfrm>
          <a:prstGeom prst="wedgeRoundRectCallout">
            <a:avLst>
              <a:gd name="adj1" fmla="val -43392"/>
              <a:gd name="adj2" fmla="val 78298"/>
              <a:gd name="adj3" fmla="val 16667"/>
            </a:avLst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Що зображено на малюнку?</a:t>
            </a:r>
          </a:p>
        </p:txBody>
      </p:sp>
      <p:pic>
        <p:nvPicPr>
          <p:cNvPr id="25" name="Picture 18" descr="Дерево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915" y="2291256"/>
            <a:ext cx="1608189" cy="160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кругленная прямоугольная выноска 27"/>
          <p:cNvSpPr/>
          <p:nvPr/>
        </p:nvSpPr>
        <p:spPr>
          <a:xfrm>
            <a:off x="331427" y="1126181"/>
            <a:ext cx="3356848" cy="1772723"/>
          </a:xfrm>
          <a:prstGeom prst="wedgeRoundRectCallout">
            <a:avLst>
              <a:gd name="adj1" fmla="val -42614"/>
              <a:gd name="adj2" fmla="val 78298"/>
              <a:gd name="adj3" fmla="val 16667"/>
            </a:avLst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Скільки звірят іде в лісову школу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  <a:p>
            <a:pPr algn="ctr"/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Скільки з них ідуть праворуч, ліворуч? </a:t>
            </a:r>
            <a:endParaRPr lang="uk-UA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Маленький ёжик- Четверо ножек... &quot; - клипарт PNG.. Обсуждение на 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287" y="4264487"/>
            <a:ext cx="1165536" cy="130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Маленький ёжик- Четверо ножек... &quot; - клипарт PNG.. Обсуждение на 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302" y="4376239"/>
            <a:ext cx="1356615" cy="151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6710" y="4051353"/>
            <a:ext cx="1653807" cy="25337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0" l="1594" r="98805">
                        <a14:foregroundMark x1="67729" y1="29667" x2="67729" y2="29667"/>
                        <a14:foregroundMark x1="56574" y1="18667" x2="56574" y2="18667"/>
                        <a14:foregroundMark x1="78486" y1="30667" x2="78486" y2="30667"/>
                        <a14:foregroundMark x1="64542" y1="41000" x2="64542" y2="41000"/>
                        <a14:foregroundMark x1="76494" y1="38333" x2="76494" y2="38333"/>
                        <a14:foregroundMark x1="83267" y1="19333" x2="83267" y2="19333"/>
                        <a14:foregroundMark x1="75697" y1="15000" x2="75697" y2="15000"/>
                        <a14:foregroundMark x1="52988" y1="17000" x2="52988" y2="17000"/>
                        <a14:foregroundMark x1="72510" y1="9333" x2="72510" y2="9333"/>
                        <a14:foregroundMark x1="67331" y1="16667" x2="67331" y2="16667"/>
                        <a14:foregroundMark x1="65339" y1="4667" x2="65339" y2="4667"/>
                        <a14:foregroundMark x1="70518" y1="43000" x2="70518" y2="43000"/>
                        <a14:foregroundMark x1="86853" y1="35667" x2="86853" y2="35667"/>
                        <a14:foregroundMark x1="63347" y1="23667" x2="63347" y2="23667"/>
                        <a14:foregroundMark x1="64940" y1="8000" x2="64940" y2="8000"/>
                        <a14:foregroundMark x1="49801" y1="20667" x2="49801" y2="20667"/>
                        <a14:foregroundMark x1="49801" y1="16667" x2="49801" y2="16667"/>
                        <a14:foregroundMark x1="23506" y1="51333" x2="23506" y2="51333"/>
                        <a14:foregroundMark x1="17530" y1="88333" x2="17530" y2="88333"/>
                        <a14:foregroundMark x1="55777" y1="88000" x2="55777" y2="88000"/>
                        <a14:foregroundMark x1="80478" y1="77333" x2="80478" y2="77333"/>
                        <a14:foregroundMark x1="87251" y1="64333" x2="87251" y2="64333"/>
                        <a14:foregroundMark x1="91235" y1="65667" x2="91235" y2="65667"/>
                        <a14:foregroundMark x1="90438" y1="62667" x2="90438" y2="62667"/>
                        <a14:foregroundMark x1="92430" y1="62333" x2="92430" y2="62333"/>
                        <a14:foregroundMark x1="95219" y1="61000" x2="95219" y2="61000"/>
                        <a14:foregroundMark x1="14343" y1="89000" x2="14343" y2="89000"/>
                        <a14:foregroundMark x1="11952" y1="87000" x2="11952" y2="87000"/>
                        <a14:foregroundMark x1="60159" y1="19333" x2="60159" y2="19333"/>
                        <a14:foregroundMark x1="52988" y1="22667" x2="52988" y2="22667"/>
                        <a14:foregroundMark x1="58964" y1="23000" x2="58964" y2="23000"/>
                        <a14:foregroundMark x1="73307" y1="26000" x2="73307" y2="26000"/>
                        <a14:foregroundMark x1="68127" y1="7000" x2="68127" y2="7000"/>
                        <a14:foregroundMark x1="65737" y1="11667" x2="65737" y2="11667"/>
                        <a14:foregroundMark x1="67331" y1="9333" x2="67331" y2="9333"/>
                        <a14:foregroundMark x1="74502" y1="41667" x2="74502" y2="41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7060" y="3775855"/>
            <a:ext cx="2437766" cy="2913664"/>
          </a:xfrm>
          <a:prstGeom prst="rect">
            <a:avLst/>
          </a:prstGeom>
        </p:spPr>
      </p:pic>
      <p:pic>
        <p:nvPicPr>
          <p:cNvPr id="2052" name="Picture 4" descr="Счастливый кролик идет в школу со счастливым лицом иллюстрации | Премиум  векторы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5" r="12555"/>
          <a:stretch/>
        </p:blipFill>
        <p:spPr bwMode="auto">
          <a:xfrm flipH="1">
            <a:off x="4975823" y="3812130"/>
            <a:ext cx="1646187" cy="254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Дерево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130" y="2276602"/>
            <a:ext cx="1608189" cy="160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Дерево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970" y="2264011"/>
            <a:ext cx="1608189" cy="160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ак нарисовать школьный рюкзак поэтапно — Пошаговые уроки рисования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93" b="97956" l="6126" r="89910"/>
                    </a14:imgEffect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9109" flipH="1">
            <a:off x="7945266" y="4192020"/>
            <a:ext cx="773603" cy="8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Как нарисовать школьный рюкзак поэтапно — Пошаговые уроки рисования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9109" flipH="1">
            <a:off x="9192776" y="4242958"/>
            <a:ext cx="920399" cy="97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Листопад клипарт (61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2761" flipV="1">
            <a:off x="6976918" y="5434266"/>
            <a:ext cx="2368274" cy="131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77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21106" y="3624394"/>
            <a:ext cx="3287371" cy="26179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515" y="1815564"/>
            <a:ext cx="5543748" cy="3981419"/>
          </a:xfrm>
          <a:prstGeom prst="rect">
            <a:avLst/>
          </a:prstGeom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2224D349-1229-4068-9DB8-E4675479523F}"/>
              </a:ext>
            </a:extLst>
          </p:cNvPr>
          <p:cNvSpPr/>
          <p:nvPr/>
        </p:nvSpPr>
        <p:spPr>
          <a:xfrm>
            <a:off x="17780" y="5558847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76185" y="278992"/>
            <a:ext cx="9411167" cy="795167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</a:t>
            </a:r>
            <a:r>
              <a:rPr lang="uk-UA" sz="3600" b="1" dirty="0">
                <a:solidFill>
                  <a:schemeClr val="bg1"/>
                </a:solidFill>
              </a:rPr>
              <a:t>за малюнком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40" name="Picture 16" descr="Солнышко. Клипарт с прозрачностью.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704" y="672316"/>
            <a:ext cx="1545095" cy="154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лако 4"/>
          <p:cNvSpPr/>
          <p:nvPr/>
        </p:nvSpPr>
        <p:spPr>
          <a:xfrm>
            <a:off x="4408477" y="1074160"/>
            <a:ext cx="1783764" cy="741405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блако 18"/>
          <p:cNvSpPr/>
          <p:nvPr/>
        </p:nvSpPr>
        <p:spPr>
          <a:xfrm>
            <a:off x="8557911" y="1054978"/>
            <a:ext cx="1783764" cy="650254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2" name="Picture 18" descr="Дерево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527" y="2131783"/>
            <a:ext cx="1505869" cy="150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 descr="Дерево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462" y="3235487"/>
            <a:ext cx="1608189" cy="160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кругленная прямоугольная выноска 27"/>
          <p:cNvSpPr/>
          <p:nvPr/>
        </p:nvSpPr>
        <p:spPr>
          <a:xfrm>
            <a:off x="438675" y="1455880"/>
            <a:ext cx="3675632" cy="1823275"/>
          </a:xfrm>
          <a:prstGeom prst="wedgeRoundRectCallout">
            <a:avLst>
              <a:gd name="adj1" fmla="val -42614"/>
              <a:gd name="adj2" fmla="val 78298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Скільки звірят вивчають математику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  <a:p>
            <a:pPr algn="ctr"/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Хто сидить неправильно за партою 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5" name="Picture 18" descr="Дерево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130" y="2276602"/>
            <a:ext cx="1608189" cy="160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Дерево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52" y="1670966"/>
            <a:ext cx="1608189" cy="160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Листопад клипарт (61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519115" y="5384440"/>
            <a:ext cx="2368274" cy="131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Как нарисовать школьный рюкзак поэтапно — Пошаговые уроки рисовани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0351" flipH="1">
            <a:off x="9835776" y="4474382"/>
            <a:ext cx="742588" cy="78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Листопад клипарт (61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1181" flipV="1">
            <a:off x="8456227" y="5139787"/>
            <a:ext cx="2368274" cy="131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978159" y="4466801"/>
            <a:ext cx="999744" cy="732129"/>
          </a:xfrm>
          <a:prstGeom prst="rect">
            <a:avLst/>
          </a:prstGeom>
          <a:solidFill>
            <a:srgbClr val="2D5017"/>
          </a:solidFill>
          <a:ln>
            <a:solidFill>
              <a:srgbClr val="2D50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577712" y="3905187"/>
            <a:ext cx="153659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2711472" y="4055908"/>
            <a:ext cx="452908" cy="36576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3547129" y="4039582"/>
            <a:ext cx="447180" cy="365760"/>
          </a:xfrm>
          <a:prstGeom prst="triangl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2887252" y="4492236"/>
            <a:ext cx="1393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1  2  3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3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/>
        </p:nvSpPr>
        <p:spPr>
          <a:xfrm>
            <a:off x="8266176" y="3352800"/>
            <a:ext cx="3627070" cy="271676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B55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25791" y="370080"/>
            <a:ext cx="8512610" cy="578105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Практична вправа з підручним матеріалом</a:t>
            </a: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2396689" y="1213379"/>
            <a:ext cx="8252178" cy="798026"/>
          </a:xfrm>
          <a:prstGeom prst="wedgeRoundRectCallout">
            <a:avLst>
              <a:gd name="adj1" fmla="val -48676"/>
              <a:gd name="adj2" fmla="val 96550"/>
              <a:gd name="adj3" fmla="val 16667"/>
            </a:avLst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Покладіть перед собою на парту зошит,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гумку 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і олівець.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8266176" y="2203823"/>
            <a:ext cx="3525578" cy="798026"/>
          </a:xfrm>
          <a:prstGeom prst="wedgeRoundRectCallout">
            <a:avLst>
              <a:gd name="adj1" fmla="val -47531"/>
              <a:gd name="adj2" fmla="val 74730"/>
              <a:gd name="adj3" fmla="val 16667"/>
            </a:avLst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Візьміть у руку: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62293" y="3448924"/>
            <a:ext cx="3182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1. Зошит і олівець.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462292" y="3972144"/>
            <a:ext cx="3627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2. Зошит або олівець.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62292" y="4440556"/>
            <a:ext cx="3484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3. 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</a:rPr>
              <a:t>Гумку 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і зошит.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62292" y="4908968"/>
            <a:ext cx="3484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4. Усі предмети.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09185" y="5314366"/>
            <a:ext cx="3484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5. Один із предметів.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7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0" t="361" r="23665" b="-361"/>
          <a:stretch/>
        </p:blipFill>
        <p:spPr bwMode="auto">
          <a:xfrm flipH="1">
            <a:off x="-99867" y="1213379"/>
            <a:ext cx="2924862" cy="399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упити Зошит шкільний Преса України 12 арк. клітинка, ціна 10 ₴ - Prom.ua  (ID# 1353107128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824" y="3089257"/>
            <a:ext cx="2082368" cy="255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img.officeman.ua/products/430/430/11159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8205">
            <a:off x="5188814" y="2590589"/>
            <a:ext cx="2049865" cy="126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Простой карандаш на прозрачном фоне 5 » Шапки сайтов jpg бесплатн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4176">
            <a:off x="5696695" y="4032151"/>
            <a:ext cx="1532396" cy="16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92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5" grpId="0" animBg="1"/>
      <p:bldP spid="19" grpId="0" animBg="1"/>
      <p:bldP spid="20" grpId="0"/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Веселый карандаш (60 фото)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0" b="99281" l="10000" r="99867">
                        <a14:foregroundMark x1="43333" y1="19544" x2="43333" y2="19544"/>
                        <a14:foregroundMark x1="50533" y1="31175" x2="50533" y2="31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543" y="1230988"/>
            <a:ext cx="4900305" cy="504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64614" y="227622"/>
            <a:ext cx="8732066" cy="63169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 </a:t>
            </a:r>
            <a:r>
              <a:rPr lang="uk-UA" sz="3600" b="1" dirty="0" smtClean="0">
                <a:solidFill>
                  <a:schemeClr val="bg1"/>
                </a:solidFill>
              </a:rPr>
              <a:t>Настанова «Сиди правильно»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684461" y="5313681"/>
            <a:ext cx="850900" cy="965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Картинки по запросу &quot;клипарт правила постав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648" y="1187844"/>
            <a:ext cx="5730239" cy="5414422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01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62803" y="357476"/>
            <a:ext cx="8732066" cy="630581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Руханка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8" y="2809300"/>
            <a:ext cx="6900032" cy="31579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ACE0E24-1BDE-49C0-AC0B-09893BF6E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B9B7160-7D90-4EEA-87F7-0EC0C6C68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3" y="988057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4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250414" y="290252"/>
            <a:ext cx="5592399" cy="664011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у зошиті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Комаров мультфильм | Премиум вектор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529" y="2930627"/>
            <a:ext cx="1169115" cy="103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уха Клипарт Clipart - Full Size Clipart (#5532865) - Pin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081" y="1800452"/>
            <a:ext cx="1072590" cy="104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Оса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317" y="2793576"/>
            <a:ext cx="961888" cy="106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Баклажан Иллюстрации и клипарты. 21 341 Баклажан иллюстрации, рисунки и  графика на условиях «роялти-фри» от тысяч авторов векторных клипартов в  формате EPS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3"/>
          <a:stretch/>
        </p:blipFill>
        <p:spPr bwMode="auto">
          <a:xfrm rot="19788013">
            <a:off x="9263264" y="4312854"/>
            <a:ext cx="1857006" cy="92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Фон капуста рисунок (53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403" y="5071401"/>
            <a:ext cx="1738099" cy="120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Клипарт лук (3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952" y="5132863"/>
            <a:ext cx="1198595" cy="119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930" y="4928231"/>
            <a:ext cx="2538684" cy="121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Смайлик-эмодзи 🛴 'Самокат' ВК (ВКонтакте), Инстаграм, Ватсап: код смайла,  значение и расшифровк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111" y="3533265"/>
            <a:ext cx="1476708" cy="147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Самолет для детей (30 фото) - красивые картинки и HD фото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97" y="3215497"/>
            <a:ext cx="3521831" cy="144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Клипарт ворона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129" y="2574367"/>
            <a:ext cx="1140336" cy="87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Белый аист (Ciconia ciconia), аист клипарты, клип арт, clipart birds  parrot, скачать клипарт, бесплатные клипарты, коллекция клипартов животные,  фото клипарт птицы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24399" y="1689634"/>
            <a:ext cx="1513555" cy="23157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Ласточка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228" y="1239855"/>
            <a:ext cx="1061940" cy="94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Орел эмодзи клипарт. Бесплатная загрузка. | Creazill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0676" y="1070124"/>
            <a:ext cx="1282226" cy="128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56" y="4762363"/>
            <a:ext cx="2300242" cy="148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458543" y="290253"/>
            <a:ext cx="4428137" cy="132802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Обведи об'єкти, які належать до однієї групи.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Скільки їх у кожній групі?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7422884" y="1873222"/>
            <a:ext cx="3471945" cy="2564051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7417484" y="4075601"/>
            <a:ext cx="4510256" cy="2564051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 rot="735492">
            <a:off x="383890" y="3539167"/>
            <a:ext cx="6844755" cy="3067458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 rot="735492">
            <a:off x="948181" y="1096353"/>
            <a:ext cx="6458006" cy="2909186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965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2"/>
          <a:srcRect b="599"/>
          <a:stretch/>
        </p:blipFill>
        <p:spPr>
          <a:xfrm flipH="1">
            <a:off x="423742" y="1533674"/>
            <a:ext cx="2767423" cy="265732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56276" y="410524"/>
            <a:ext cx="8732066" cy="757263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у зошиті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969" b="82485"/>
          <a:stretch/>
        </p:blipFill>
        <p:spPr>
          <a:xfrm>
            <a:off x="3466596" y="3673780"/>
            <a:ext cx="8388814" cy="2361260"/>
          </a:xfrm>
          <a:prstGeom prst="round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3910970" y="4870897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292437" y="4870897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676575" y="4870895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049338" y="4870895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428296" y="4870896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801520" y="4870896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174745" y="4870896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554190" y="4870896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6933879" y="4870895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7300883" y="4870895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7674595" y="4870895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8060515" y="4870896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8426659" y="4870895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8806585" y="4870895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9188342" y="4870895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9565475" y="4870895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9932479" y="4870895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10307111" y="4870895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10686087" y="4870895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11053560" y="4870895"/>
            <a:ext cx="0" cy="3720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732001" y="1302841"/>
            <a:ext cx="4264817" cy="5107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Допиши за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зразком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66596" y="3673780"/>
            <a:ext cx="8388814" cy="2361260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3" name="Picture 18" descr="Вы пользуетесь более старым браузером, поэтому использование вами сайта  может не быть оптимальным. Рассмотрите возможность обновления. Подробнее.  Изображения Изображения: главная страницаТематические коллекции ...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000" l="1667" r="96667">
                        <a14:foregroundMark x1="69583" y1="48929" x2="69583" y2="48929"/>
                        <a14:foregroundMark x1="61667" y1="50000" x2="61667" y2="50000"/>
                        <a14:foregroundMark x1="70000" y1="50714" x2="70000" y2="50714"/>
                        <a14:foregroundMark x1="67917" y1="50357" x2="67917" y2="50357"/>
                        <a14:foregroundMark x1="75000" y1="80000" x2="75000" y2="80000"/>
                        <a14:foregroundMark x1="60417" y1="84643" x2="60417" y2="84643"/>
                        <a14:foregroundMark x1="64583" y1="82500" x2="64583" y2="82500"/>
                        <a14:foregroundMark x1="79167" y1="76429" x2="79167" y2="76429"/>
                        <a14:foregroundMark x1="86667" y1="73214" x2="86667" y2="73214"/>
                        <a14:foregroundMark x1="81667" y1="74643" x2="81667" y2="74643"/>
                        <a14:foregroundMark x1="85417" y1="74643" x2="85417" y2="74643"/>
                        <a14:foregroundMark x1="90000" y1="75000" x2="90000" y2="75000"/>
                        <a14:foregroundMark x1="56667" y1="87857" x2="56667" y2="87857"/>
                        <a14:foregroundMark x1="54167" y1="88571" x2="54167" y2="88571"/>
                        <a14:foregroundMark x1="48750" y1="89643" x2="48750" y2="89643"/>
                        <a14:foregroundMark x1="43333" y1="91071" x2="43333" y2="91071"/>
                        <a14:foregroundMark x1="37083" y1="91786" x2="37083" y2="91786"/>
                        <a14:foregroundMark x1="29583" y1="90357" x2="29583" y2="90357"/>
                        <a14:foregroundMark x1="35833" y1="85714" x2="35833" y2="85714"/>
                        <a14:foregroundMark x1="39167" y1="82500" x2="39167" y2="82500"/>
                        <a14:foregroundMark x1="38333" y1="83571" x2="38333" y2="83571"/>
                        <a14:foregroundMark x1="28750" y1="80714" x2="28750" y2="80714"/>
                        <a14:foregroundMark x1="23333" y1="82500" x2="23333" y2="82500"/>
                        <a14:foregroundMark x1="17083" y1="83929" x2="17083" y2="83929"/>
                        <a14:foregroundMark x1="12500" y1="85714" x2="12500" y2="85714"/>
                        <a14:foregroundMark x1="32500" y1="92143" x2="32500" y2="9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830" y="410525"/>
            <a:ext cx="2022132" cy="2359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910970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4260372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3910970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4260372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4667871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5017273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4667871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/>
          <p:cNvSpPr/>
          <p:nvPr/>
        </p:nvSpPr>
        <p:spPr>
          <a:xfrm>
            <a:off x="5017273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5420053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5769455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5420053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5769455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6172723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6522125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6172723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6522125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6919416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7268818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6919416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7268818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7660498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8009900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7660498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8009900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/>
          <p:cNvSpPr/>
          <p:nvPr/>
        </p:nvSpPr>
        <p:spPr>
          <a:xfrm>
            <a:off x="8425118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8774520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8425118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8774520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9157428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9506830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/>
          <p:cNvSpPr/>
          <p:nvPr/>
        </p:nvSpPr>
        <p:spPr>
          <a:xfrm>
            <a:off x="9157428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9506830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9908654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10258056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9908654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10258056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Овал 76"/>
          <p:cNvSpPr/>
          <p:nvPr/>
        </p:nvSpPr>
        <p:spPr>
          <a:xfrm>
            <a:off x="10664372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11013774" y="4127500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/>
          <p:cNvSpPr/>
          <p:nvPr/>
        </p:nvSpPr>
        <p:spPr>
          <a:xfrm>
            <a:off x="10664372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/>
          <p:cNvSpPr/>
          <p:nvPr/>
        </p:nvSpPr>
        <p:spPr>
          <a:xfrm>
            <a:off x="11013774" y="4467448"/>
            <a:ext cx="64130" cy="6350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47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03528" y="422521"/>
            <a:ext cx="8707026" cy="572215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 Пальчикова гімнастика</a:t>
            </a:r>
          </a:p>
        </p:txBody>
      </p:sp>
      <p:pic>
        <p:nvPicPr>
          <p:cNvPr id="6" name="Picture 4" descr="Упражнения для мелкой моторики детских ручек - У Знай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6" r="11873"/>
          <a:stretch/>
        </p:blipFill>
        <p:spPr bwMode="auto">
          <a:xfrm>
            <a:off x="773300" y="2143035"/>
            <a:ext cx="2763361" cy="28246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4441721" y="1438396"/>
            <a:ext cx="6453049" cy="4741817"/>
          </a:xfrm>
          <a:prstGeom prst="ellipse">
            <a:avLst/>
          </a:prstGeom>
          <a:noFill/>
          <a:ln w="57150">
            <a:solidFill>
              <a:srgbClr val="00B5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857998" y="4967643"/>
            <a:ext cx="2377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chemeClr val="accent6">
                    <a:lumMod val="50000"/>
                  </a:schemeClr>
                </a:solidFill>
              </a:rPr>
              <a:t>5-6 разів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879" y="2543038"/>
            <a:ext cx="5240732" cy="253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93085" y="176270"/>
            <a:ext cx="8732066" cy="741059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у зошиті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8"/>
          <a:stretch/>
        </p:blipFill>
        <p:spPr>
          <a:xfrm>
            <a:off x="2978728" y="2284413"/>
            <a:ext cx="3269419" cy="41981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128" y="2206519"/>
            <a:ext cx="3773908" cy="43048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423" y="2483305"/>
            <a:ext cx="1611973" cy="32524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"/>
          <a:stretch/>
        </p:blipFill>
        <p:spPr>
          <a:xfrm>
            <a:off x="2942544" y="2206519"/>
            <a:ext cx="3341785" cy="42760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993" y="4696041"/>
            <a:ext cx="1210931" cy="11597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704" y="2715537"/>
            <a:ext cx="1331204" cy="14837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546" y="2177744"/>
            <a:ext cx="3677644" cy="43048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7050" y="988850"/>
            <a:ext cx="10084408" cy="9194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Розфарбуй відповідним кольором.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Скільки пелюсток у кожної квітки? Скільки листків на кожному стеблі?</a:t>
            </a:r>
          </a:p>
        </p:txBody>
      </p:sp>
      <p:sp>
        <p:nvSpPr>
          <p:cNvPr id="12" name="Овал 11"/>
          <p:cNvSpPr/>
          <p:nvPr/>
        </p:nvSpPr>
        <p:spPr>
          <a:xfrm>
            <a:off x="732919" y="2699806"/>
            <a:ext cx="777284" cy="677795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04443" y="4153022"/>
            <a:ext cx="777284" cy="677795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002715" y="2483304"/>
            <a:ext cx="777284" cy="677795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0966533" y="4555497"/>
            <a:ext cx="777284" cy="677795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908958" y="2715537"/>
            <a:ext cx="527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5287" y="4195803"/>
            <a:ext cx="527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140036" y="2494118"/>
            <a:ext cx="527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179589" y="4586961"/>
            <a:ext cx="527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143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3" name="Rectangle 23"/>
          <p:cNvSpPr>
            <a:spLocks noGrp="1" noChangeArrowheads="1"/>
          </p:cNvSpPr>
          <p:nvPr>
            <p:ph type="title"/>
          </p:nvPr>
        </p:nvSpPr>
        <p:spPr>
          <a:xfrm>
            <a:off x="478970" y="384815"/>
            <a:ext cx="11103429" cy="820282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Створення позитивного клімату класу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2578" y="1803950"/>
            <a:ext cx="3353326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Настрій якої фігури вам зараз більше подобається? </a:t>
            </a:r>
          </a:p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Назви колір і фігуру</a:t>
            </a:r>
          </a:p>
        </p:txBody>
      </p:sp>
      <p:pic>
        <p:nvPicPr>
          <p:cNvPr id="2" name="Picture 2" descr="D:\Картинки до тестів\Емоції\Геом емоції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241" y="1541902"/>
            <a:ext cx="7227065" cy="451691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596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4" descr="Изображения Масштабная линейка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657"/>
          <a:stretch/>
        </p:blipFill>
        <p:spPr bwMode="auto">
          <a:xfrm rot="19277008">
            <a:off x="7152754" y="3736408"/>
            <a:ext cx="1828379" cy="62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995" y="1379415"/>
            <a:ext cx="3200400" cy="4086225"/>
          </a:xfrm>
          <a:prstGeom prst="rect">
            <a:avLst/>
          </a:prstGeom>
        </p:spPr>
      </p:pic>
      <p:pic>
        <p:nvPicPr>
          <p:cNvPr id="1026" name="Picture 2" descr="Pencil Case Clipart Blue Plaid Box School Supplies Stationery PNG Image For  Free Download - Picscu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5" b="21606"/>
          <a:stretch/>
        </p:blipFill>
        <p:spPr bwMode="auto">
          <a:xfrm>
            <a:off x="2822948" y="4946563"/>
            <a:ext cx="2128447" cy="148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39284" y="406395"/>
            <a:ext cx="8732066" cy="629932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«Складаємо пенал»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131461" y="1682496"/>
            <a:ext cx="5877822" cy="4632960"/>
          </a:xfrm>
          <a:prstGeom prst="roundRect">
            <a:avLst/>
          </a:prstGeom>
          <a:noFill/>
          <a:ln w="38100">
            <a:solidFill>
              <a:srgbClr val="00C66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7003619" y="1682496"/>
            <a:ext cx="73152" cy="4632960"/>
          </a:xfrm>
          <a:prstGeom prst="line">
            <a:avLst/>
          </a:prstGeom>
          <a:ln w="38100">
            <a:solidFill>
              <a:srgbClr val="00C66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9095232" y="1682496"/>
            <a:ext cx="73152" cy="4632960"/>
          </a:xfrm>
          <a:prstGeom prst="line">
            <a:avLst/>
          </a:prstGeom>
          <a:ln w="38100">
            <a:solidFill>
              <a:srgbClr val="00C66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131461" y="3243072"/>
            <a:ext cx="5877822" cy="0"/>
          </a:xfrm>
          <a:prstGeom prst="line">
            <a:avLst/>
          </a:prstGeom>
          <a:ln w="38100">
            <a:solidFill>
              <a:srgbClr val="00C66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131461" y="4829946"/>
            <a:ext cx="5877822" cy="0"/>
          </a:xfrm>
          <a:prstGeom prst="line">
            <a:avLst/>
          </a:prstGeom>
          <a:ln w="38100">
            <a:solidFill>
              <a:srgbClr val="00C66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429789" y="1036327"/>
            <a:ext cx="7022592" cy="5107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tx2">
                    <a:lumMod val="50000"/>
                  </a:schemeClr>
                </a:solidFill>
              </a:rPr>
              <a:t>Допоможи скласти пенал. Що зайве?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34" name="Picture 10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642" y="2282580"/>
            <a:ext cx="1577493" cy="59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Дети-сироты получают жильё в станице Курской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771" y="1874003"/>
            <a:ext cx="1941449" cy="12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✓ Ручка #17 скачать клипарт бесплатно - Clipart-D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239" y="2004625"/>
            <a:ext cx="1024860" cy="10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Soloveika — альбом «Клипарт из инета / Продукты / Конфеты, шоколад» на  Яндекс.Фотках | Шоколад, Конфеты, Фуд-арт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70415">
            <a:off x="5388450" y="3627077"/>
            <a:ext cx="1358181" cy="915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Заметки писаки 2.0: Клипарт: ручки и карандаши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78050" y="4909258"/>
            <a:ext cx="1326887" cy="132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841" y="5184492"/>
            <a:ext cx="985499" cy="91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Бесплатная Ластик стоковая фотография - FreeImages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239" y="3698784"/>
            <a:ext cx="1134668" cy="85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Монеты Украины - монета 50 копеек (сталь с латунным покрытием) -  numizmat.com.u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741" y="5110108"/>
            <a:ext cx="952166" cy="95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5205643" y="2141621"/>
            <a:ext cx="1680552" cy="8960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144049" y="2004625"/>
            <a:ext cx="1804879" cy="10889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198740" y="3448463"/>
            <a:ext cx="1701659" cy="12648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9392572" y="4946563"/>
            <a:ext cx="1392523" cy="11157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30196" y="434130"/>
            <a:ext cx="8732066" cy="689590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над загадкою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54562" y="5016589"/>
            <a:ext cx="2938272" cy="872637"/>
          </a:xfrm>
          <a:prstGeom prst="roundRect">
            <a:avLst/>
          </a:prstGeom>
          <a:noFill/>
          <a:ln w="57150">
            <a:solidFill>
              <a:srgbClr val="00C7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Трикутник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Picture 2" descr="Хелп! — Chevrolet Captiva, 2.4 л., 2012 года на DRIV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66" y="290965"/>
            <a:ext cx="3040927" cy="30409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3572715" y="1486409"/>
            <a:ext cx="6101966" cy="28263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000" b="1" dirty="0">
                <a:solidFill>
                  <a:schemeClr val="accent6">
                    <a:lumMod val="50000"/>
                  </a:schemeClr>
                </a:solidFill>
              </a:rPr>
              <a:t>Він не круг і не квадрат</a:t>
            </a:r>
          </a:p>
          <a:p>
            <a:r>
              <a:rPr lang="uk-UA" sz="4000" b="1" dirty="0">
                <a:solidFill>
                  <a:schemeClr val="accent6">
                    <a:lumMod val="50000"/>
                  </a:schemeClr>
                </a:solidFill>
              </a:rPr>
              <a:t>І не прямокутник.</a:t>
            </a:r>
          </a:p>
          <a:p>
            <a:r>
              <a:rPr lang="uk-UA" sz="4000" b="1" dirty="0">
                <a:solidFill>
                  <a:schemeClr val="accent6">
                    <a:lumMod val="50000"/>
                  </a:schemeClr>
                </a:solidFill>
              </a:rPr>
              <a:t>Має тільки три кути</a:t>
            </a:r>
          </a:p>
          <a:p>
            <a:r>
              <a:rPr lang="uk-UA" sz="4000" b="1" dirty="0">
                <a:solidFill>
                  <a:schemeClr val="accent6">
                    <a:lumMod val="50000"/>
                  </a:schemeClr>
                </a:solidFill>
              </a:rPr>
              <a:t>Звуть його …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Picture 2" descr="Triangel Form Cartoon - Gratis vektorgrafik på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932" y="2468227"/>
            <a:ext cx="3026775" cy="370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18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80636" y="484217"/>
            <a:ext cx="8697595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i="1" dirty="0">
                <a:solidFill>
                  <a:schemeClr val="bg1">
                    <a:lumMod val="50000"/>
                  </a:schemeClr>
                </a:solidFill>
              </a:rPr>
              <a:t>(щоби відкрити інтерактивне завдання, натисніть на помаранчевий прямокутник) </a:t>
            </a:r>
          </a:p>
        </p:txBody>
      </p:sp>
      <p:sp>
        <p:nvSpPr>
          <p:cNvPr id="7" name="Прямоугольник 4">
            <a:hlinkClick r:id="rId2"/>
            <a:extLst>
              <a:ext uri="{FF2B5EF4-FFF2-40B4-BE49-F238E27FC236}">
                <a16:creationId xmlns:a16="http://schemas.microsoft.com/office/drawing/2014/main" xmlns="" id="{8643C996-07F1-4E83-B056-0B2B0A2B5055}"/>
              </a:ext>
            </a:extLst>
          </p:cNvPr>
          <p:cNvSpPr/>
          <p:nvPr/>
        </p:nvSpPr>
        <p:spPr>
          <a:xfrm>
            <a:off x="258077" y="1299961"/>
            <a:ext cx="11675846" cy="5245217"/>
          </a:xfrm>
          <a:prstGeom prst="rect">
            <a:avLst/>
          </a:prstGeom>
          <a:solidFill>
            <a:srgbClr val="C55A1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/>
              <a:t>Відкрити онлайнове інтерактивне завдання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33719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918"/>
          <a:stretch/>
        </p:blipFill>
        <p:spPr>
          <a:xfrm>
            <a:off x="278401" y="1490273"/>
            <a:ext cx="3153123" cy="2811298"/>
          </a:xfrm>
          <a:prstGeom prst="rect">
            <a:avLst/>
          </a:prstGeom>
        </p:spPr>
      </p:pic>
      <p:pic>
        <p:nvPicPr>
          <p:cNvPr id="5124" name="Picture 4" descr="Что делать если пропал значок громкости с панели задач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080" y="1096573"/>
            <a:ext cx="1392066" cy="104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34984" y="283459"/>
            <a:ext cx="8732066" cy="564840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Вправа «Мікрофон» </a:t>
            </a:r>
          </a:p>
        </p:txBody>
      </p:sp>
      <p:pic>
        <p:nvPicPr>
          <p:cNvPr id="5122" name="Picture 2" descr="Милая девушка поет с микрофоном | Бесплатно вектор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286" y="2180027"/>
            <a:ext cx="2449604" cy="425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5926146" y="1244600"/>
            <a:ext cx="5123772" cy="7874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Які геометричні фігури </a:t>
            </a:r>
            <a:r>
              <a:rPr lang="uk-UA" sz="2400" b="1" dirty="0" smtClean="0">
                <a:solidFill>
                  <a:schemeClr val="bg1"/>
                </a:solidFill>
              </a:rPr>
              <a:t>ти знаєш?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4" name="Picture 4" descr="Что делать если пропал значок громкости с панели задач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571" y="2274178"/>
            <a:ext cx="1392066" cy="104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4809429" y="2470653"/>
            <a:ext cx="4184092" cy="787400"/>
          </a:xfrm>
          <a:prstGeom prst="round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Чим відрізняються коло і куля?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6" name="Picture 4" descr="Что делать если пропал значок громкости с панели задач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984" y="3613856"/>
            <a:ext cx="1392066" cy="104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3927050" y="3761883"/>
            <a:ext cx="4184092" cy="787400"/>
          </a:xfrm>
          <a:prstGeom prst="roundRect">
            <a:avLst/>
          </a:prstGeom>
          <a:solidFill>
            <a:srgbClr val="FFCC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Що </a:t>
            </a:r>
            <a:r>
              <a:rPr lang="uk-UA" sz="2400" b="1" dirty="0" smtClean="0">
                <a:solidFill>
                  <a:srgbClr val="002060"/>
                </a:solidFill>
              </a:rPr>
              <a:t>ти можеш </a:t>
            </a:r>
            <a:r>
              <a:rPr lang="uk-UA" sz="2400" b="1" dirty="0">
                <a:solidFill>
                  <a:srgbClr val="002060"/>
                </a:solidFill>
              </a:rPr>
              <a:t>сказати про трикутник? коло?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8" name="Picture 4" descr="Что делать если пропал значок громкости с панели задач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84" y="5043955"/>
            <a:ext cx="1392066" cy="104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2847550" y="5191982"/>
            <a:ext cx="4184092" cy="7874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2060"/>
                </a:solidFill>
              </a:rPr>
              <a:t>Де у житті </a:t>
            </a:r>
            <a:r>
              <a:rPr lang="uk-UA" sz="2400" b="1" dirty="0" smtClean="0">
                <a:solidFill>
                  <a:srgbClr val="002060"/>
                </a:solidFill>
              </a:rPr>
              <a:t>тобі </a:t>
            </a:r>
            <a:r>
              <a:rPr lang="uk-UA" sz="2400" b="1" dirty="0">
                <a:solidFill>
                  <a:srgbClr val="002060"/>
                </a:solidFill>
              </a:rPr>
              <a:t>знадобляться знання з математики?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14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7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862516" y="182212"/>
            <a:ext cx="8732066" cy="620328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8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4" r="25767"/>
          <a:stretch/>
        </p:blipFill>
        <p:spPr bwMode="auto">
          <a:xfrm>
            <a:off x="88135" y="979914"/>
            <a:ext cx="2538932" cy="379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herman: Boy Genius | The Parody Wiki | Fand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848" y="1752676"/>
            <a:ext cx="3015125" cy="382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Картинки до тестів\Емоції\Геом емоції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847" y="1057158"/>
            <a:ext cx="6731305" cy="420706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608462" y="5364754"/>
            <a:ext cx="7436385" cy="10556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Настрій якої фігури вам зараз більше подобається? </a:t>
            </a:r>
          </a:p>
        </p:txBody>
      </p:sp>
    </p:spTree>
    <p:extLst>
      <p:ext uri="{BB962C8B-B14F-4D97-AF65-F5344CB8AC3E}">
        <p14:creationId xmlns:p14="http://schemas.microsoft.com/office/powerpoint/2010/main" val="204617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211856" y="264134"/>
            <a:ext cx="7507470" cy="588037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Мотивація навчальної діяльності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4" name="Выноска-облако 13"/>
          <p:cNvSpPr/>
          <p:nvPr/>
        </p:nvSpPr>
        <p:spPr>
          <a:xfrm>
            <a:off x="4452257" y="1054719"/>
            <a:ext cx="7108372" cy="3462853"/>
          </a:xfrm>
          <a:prstGeom prst="cloudCallout">
            <a:avLst>
              <a:gd name="adj1" fmla="val -62559"/>
              <a:gd name="adj2" fmla="val 21499"/>
            </a:avLst>
          </a:prstGeom>
          <a:gradFill flip="none" rotWithShape="1">
            <a:gsLst>
              <a:gs pos="0">
                <a:srgbClr val="00C463">
                  <a:tint val="66000"/>
                  <a:satMod val="160000"/>
                </a:srgbClr>
              </a:gs>
              <a:gs pos="50000">
                <a:srgbClr val="00C463">
                  <a:tint val="44500"/>
                  <a:satMod val="160000"/>
                </a:srgbClr>
              </a:gs>
              <a:gs pos="100000">
                <a:srgbClr val="00C463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Привіт, друже!</a:t>
            </a:r>
          </a:p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Сьогодні ми починаємо вивчати дуже цікавий і важливий предмет — математику. Математика навчить нас рахувати предмети, розв’язувати задачі.</a:t>
            </a:r>
          </a:p>
        </p:txBody>
      </p:sp>
      <p:sp>
        <p:nvSpPr>
          <p:cNvPr id="15" name="Выноска-облако 14"/>
          <p:cNvSpPr/>
          <p:nvPr/>
        </p:nvSpPr>
        <p:spPr>
          <a:xfrm rot="1010918">
            <a:off x="4838088" y="4420581"/>
            <a:ext cx="3316710" cy="1763486"/>
          </a:xfrm>
          <a:prstGeom prst="cloudCallout">
            <a:avLst>
              <a:gd name="adj1" fmla="val -95053"/>
              <a:gd name="adj2" fmla="val -20679"/>
            </a:avLst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Буде дуже цікаво!</a:t>
            </a:r>
          </a:p>
        </p:txBody>
      </p:sp>
      <p:pic>
        <p:nvPicPr>
          <p:cNvPr id="13" name="Picture 8" descr="Приключения мистера Пибоди и Шермана - Приключения мистера Пибоди и Шермана  - YouLoveIt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304" y="1507494"/>
            <a:ext cx="3833694" cy="405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11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4286" y="1334278"/>
            <a:ext cx="4601850" cy="29625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Які предмети ти візьмеш для навчання?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Як називається навчальний предмет у школі,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де використовуються 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цифри?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Як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ти вважаєш, 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чого вчить нас математика?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80195" y="299455"/>
            <a:ext cx="10425851" cy="802952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Значення математики в </a:t>
            </a:r>
            <a:r>
              <a:rPr lang="uk-UA" sz="3600" b="1" dirty="0">
                <a:solidFill>
                  <a:schemeClr val="bg1"/>
                </a:solidFill>
              </a:rPr>
              <a:t>житті людини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058" name="Picture 10" descr="Заметки писаки 2.0: Клипарт: ручки и карандаш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5061" y="3094587"/>
            <a:ext cx="1778752" cy="177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Ластик Векторные клипарты. 18 477 Ластик клипарты и векторные рисунки в  формате EPS от тысяч иллюстраторов на условиях «роялти-фри»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2"/>
          <a:stretch/>
        </p:blipFill>
        <p:spPr bwMode="auto">
          <a:xfrm>
            <a:off x="10652662" y="5756569"/>
            <a:ext cx="894523" cy="86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Изображения Масштабная линейка | Бесплатные векторы, стоковые фото и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3" t="9244" r="5243" b="76100"/>
          <a:stretch/>
        </p:blipFill>
        <p:spPr bwMode="auto">
          <a:xfrm>
            <a:off x="6336000" y="5868000"/>
            <a:ext cx="3528000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478" y="4656528"/>
            <a:ext cx="1782953" cy="17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Файли для завантаження - Портал вчителів початкових класів &amp;quot;Урок&amp;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408" y="3131870"/>
            <a:ext cx="1373430" cy="194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 rot="21084619">
            <a:off x="10668148" y="4410090"/>
            <a:ext cx="7224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100" b="1" dirty="0"/>
              <a:t>ЗОШИТ</a:t>
            </a:r>
            <a:endParaRPr lang="ru-RU" sz="1100" b="1" dirty="0"/>
          </a:p>
        </p:txBody>
      </p:sp>
      <p:sp>
        <p:nvSpPr>
          <p:cNvPr id="33" name="Овал 32"/>
          <p:cNvSpPr/>
          <p:nvPr/>
        </p:nvSpPr>
        <p:spPr>
          <a:xfrm>
            <a:off x="9830253" y="2897360"/>
            <a:ext cx="2192590" cy="2410192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97707">
            <a:off x="5735786" y="3199502"/>
            <a:ext cx="1353347" cy="2003134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Набор цифр ПНГ на Прозрачном Фоне • Скачать PNG Набор цифр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046" y="1334278"/>
            <a:ext cx="2314662" cy="120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липарт дорожные знаки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14"/>
          <a:stretch/>
        </p:blipFill>
        <p:spPr bwMode="auto">
          <a:xfrm>
            <a:off x="6517550" y="1102407"/>
            <a:ext cx="1526414" cy="160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Смайлик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06" y="4724182"/>
            <a:ext cx="1778218" cy="177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Овал 28"/>
          <p:cNvSpPr/>
          <p:nvPr/>
        </p:nvSpPr>
        <p:spPr>
          <a:xfrm>
            <a:off x="5192032" y="2897360"/>
            <a:ext cx="2626029" cy="2607419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 rot="18329520">
            <a:off x="7892462" y="2511301"/>
            <a:ext cx="1683950" cy="2636533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0510104" y="5542062"/>
            <a:ext cx="1179638" cy="1182049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 rot="16200000">
            <a:off x="7580745" y="3976784"/>
            <a:ext cx="901431" cy="4389895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8955220" y="1102407"/>
            <a:ext cx="2982723" cy="1672847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27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3" grpId="0" animBg="1"/>
      <p:bldP spid="29" grpId="0" animBg="1"/>
      <p:bldP spid="30" grpId="0" animBg="1"/>
      <p:bldP spid="34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654601" y="1167477"/>
            <a:ext cx="6096000" cy="50056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Щоб вести кораблі,</a:t>
            </a:r>
          </a:p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Щоб у небо злітати,</a:t>
            </a:r>
          </a:p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Треба твердо, як слід</a:t>
            </a:r>
          </a:p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Математику знати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Щоб успішно працювала автоматика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Безперечно, знадобиться математика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І щоб рухались верстати,</a:t>
            </a:r>
          </a:p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І щоб гроші рахувати,</a:t>
            </a:r>
          </a:p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Продавати й купувати,</a:t>
            </a:r>
          </a:p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Треба добре її знати!</a:t>
            </a:r>
          </a:p>
        </p:txBody>
      </p:sp>
      <p:pic>
        <p:nvPicPr>
          <p:cNvPr id="12" name="Picture 6" descr="Мистер Пибоди с книгой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82" y="2030301"/>
            <a:ext cx="2261886" cy="429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495068" y="319779"/>
            <a:ext cx="5959896" cy="674957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Робота над віршем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459" y="176554"/>
            <a:ext cx="3038475" cy="2933700"/>
          </a:xfrm>
          <a:prstGeom prst="roundRect">
            <a:avLst/>
          </a:prstGeom>
        </p:spPr>
      </p:pic>
      <p:sp>
        <p:nvSpPr>
          <p:cNvPr id="7" name="TextBox 6"/>
          <p:cNvSpPr txBox="1"/>
          <p:nvPr/>
        </p:nvSpPr>
        <p:spPr>
          <a:xfrm rot="1292734">
            <a:off x="9142501" y="4113771"/>
            <a:ext cx="2512387" cy="5107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Математика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5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923" y="1495868"/>
            <a:ext cx="3059430" cy="4134329"/>
          </a:xfrm>
          <a:prstGeom prst="rect">
            <a:avLst/>
          </a:prstGeom>
          <a:ln w="28575">
            <a:solidFill>
              <a:srgbClr val="00B55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13" name="Скругленный прямоугольник 12"/>
          <p:cNvSpPr/>
          <p:nvPr/>
        </p:nvSpPr>
        <p:spPr>
          <a:xfrm>
            <a:off x="4332513" y="1290734"/>
            <a:ext cx="5483515" cy="477882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B55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i="1" dirty="0">
                <a:solidFill>
                  <a:schemeClr val="accent6">
                    <a:lumMod val="50000"/>
                  </a:schemeClr>
                </a:solidFill>
              </a:rPr>
              <a:t>Давай познайомимося! </a:t>
            </a:r>
          </a:p>
          <a:p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Любий друже! Я — твій перший підручник із математики. На моїх сторінках ти ознайомишся з цікавим і захопливим світом — наукою математикою. На уроках математики ти здобуватимеш знання, які допоможуть тобі досягти успіху. Сподіваюся, що подорож моїми сторінками буде для тебе цікавою й корисною. </a:t>
            </a:r>
            <a:r>
              <a:rPr lang="uk-UA" sz="2400" b="1" i="1" dirty="0" smtClean="0">
                <a:solidFill>
                  <a:schemeClr val="accent6">
                    <a:lumMod val="50000"/>
                  </a:schemeClr>
                </a:solidFill>
              </a:rPr>
              <a:t>Твій </a:t>
            </a:r>
            <a:r>
              <a:rPr lang="uk-UA" sz="2400" b="1" i="1" dirty="0">
                <a:solidFill>
                  <a:schemeClr val="accent6">
                    <a:lumMod val="50000"/>
                  </a:schemeClr>
                </a:solidFill>
              </a:rPr>
              <a:t>підручник </a:t>
            </a:r>
          </a:p>
        </p:txBody>
      </p:sp>
      <p:pic>
        <p:nvPicPr>
          <p:cNvPr id="12" name="Picture 2" descr="Книги мультяшные: стоковые картинки, бесплатные, роялти-фри фото Книги  мультяшные | Depositphoto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938" r="91718">
                        <a14:foregroundMark x1="67909" y1="32833" x2="67909" y2="32833"/>
                        <a14:foregroundMark x1="44928" y1="32500" x2="44928" y2="32500"/>
                        <a14:foregroundMark x1="63354" y1="16500" x2="63354" y2="16500"/>
                        <a14:foregroundMark x1="38095" y1="17667" x2="38095" y2="17667"/>
                        <a14:foregroundMark x1="46377" y1="71000" x2="46377" y2="71000"/>
                        <a14:foregroundMark x1="44928" y1="38500" x2="44928" y2="38500"/>
                        <a14:foregroundMark x1="61905" y1="35500" x2="61905" y2="35500"/>
                        <a14:foregroundMark x1="75776" y1="34333" x2="75776" y2="34333"/>
                        <a14:foregroundMark x1="39545" y1="35000" x2="39545" y2="35000"/>
                        <a14:foregroundMark x1="39545" y1="32500" x2="39545" y2="32500"/>
                        <a14:foregroundMark x1="63975" y1="30667" x2="63975" y2="30667"/>
                        <a14:foregroundMark x1="65631" y1="36333" x2="65631" y2="36333"/>
                        <a14:foregroundMark x1="64596" y1="42667" x2="64596" y2="42667"/>
                        <a14:foregroundMark x1="46791" y1="44000" x2="46791" y2="44000"/>
                        <a14:foregroundMark x1="49689" y1="36167" x2="49689" y2="36167"/>
                        <a14:foregroundMark x1="49689" y1="33500" x2="49689" y2="33500"/>
                        <a14:foregroundMark x1="49068" y1="29500" x2="49068" y2="29500"/>
                        <a14:foregroundMark x1="51139" y1="40000" x2="51139" y2="40000"/>
                        <a14:foregroundMark x1="72257" y1="37833" x2="72257" y2="37833"/>
                        <a14:foregroundMark x1="70807" y1="30167" x2="70807" y2="30167"/>
                        <a14:foregroundMark x1="44928" y1="28333" x2="44928" y2="28333"/>
                        <a14:foregroundMark x1="38095" y1="39333" x2="38095" y2="39333"/>
                        <a14:foregroundMark x1="67081" y1="39833" x2="67081" y2="39833"/>
                        <a14:foregroundMark x1="71636" y1="28000" x2="71636" y2="28000"/>
                        <a14:foregroundMark x1="69358" y1="41500" x2="69358" y2="41500"/>
                        <a14:foregroundMark x1="50311" y1="41833" x2="50311" y2="41833"/>
                        <a14:foregroundMark x1="38302" y1="42833" x2="38302" y2="42833"/>
                        <a14:foregroundMark x1="41201" y1="30000" x2="41201" y2="30000"/>
                        <a14:foregroundMark x1="41201" y1="42667" x2="41201" y2="42667"/>
                        <a14:foregroundMark x1="52174" y1="43500" x2="52174" y2="43500"/>
                        <a14:foregroundMark x1="51346" y1="33667" x2="51346" y2="33667"/>
                        <a14:foregroundMark x1="60870" y1="32333" x2="60870" y2="32333"/>
                        <a14:foregroundMark x1="65424" y1="28333" x2="65424" y2="28333"/>
                        <a14:foregroundMark x1="70186" y1="34500" x2="70186" y2="34500"/>
                        <a14:foregroundMark x1="69979" y1="40000" x2="69979" y2="40000"/>
                        <a14:foregroundMark x1="68737" y1="36833" x2="68737" y2="36833"/>
                        <a14:foregroundMark x1="71843" y1="32333" x2="71843" y2="32333"/>
                        <a14:foregroundMark x1="53623" y1="35000" x2="53623" y2="35000"/>
                        <a14:foregroundMark x1="47412" y1="45833" x2="47412" y2="45833"/>
                        <a14:foregroundMark x1="36439" y1="36000" x2="36439" y2="36000"/>
                        <a14:foregroundMark x1="46377" y1="29500" x2="46377" y2="29500"/>
                        <a14:foregroundMark x1="41822" y1="34167" x2="41822" y2="34167"/>
                        <a14:foregroundMark x1="40994" y1="39000" x2="40994" y2="39000"/>
                        <a14:foregroundMark x1="41408" y1="45333" x2="41408" y2="45333"/>
                        <a14:foregroundMark x1="55901" y1="39167" x2="55901" y2="39167"/>
                        <a14:foregroundMark x1="61284" y1="27500" x2="61284" y2="27500"/>
                        <a14:foregroundMark x1="74120" y1="29833" x2="74120" y2="29833"/>
                        <a14:foregroundMark x1="61077" y1="43333" x2="61077" y2="43333"/>
                        <a14:foregroundMark x1="72464" y1="38667" x2="72464" y2="38667"/>
                        <a14:foregroundMark x1="67702" y1="26167" x2="67702" y2="26167"/>
                        <a14:foregroundMark x1="65839" y1="44667" x2="65839" y2="44667"/>
                        <a14:foregroundMark x1="68530" y1="44833" x2="68530" y2="44833"/>
                        <a14:foregroundMark x1="72257" y1="40500" x2="72257" y2="40500"/>
                        <a14:foregroundMark x1="72671" y1="35500" x2="72671" y2="35500"/>
                        <a14:foregroundMark x1="63561" y1="26167" x2="63561" y2="26167"/>
                        <a14:foregroundMark x1="42029" y1="26333" x2="42029" y2="26333"/>
                        <a14:foregroundMark x1="43271" y1="26167" x2="43271" y2="26167"/>
                        <a14:foregroundMark x1="37267" y1="28333" x2="37267" y2="28333"/>
                        <a14:foregroundMark x1="47412" y1="26333" x2="47412" y2="26333"/>
                        <a14:foregroundMark x1="45756" y1="25167" x2="45756" y2="25167"/>
                        <a14:foregroundMark x1="44306" y1="26167" x2="44306" y2="26167"/>
                        <a14:foregroundMark x1="39545" y1="29833" x2="39545" y2="29833"/>
                        <a14:foregroundMark x1="39752" y1="27000" x2="39752" y2="27000"/>
                        <a14:foregroundMark x1="37474" y1="31000" x2="37474" y2="31000"/>
                        <a14:foregroundMark x1="50311" y1="27667" x2="50311" y2="27667"/>
                        <a14:foregroundMark x1="50518" y1="29500" x2="50518" y2="29500"/>
                        <a14:foregroundMark x1="43271" y1="31000" x2="43271" y2="31000"/>
                        <a14:foregroundMark x1="48033" y1="32833" x2="48033" y2="32833"/>
                        <a14:foregroundMark x1="47619" y1="31000" x2="47619" y2="31000"/>
                        <a14:foregroundMark x1="45963" y1="35000" x2="45963" y2="35000"/>
                        <a14:foregroundMark x1="51967" y1="30667" x2="51967" y2="30667"/>
                        <a14:foregroundMark x1="50311" y1="38667" x2="50311" y2="38667"/>
                        <a14:foregroundMark x1="54037" y1="32333" x2="54037" y2="32333"/>
                        <a14:foregroundMark x1="53623" y1="36167" x2="53623" y2="36167"/>
                        <a14:foregroundMark x1="59420" y1="30000" x2="59420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37" y="1495868"/>
            <a:ext cx="2729416" cy="339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117285" y="368448"/>
            <a:ext cx="8567067" cy="5619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Ознайомлення з підручником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17286" y="313797"/>
            <a:ext cx="8567066" cy="616643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8272" y="3024423"/>
            <a:ext cx="5151996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bg1"/>
                </a:solidFill>
              </a:rPr>
              <a:t>Сьогодні ми будемо лічити предмети і фігури. </a:t>
            </a:r>
          </a:p>
        </p:txBody>
      </p:sp>
      <p:pic>
        <p:nvPicPr>
          <p:cNvPr id="14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78" y="2045832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9559619" y="1495868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48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662216" y="517740"/>
            <a:ext cx="8732066" cy="500208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Лічба. Знайомі цифри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816644" y="1480210"/>
            <a:ext cx="3356848" cy="1378766"/>
          </a:xfrm>
          <a:prstGeom prst="wedgeRoundRectCallout">
            <a:avLst>
              <a:gd name="adj1" fmla="val 6807"/>
              <a:gd name="adj2" fmla="val 100089"/>
              <a:gd name="adj3" fmla="val 16667"/>
            </a:avLst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Які цифри ти знаєш?</a:t>
            </a:r>
          </a:p>
          <a:p>
            <a:pPr algn="ctr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Назви їх.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" name="Picture 6" descr="Mr Peabody Stickers | Redbubb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49035" y="3108579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-1465" r="67852" b="51349"/>
          <a:stretch/>
        </p:blipFill>
        <p:spPr bwMode="auto">
          <a:xfrm>
            <a:off x="5130570" y="1145574"/>
            <a:ext cx="1683976" cy="178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9" r="34770" b="52339"/>
          <a:stretch/>
        </p:blipFill>
        <p:spPr bwMode="auto">
          <a:xfrm>
            <a:off x="6667256" y="2857851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7660549" y="1030055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2" t="47608" r="-1923" b="4731"/>
          <a:stretch/>
        </p:blipFill>
        <p:spPr bwMode="auto">
          <a:xfrm>
            <a:off x="3963596" y="2857850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8" t="47973" r="33011" b="4366"/>
          <a:stretch/>
        </p:blipFill>
        <p:spPr bwMode="auto">
          <a:xfrm>
            <a:off x="9272941" y="2857849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7" t="-2563" r="69956" b="54902"/>
          <a:stretch/>
        </p:blipFill>
        <p:spPr bwMode="auto">
          <a:xfrm>
            <a:off x="9812751" y="4734797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7028249" y="4734798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2" t="47608" r="-1923" b="4731"/>
          <a:stretch/>
        </p:blipFill>
        <p:spPr bwMode="auto">
          <a:xfrm>
            <a:off x="10306594" y="1017948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8" t="47973" r="33011" b="4366"/>
          <a:stretch/>
        </p:blipFill>
        <p:spPr bwMode="auto">
          <a:xfrm>
            <a:off x="4467223" y="4765711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Математический диктант &quot;Числа от 1 до 100. Внетабличное умножение и  деление&quot;; 3 класс - Математика - Начальные классы - Pedsovet.s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9" r="34770" b="52339"/>
          <a:stretch/>
        </p:blipFill>
        <p:spPr bwMode="auto">
          <a:xfrm>
            <a:off x="1906197" y="4876964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07364" y="1144671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49631" y="1144671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57862" y="3031889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783954" y="1135496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17671" y="2863892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750301" y="2863892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087947" y="4800918"/>
            <a:ext cx="17402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05609" y="4923118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944583" y="4864374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384968" y="4911914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293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916135" y="268753"/>
            <a:ext cx="8732066" cy="601579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Лічба. </a:t>
            </a:r>
            <a:r>
              <a:rPr lang="uk-UA" sz="3600" b="1" dirty="0" smtClean="0">
                <a:solidFill>
                  <a:schemeClr val="bg1"/>
                </a:solidFill>
              </a:rPr>
              <a:t>Предмети</a:t>
            </a:r>
            <a:r>
              <a:rPr lang="uk-UA" sz="3600" b="1" dirty="0">
                <a:solidFill>
                  <a:schemeClr val="bg1"/>
                </a:solidFill>
              </a:rPr>
              <a:t>. Правила лічби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526788" y="5499084"/>
            <a:ext cx="3356848" cy="889445"/>
          </a:xfrm>
          <a:prstGeom prst="wedgeRoundRectCallout">
            <a:avLst>
              <a:gd name="adj1" fmla="val -46946"/>
              <a:gd name="adj2" fmla="val 78157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Скільки?</a:t>
            </a:r>
          </a:p>
        </p:txBody>
      </p:sp>
      <p:pic>
        <p:nvPicPr>
          <p:cNvPr id="20" name="Picture 16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573" y="1256088"/>
            <a:ext cx="1782953" cy="17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Картинки по запросу &quot;клипарт машины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9430">
            <a:off x="5668839" y="2715758"/>
            <a:ext cx="2221551" cy="138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723" y="3510755"/>
            <a:ext cx="1492365" cy="149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2" descr="Планшет векторы, стоковая векторная графика Планшет, рисунки |  Depositphotos®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9" t="6805" r="20461" b="6566"/>
          <a:stretch/>
        </p:blipFill>
        <p:spPr bwMode="auto">
          <a:xfrm>
            <a:off x="8627696" y="1256087"/>
            <a:ext cx="1201721" cy="166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Идеи на тему «Сумки, рюкзаки» (15) | сумки, рюкзак, чемодан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692" y="3335889"/>
            <a:ext cx="1522031" cy="184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упить Мягкая игрушка Jellycat Розовый кролик большой BAH2BTP ➜ Курьерская  доставка по Одессе. ➜ Доставка по Украине. ☎ 0 (800) 330-070, (099)  33-507-1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" t="5608" r="7815" b="7778"/>
          <a:stretch/>
        </p:blipFill>
        <p:spPr bwMode="auto">
          <a:xfrm flipH="1">
            <a:off x="10080000" y="1368000"/>
            <a:ext cx="1764000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Оранжевая книга эмодзи клипарт. Бесплатная загрузка. | Creazill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526" y="1203605"/>
            <a:ext cx="1773286" cy="177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ая прямоугольная выноска 29"/>
          <p:cNvSpPr/>
          <p:nvPr/>
        </p:nvSpPr>
        <p:spPr>
          <a:xfrm>
            <a:off x="4272151" y="5499084"/>
            <a:ext cx="3747499" cy="889445"/>
          </a:xfrm>
          <a:prstGeom prst="wedgeRoundRectCallout">
            <a:avLst>
              <a:gd name="adj1" fmla="val -46946"/>
              <a:gd name="adj2" fmla="val 78157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Як можна назвати це одним словом?</a:t>
            </a:r>
          </a:p>
        </p:txBody>
      </p:sp>
      <p:sp>
        <p:nvSpPr>
          <p:cNvPr id="31" name="Скругленная прямоугольная выноска 30"/>
          <p:cNvSpPr/>
          <p:nvPr/>
        </p:nvSpPr>
        <p:spPr>
          <a:xfrm>
            <a:off x="8313305" y="5499084"/>
            <a:ext cx="3356848" cy="889445"/>
          </a:xfrm>
          <a:prstGeom prst="wedgeRoundRectCallout">
            <a:avLst>
              <a:gd name="adj1" fmla="val -46946"/>
              <a:gd name="adj2" fmla="val 78157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Які предмети є 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 поруч з тобою?</a:t>
            </a:r>
            <a:endParaRPr lang="uk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4456D847-520F-40AA-BCB9-5DA885ADCD4E}"/>
              </a:ext>
            </a:extLst>
          </p:cNvPr>
          <p:cNvGrpSpPr/>
          <p:nvPr/>
        </p:nvGrpSpPr>
        <p:grpSpPr>
          <a:xfrm>
            <a:off x="6311950" y="4253684"/>
            <a:ext cx="2010017" cy="892289"/>
            <a:chOff x="8682187" y="3202910"/>
            <a:chExt cx="3181074" cy="1166507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xmlns="" id="{7AE6DF5B-4ECF-444D-A541-5C0098858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2187" y="3202910"/>
              <a:ext cx="3181074" cy="116650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FD3EEF49-6B62-46FE-9AB1-92FB321ACDE5}"/>
                </a:ext>
              </a:extLst>
            </p:cNvPr>
            <p:cNvSpPr txBox="1"/>
            <p:nvPr/>
          </p:nvSpPr>
          <p:spPr>
            <a:xfrm>
              <a:off x="8837852" y="3543385"/>
              <a:ext cx="2863244" cy="677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8" name="Скругленный прямоугольник 17"/>
          <p:cNvSpPr/>
          <p:nvPr/>
        </p:nvSpPr>
        <p:spPr>
          <a:xfrm>
            <a:off x="215344" y="1306330"/>
            <a:ext cx="4731229" cy="3718848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Можна лічити предмети, починаючи з будь-якого.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Рахуючи, не пропускай жодного предмета.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Не називай двічі один і той же предмет.</a:t>
            </a:r>
          </a:p>
        </p:txBody>
      </p:sp>
    </p:spTree>
    <p:extLst>
      <p:ext uri="{BB962C8B-B14F-4D97-AF65-F5344CB8AC3E}">
        <p14:creationId xmlns:p14="http://schemas.microsoft.com/office/powerpoint/2010/main" val="261104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40835" y="279771"/>
            <a:ext cx="8732066" cy="610564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Лічба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721908" y="5516698"/>
            <a:ext cx="3356848" cy="889445"/>
          </a:xfrm>
          <a:prstGeom prst="wedgeRoundRectCallout">
            <a:avLst>
              <a:gd name="adj1" fmla="val -46946"/>
              <a:gd name="adj2" fmla="val 78157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Скільки?</a:t>
            </a:r>
          </a:p>
        </p:txBody>
      </p:sp>
      <p:sp>
        <p:nvSpPr>
          <p:cNvPr id="30" name="Скругленная прямоугольная выноска 29"/>
          <p:cNvSpPr/>
          <p:nvPr/>
        </p:nvSpPr>
        <p:spPr>
          <a:xfrm>
            <a:off x="4631608" y="5516698"/>
            <a:ext cx="3747499" cy="889445"/>
          </a:xfrm>
          <a:prstGeom prst="wedgeRoundRectCallout">
            <a:avLst>
              <a:gd name="adj1" fmla="val -46946"/>
              <a:gd name="adj2" fmla="val 78157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Як можна назвати це одним словом?</a:t>
            </a:r>
          </a:p>
        </p:txBody>
      </p:sp>
      <p:sp>
        <p:nvSpPr>
          <p:cNvPr id="5" name="Овал 4"/>
          <p:cNvSpPr/>
          <p:nvPr/>
        </p:nvSpPr>
        <p:spPr>
          <a:xfrm>
            <a:off x="1962912" y="1653478"/>
            <a:ext cx="1678525" cy="1501126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25675" y="3477646"/>
            <a:ext cx="1528993" cy="1395740"/>
          </a:xfrm>
          <a:prstGeom prst="rect">
            <a:avLst/>
          </a:prstGeom>
          <a:gradFill flip="none" rotWithShape="1">
            <a:gsLst>
              <a:gs pos="0">
                <a:srgbClr val="DF51E2">
                  <a:shade val="30000"/>
                  <a:satMod val="115000"/>
                </a:srgbClr>
              </a:gs>
              <a:gs pos="50000">
                <a:srgbClr val="DF51E2">
                  <a:shade val="67500"/>
                  <a:satMod val="115000"/>
                </a:srgbClr>
              </a:gs>
              <a:gs pos="100000">
                <a:srgbClr val="DF51E2">
                  <a:shade val="100000"/>
                  <a:satMod val="115000"/>
                </a:srgb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768651" y="1396691"/>
            <a:ext cx="2117234" cy="111843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5154647" y="1608899"/>
            <a:ext cx="1576443" cy="1395740"/>
          </a:xfrm>
          <a:prstGeom prst="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омб 8"/>
          <p:cNvSpPr/>
          <p:nvPr/>
        </p:nvSpPr>
        <p:spPr>
          <a:xfrm>
            <a:off x="8234730" y="3220019"/>
            <a:ext cx="1592538" cy="1800955"/>
          </a:xfrm>
          <a:prstGeom prst="diamond">
            <a:avLst/>
          </a:prstGeom>
          <a:gradFill flip="none" rotWithShape="1">
            <a:gsLst>
              <a:gs pos="0">
                <a:srgbClr val="FC4234">
                  <a:shade val="30000"/>
                  <a:satMod val="115000"/>
                </a:srgbClr>
              </a:gs>
              <a:gs pos="50000">
                <a:srgbClr val="FC4234">
                  <a:shade val="67500"/>
                  <a:satMod val="115000"/>
                </a:srgbClr>
              </a:gs>
              <a:gs pos="100000">
                <a:srgbClr val="FC4234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5154647" y="3748260"/>
            <a:ext cx="2268929" cy="1065895"/>
          </a:xfrm>
          <a:prstGeom prst="ellipse">
            <a:avLst/>
          </a:prstGeom>
          <a:gradFill flip="none" rotWithShape="1">
            <a:gsLst>
              <a:gs pos="0">
                <a:srgbClr val="00C664">
                  <a:shade val="30000"/>
                  <a:satMod val="115000"/>
                </a:srgbClr>
              </a:gs>
              <a:gs pos="50000">
                <a:srgbClr val="00C664">
                  <a:shade val="67500"/>
                  <a:satMod val="115000"/>
                </a:srgbClr>
              </a:gs>
              <a:gs pos="100000">
                <a:srgbClr val="00C664">
                  <a:shade val="100000"/>
                  <a:satMod val="115000"/>
                </a:srgbClr>
              </a:gs>
            </a:gsLst>
            <a:lin ang="81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6" descr="Mr Peabody Stickers | Redbubb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>
            <a:off x="9966572" y="2515129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кругленная прямоугольная выноска 27"/>
          <p:cNvSpPr/>
          <p:nvPr/>
        </p:nvSpPr>
        <p:spPr>
          <a:xfrm>
            <a:off x="8931958" y="5516698"/>
            <a:ext cx="2760170" cy="889445"/>
          </a:xfrm>
          <a:prstGeom prst="wedgeRoundRectCallout">
            <a:avLst>
              <a:gd name="adj1" fmla="val 37421"/>
              <a:gd name="adj2" fmla="val -108264"/>
              <a:gd name="adj3" fmla="val 16667"/>
            </a:avLst>
          </a:prstGeom>
          <a:gradFill flip="none" rotWithShape="1">
            <a:gsLst>
              <a:gs pos="0">
                <a:srgbClr val="00B55C">
                  <a:tint val="66000"/>
                  <a:satMod val="160000"/>
                </a:srgbClr>
              </a:gs>
              <a:gs pos="50000">
                <a:srgbClr val="00B55C">
                  <a:tint val="44500"/>
                  <a:satMod val="160000"/>
                </a:srgbClr>
              </a:gs>
              <a:gs pos="100000">
                <a:srgbClr val="00B55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Фігура</a:t>
            </a:r>
            <a:endParaRPr lang="uk-UA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Стрелка вправо 1"/>
          <p:cNvSpPr/>
          <p:nvPr/>
        </p:nvSpPr>
        <p:spPr>
          <a:xfrm rot="1686454">
            <a:off x="713386" y="1418709"/>
            <a:ext cx="1681658" cy="8651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</a:rPr>
              <a:t>круг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 rot="1686454">
            <a:off x="713385" y="3554003"/>
            <a:ext cx="1681658" cy="8651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</a:rPr>
              <a:t>квадрат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1686454">
            <a:off x="3548901" y="1327084"/>
            <a:ext cx="2070622" cy="8651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</a:rPr>
              <a:t>трикутник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1686454">
            <a:off x="3844303" y="3390839"/>
            <a:ext cx="1681658" cy="8651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</a:rPr>
              <a:t>овал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 rot="1686454">
            <a:off x="6459819" y="1199320"/>
            <a:ext cx="2515727" cy="8651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</a:rPr>
              <a:t>прямокутник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1686454">
            <a:off x="7080397" y="2910217"/>
            <a:ext cx="1681658" cy="865157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</a:rPr>
              <a:t>ромб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74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 animBg="1"/>
      <p:bldP spid="5" grpId="0" animBg="1"/>
      <p:bldP spid="6" grpId="0" animBg="1"/>
      <p:bldP spid="21" grpId="0" animBg="1"/>
      <p:bldP spid="7" grpId="0" animBg="1"/>
      <p:bldP spid="9" grpId="0" animBg="1"/>
      <p:bldP spid="24" grpId="0" animBg="1"/>
      <p:bldP spid="28" grpId="0" animBg="1"/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4873</TotalTime>
  <Words>598</Words>
  <Application>Microsoft Office PowerPoint</Application>
  <PresentationFormat>Произвольный</PresentationFormat>
  <Paragraphs>135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Створення позитивного клімату класу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470</cp:revision>
  <dcterms:created xsi:type="dcterms:W3CDTF">2018-01-05T16:38:53Z</dcterms:created>
  <dcterms:modified xsi:type="dcterms:W3CDTF">2023-09-06T11:11:19Z</dcterms:modified>
</cp:coreProperties>
</file>