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43" r:id="rId3"/>
    <p:sldId id="1503" r:id="rId4"/>
    <p:sldId id="1447" r:id="rId5"/>
    <p:sldId id="1333" r:id="rId6"/>
    <p:sldId id="1305" r:id="rId7"/>
    <p:sldId id="1494" r:id="rId8"/>
    <p:sldId id="1505" r:id="rId9"/>
    <p:sldId id="1479" r:id="rId10"/>
    <p:sldId id="1488" r:id="rId11"/>
    <p:sldId id="1490" r:id="rId12"/>
    <p:sldId id="1492" r:id="rId13"/>
    <p:sldId id="1506" r:id="rId14"/>
    <p:sldId id="1309" r:id="rId15"/>
    <p:sldId id="744" r:id="rId16"/>
    <p:sldId id="1495" r:id="rId17"/>
    <p:sldId id="270" r:id="rId18"/>
    <p:sldId id="1497" r:id="rId19"/>
    <p:sldId id="1474" r:id="rId20"/>
    <p:sldId id="1501" r:id="rId21"/>
    <p:sldId id="702" r:id="rId22"/>
    <p:sldId id="1483" r:id="rId23"/>
    <p:sldId id="131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C463"/>
    <a:srgbClr val="F5C153"/>
    <a:srgbClr val="00FFFF"/>
    <a:srgbClr val="189E8F"/>
    <a:srgbClr val="FFFFFF"/>
    <a:srgbClr val="00B0F0"/>
    <a:srgbClr val="FFFFB1"/>
    <a:srgbClr val="00A94F"/>
    <a:srgbClr val="EF4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5256" autoAdjust="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3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38.png"/><Relationship Id="rId15" Type="http://schemas.microsoft.com/office/2007/relationships/hdphoto" Target="../media/hdphoto14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image" Target="../media/image40.png"/><Relationship Id="rId15" Type="http://schemas.microsoft.com/office/2007/relationships/hdphoto" Target="../media/hdphoto17.wdp"/><Relationship Id="rId10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01998A-12A5-DD39-006E-71506C8FAC0D}"/>
              </a:ext>
            </a:extLst>
          </p:cNvPr>
          <p:cNvSpPr txBox="1"/>
          <p:nvPr/>
        </p:nvSpPr>
        <p:spPr>
          <a:xfrm>
            <a:off x="2181401" y="4203450"/>
            <a:ext cx="8360547" cy="175432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1.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«один-багато», «перший». Написання цифри 1.</a:t>
            </a:r>
            <a:endParaRPr lang="x-none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686DF7-5491-7AD0-0B99-45C76588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02" y="690222"/>
            <a:ext cx="3379724" cy="3160219"/>
          </a:xfrm>
          <a:prstGeom prst="round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8BF68B1B-DC40-B721-B8C9-479951C01F67}"/>
              </a:ext>
            </a:extLst>
          </p:cNvPr>
          <p:cNvSpPr/>
          <p:nvPr/>
        </p:nvSpPr>
        <p:spPr>
          <a:xfrm>
            <a:off x="2841019" y="1174302"/>
            <a:ext cx="1376048" cy="987182"/>
          </a:xfrm>
          <a:prstGeom prst="rect">
            <a:avLst/>
          </a:prstGeom>
          <a:solidFill>
            <a:srgbClr val="189E8F"/>
          </a:solidFill>
          <a:ln>
            <a:solidFill>
              <a:srgbClr val="189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B98A28-D312-9D5C-C55A-B637E8B6E592}"/>
              </a:ext>
            </a:extLst>
          </p:cNvPr>
          <p:cNvSpPr txBox="1"/>
          <p:nvPr/>
        </p:nvSpPr>
        <p:spPr>
          <a:xfrm>
            <a:off x="2766891" y="1484700"/>
            <a:ext cx="178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x-none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1675" y="1499981"/>
            <a:ext cx="3450800" cy="17366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10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Циліндр 1">
            <a:extLst>
              <a:ext uri="{FF2B5EF4-FFF2-40B4-BE49-F238E27FC236}">
                <a16:creationId xmlns:a16="http://schemas.microsoft.com/office/drawing/2014/main" xmlns="" id="{8E6E7D57-0461-2183-CFC8-D706784CC98D}"/>
              </a:ext>
            </a:extLst>
          </p:cNvPr>
          <p:cNvSpPr/>
          <p:nvPr/>
        </p:nvSpPr>
        <p:spPr>
          <a:xfrm>
            <a:off x="7904623" y="6567867"/>
            <a:ext cx="1438102" cy="121652"/>
          </a:xfrm>
          <a:prstGeom prst="can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альтернативний процес 14">
            <a:extLst>
              <a:ext uri="{FF2B5EF4-FFF2-40B4-BE49-F238E27FC236}">
                <a16:creationId xmlns:a16="http://schemas.microsoft.com/office/drawing/2014/main" xmlns="" id="{789E5213-7E85-0243-C1A0-5DB43E554447}"/>
              </a:ext>
            </a:extLst>
          </p:cNvPr>
          <p:cNvSpPr/>
          <p:nvPr/>
        </p:nvSpPr>
        <p:spPr>
          <a:xfrm>
            <a:off x="8504481" y="1645614"/>
            <a:ext cx="238386" cy="4922253"/>
          </a:xfrm>
          <a:prstGeom prst="flowChartAlternateProcess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5D73C0-B4C6-E698-DA24-806A25B5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2320" b="7356"/>
          <a:stretch/>
        </p:blipFill>
        <p:spPr>
          <a:xfrm>
            <a:off x="6364043" y="5948437"/>
            <a:ext cx="4427398" cy="625975"/>
          </a:xfrm>
          <a:prstGeom prst="rect">
            <a:avLst/>
          </a:prstGeom>
        </p:spPr>
      </p:pic>
      <p:pic>
        <p:nvPicPr>
          <p:cNvPr id="26" name="Picture 4" descr="Sherman: Boy Genius | The Parody Wiki | Fandom">
            <a:extLst>
              <a:ext uri="{FF2B5EF4-FFF2-40B4-BE49-F238E27FC236}">
                <a16:creationId xmlns:a16="http://schemas.microsoft.com/office/drawing/2014/main" xmlns="" id="{3C9C9AD9-71D6-ACDF-D11E-3A25E6D4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002" y="2006194"/>
            <a:ext cx="3949097" cy="50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36FEE94-656E-1CE2-7FE0-6319CA185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2320" b="7356"/>
          <a:stretch/>
        </p:blipFill>
        <p:spPr>
          <a:xfrm>
            <a:off x="527050" y="4982366"/>
            <a:ext cx="4427398" cy="625975"/>
          </a:xfrm>
          <a:prstGeom prst="rect">
            <a:avLst/>
          </a:prstGeom>
        </p:spPr>
      </p:pic>
      <p:sp>
        <p:nvSpPr>
          <p:cNvPr id="3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AFC4945A-8440-B8AA-E6E5-7ECA2DF0BDBB}"/>
              </a:ext>
            </a:extLst>
          </p:cNvPr>
          <p:cNvSpPr/>
          <p:nvPr/>
        </p:nvSpPr>
        <p:spPr>
          <a:xfrm>
            <a:off x="4287239" y="2067063"/>
            <a:ext cx="2907524" cy="1427217"/>
          </a:xfrm>
          <a:prstGeom prst="cloudCallout">
            <a:avLst>
              <a:gd name="adj1" fmla="val -65890"/>
              <a:gd name="adj2" fmla="val 9884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кілець у пірамідці?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D22284-34E0-63F3-10CF-BEA8E71CE4A7}"/>
              </a:ext>
            </a:extLst>
          </p:cNvPr>
          <p:cNvSpPr txBox="1"/>
          <p:nvPr/>
        </p:nvSpPr>
        <p:spPr>
          <a:xfrm>
            <a:off x="8398273" y="5866526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1532054" y="434335"/>
            <a:ext cx="8732066" cy="74132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1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0" y="5724655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89C960D7-F2A5-0914-4E1A-EDD5391B2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-86782" y="3969400"/>
            <a:ext cx="1438063" cy="7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37866809-139F-3074-ED15-6F8D8F20C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11081397" y="3679653"/>
            <a:ext cx="1327562" cy="64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07F3117B-31D1-93FE-47B5-ED249D1BD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9791439" y="3631988"/>
            <a:ext cx="1438063" cy="7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7BC76E16-6F12-9096-7A90-85EAA6789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7508724" y="3626876"/>
            <a:ext cx="1438063" cy="7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Газоны и садовые дорожки, забор, ограда, скамейки - клипарт в PNG.  Обсуждение на LiveInternet - Российский Сервис Онлайн-Дневников">
            <a:extLst>
              <a:ext uri="{FF2B5EF4-FFF2-40B4-BE49-F238E27FC236}">
                <a16:creationId xmlns:a16="http://schemas.microsoft.com/office/drawing/2014/main" xmlns="" id="{1B7BAD1A-9926-0B43-4956-FB1C11EC6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4"/>
          <a:stretch/>
        </p:blipFill>
        <p:spPr bwMode="auto">
          <a:xfrm>
            <a:off x="17780" y="4064405"/>
            <a:ext cx="12101126" cy="247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7780" y="566877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2497436" y="328477"/>
            <a:ext cx="8732066" cy="60769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«перший»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226986-E292-78A1-75FA-4BBEBA73460D}"/>
              </a:ext>
            </a:extLst>
          </p:cNvPr>
          <p:cNvSpPr txBox="1"/>
          <p:nvPr/>
        </p:nvSpPr>
        <p:spPr>
          <a:xfrm>
            <a:off x="4015410" y="1235187"/>
            <a:ext cx="6336904" cy="1077218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Хто із звірят рухається першим? Хто — останнім?</a:t>
            </a:r>
          </a:p>
        </p:txBody>
      </p:sp>
      <p:pic>
        <p:nvPicPr>
          <p:cNvPr id="10" name="Picture 12" descr="Светит солнышко на небе,тепло и радость дарит детям! &quot; клипарт пнг:).  Обсуждение на LiveInternet - Российский Сервис Онлайн-Дневников">
            <a:extLst>
              <a:ext uri="{FF2B5EF4-FFF2-40B4-BE49-F238E27FC236}">
                <a16:creationId xmlns:a16="http://schemas.microsoft.com/office/drawing/2014/main" xmlns="" id="{11DFB43B-72CF-96A1-9953-EA9C5C9A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6" y="828686"/>
            <a:ext cx="1650467" cy="16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BFE4BA96-9E1D-524F-89B9-0BE95D7F1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3282818" y="4261427"/>
            <a:ext cx="1677890" cy="81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Быстрая черепаха - векторные изображения, Быстрая черепаха картинки |  Depositphotos">
            <a:extLst>
              <a:ext uri="{FF2B5EF4-FFF2-40B4-BE49-F238E27FC236}">
                <a16:creationId xmlns:a16="http://schemas.microsoft.com/office/drawing/2014/main" xmlns="" id="{F1E0C93C-1216-73A3-3A9A-EAEF3FEBC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35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72CB3CFC-9A20-D386-B697-CAC40B3CC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4563858" y="3805429"/>
            <a:ext cx="1328809" cy="6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BA6565F9-D768-9063-8A13-195D98517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1831411" y="3922979"/>
            <a:ext cx="1438063" cy="7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674D1C-CBC3-67A6-3566-D6B736417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7" b="100000" l="796" r="100000">
                        <a14:foregroundMark x1="12732" y1="4297" x2="12732" y2="4297"/>
                        <a14:foregroundMark x1="24536" y1="10742" x2="24536" y2="10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0006" flipH="1">
            <a:off x="1336439" y="2977566"/>
            <a:ext cx="3020739" cy="20512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F43B8BB-103F-8198-B249-330FD55F01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65" b="89835" l="13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78407">
            <a:off x="5375652" y="3112744"/>
            <a:ext cx="2408256" cy="1750330"/>
          </a:xfrm>
          <a:prstGeom prst="rect">
            <a:avLst/>
          </a:prstGeom>
        </p:spPr>
      </p:pic>
      <p:pic>
        <p:nvPicPr>
          <p:cNvPr id="4104" name="Picture 8" descr="Thumper Easter Bunny Rabbit, шоу прыжков, зайчик кролик, животные,  carnivoran, собака Как млекопитающее png | Klipartz">
            <a:extLst>
              <a:ext uri="{FF2B5EF4-FFF2-40B4-BE49-F238E27FC236}">
                <a16:creationId xmlns:a16="http://schemas.microsoft.com/office/drawing/2014/main" xmlns="" id="{482C480A-BF88-0CEA-E8B8-5FACC55F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0" b="94200" l="10000" r="90000">
                        <a14:foregroundMark x1="31573" y1="46000" x2="31573" y2="46000"/>
                        <a14:foregroundMark x1="34045" y1="47400" x2="34045" y2="47400"/>
                        <a14:foregroundMark x1="61685" y1="52600" x2="61685" y2="52600"/>
                        <a14:foregroundMark x1="64831" y1="20400" x2="64831" y2="20400"/>
                        <a14:foregroundMark x1="59101" y1="18800" x2="59101" y2="18800"/>
                        <a14:foregroundMark x1="60337" y1="17600" x2="60337" y2="17600"/>
                        <a14:foregroundMark x1="61348" y1="46200" x2="61348" y2="46200"/>
                        <a14:foregroundMark x1="57640" y1="45600" x2="57640" y2="45600"/>
                        <a14:foregroundMark x1="65169" y1="52200" x2="65169" y2="52200"/>
                        <a14:foregroundMark x1="63820" y1="48600" x2="63820" y2="4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79" y="2641949"/>
            <a:ext cx="3613499" cy="20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Виноска: зі стрілкою вгору 39">
            <a:extLst>
              <a:ext uri="{FF2B5EF4-FFF2-40B4-BE49-F238E27FC236}">
                <a16:creationId xmlns:a16="http://schemas.microsoft.com/office/drawing/2014/main" xmlns="" id="{B89C6274-0305-9D9E-D4B1-EC3F8791617E}"/>
              </a:ext>
            </a:extLst>
          </p:cNvPr>
          <p:cNvSpPr/>
          <p:nvPr/>
        </p:nvSpPr>
        <p:spPr>
          <a:xfrm>
            <a:off x="9296149" y="4760900"/>
            <a:ext cx="1514000" cy="636633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</a:t>
            </a:r>
            <a:endParaRPr lang="x-none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Виноска: зі стрілкою вгору 40">
            <a:extLst>
              <a:ext uri="{FF2B5EF4-FFF2-40B4-BE49-F238E27FC236}">
                <a16:creationId xmlns:a16="http://schemas.microsoft.com/office/drawing/2014/main" xmlns="" id="{548DBCE2-81AC-37BC-DEA7-7E3B38714126}"/>
              </a:ext>
            </a:extLst>
          </p:cNvPr>
          <p:cNvSpPr/>
          <p:nvPr/>
        </p:nvSpPr>
        <p:spPr>
          <a:xfrm>
            <a:off x="2333478" y="5106884"/>
            <a:ext cx="1514000" cy="636633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останній</a:t>
            </a:r>
            <a:endParaRPr lang="x-none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88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37866809-139F-3074-ED15-6F8D8F20C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11109399" y="4260922"/>
            <a:ext cx="1327562" cy="64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07F3117B-31D1-93FE-47B5-ED249D1BD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9819441" y="4213257"/>
            <a:ext cx="1438063" cy="7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7BC76E16-6F12-9096-7A90-85EAA6789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7536726" y="4208145"/>
            <a:ext cx="1438063" cy="7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89C960D7-F2A5-0914-4E1A-EDD5391B2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17286" y="4568245"/>
            <a:ext cx="1438063" cy="7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BFE4BA96-9E1D-524F-89B9-0BE95D7F1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3282818" y="4261427"/>
            <a:ext cx="1677890" cy="81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72CB3CFC-9A20-D386-B697-CAC40B3CC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4177424" y="4402476"/>
            <a:ext cx="1328809" cy="6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Трав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xmlns="" id="{BA6565F9-D768-9063-8A13-195D98517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4" b="50000"/>
          <a:stretch/>
        </p:blipFill>
        <p:spPr bwMode="auto">
          <a:xfrm>
            <a:off x="403615" y="4539936"/>
            <a:ext cx="1438063" cy="7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Газоны и садовые дорожки, забор, ограда, скамейки - клипарт в PNG.  Обсуждение на LiveInternet - Российский Сервис Онлайн-Дневников">
            <a:extLst>
              <a:ext uri="{FF2B5EF4-FFF2-40B4-BE49-F238E27FC236}">
                <a16:creationId xmlns:a16="http://schemas.microsoft.com/office/drawing/2014/main" xmlns="" id="{1B7BAD1A-9926-0B43-4956-FB1C11EC6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4" b="32097"/>
          <a:stretch/>
        </p:blipFill>
        <p:spPr bwMode="auto">
          <a:xfrm>
            <a:off x="37359" y="4502383"/>
            <a:ext cx="12101126" cy="22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ачок раскраска для детей">
            <a:extLst>
              <a:ext uri="{FF2B5EF4-FFF2-40B4-BE49-F238E27FC236}">
                <a16:creationId xmlns:a16="http://schemas.microsoft.com/office/drawing/2014/main" xmlns="" id="{5B70CB04-9540-6426-6CB6-570BA4D7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5438" flipH="1">
            <a:off x="4767274" y="2544836"/>
            <a:ext cx="1245958" cy="22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2034767" y="370337"/>
            <a:ext cx="8732066" cy="5002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за малюнком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12" descr="Светит солнышко на небе,тепло и радость дарит детям! &quot; клипарт пнг:).  Обсуждение на LiveInternet - Российский Сервис Онлайн-Дневников">
            <a:extLst>
              <a:ext uri="{FF2B5EF4-FFF2-40B4-BE49-F238E27FC236}">
                <a16:creationId xmlns:a16="http://schemas.microsoft.com/office/drawing/2014/main" xmlns="" id="{11DFB43B-72CF-96A1-9953-EA9C5C9A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7" y="870545"/>
            <a:ext cx="1650467" cy="16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Быстрая черепаха - векторные изображения, Быстрая черепаха картинки |  Depositphotos">
            <a:extLst>
              <a:ext uri="{FF2B5EF4-FFF2-40B4-BE49-F238E27FC236}">
                <a16:creationId xmlns:a16="http://schemas.microsoft.com/office/drawing/2014/main" xmlns="" id="{F1E0C93C-1216-73A3-3A9A-EAEF3FEBC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E46759-62A3-8D72-8CD3-6F3662C51078}"/>
              </a:ext>
            </a:extLst>
          </p:cNvPr>
          <p:cNvSpPr txBox="1"/>
          <p:nvPr/>
        </p:nvSpPr>
        <p:spPr>
          <a:xfrm>
            <a:off x="2759175" y="1051788"/>
            <a:ext cx="5905343" cy="1469223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Назви, що тримає кожний хлопчик у лівій руці,  а що — у правій.</a:t>
            </a:r>
          </a:p>
        </p:txBody>
      </p:sp>
      <p:pic>
        <p:nvPicPr>
          <p:cNvPr id="6146" name="Picture 2" descr="Мультфильм векторная иллюстрация для детей, мальчик фермер с грабли и ведро  #388764606 - Ларасток">
            <a:extLst>
              <a:ext uri="{FF2B5EF4-FFF2-40B4-BE49-F238E27FC236}">
                <a16:creationId xmlns:a16="http://schemas.microsoft.com/office/drawing/2014/main" xmlns="" id="{3F6AFB80-A0A7-169E-9340-3F734140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1" b="96973" l="9989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56" y="2929069"/>
            <a:ext cx="2631947" cy="29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Мальчик с удочкой - векторные изображения, Мальчик с удочкой картинки |  Depositphotos">
            <a:extLst>
              <a:ext uri="{FF2B5EF4-FFF2-40B4-BE49-F238E27FC236}">
                <a16:creationId xmlns:a16="http://schemas.microsoft.com/office/drawing/2014/main" xmlns="" id="{B70B7970-83CC-FD32-110E-039BEA520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CB84981-8B39-D5AF-F406-57C9E4C29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6" b="99414" l="1656" r="89441">
                        <a14:foregroundMark x1="50725" y1="28906" x2="50725" y2="28906"/>
                        <a14:foregroundMark x1="54244" y1="28320" x2="54244" y2="28320"/>
                        <a14:foregroundMark x1="40994" y1="26367" x2="40994" y2="26367"/>
                        <a14:foregroundMark x1="38302" y1="28516" x2="38302" y2="28516"/>
                        <a14:foregroundMark x1="40373" y1="30859" x2="40373" y2="30859"/>
                        <a14:foregroundMark x1="38509" y1="29688" x2="38509" y2="29688"/>
                        <a14:foregroundMark x1="52174" y1="29492" x2="52174" y2="29492"/>
                        <a14:foregroundMark x1="54658" y1="31641" x2="54658" y2="31641"/>
                        <a14:foregroundMark x1="52795" y1="33398" x2="52795" y2="33398"/>
                        <a14:foregroundMark x1="49896" y1="32617" x2="49896" y2="32617"/>
                        <a14:foregroundMark x1="54658" y1="30273" x2="54658" y2="30273"/>
                        <a14:foregroundMark x1="52174" y1="85547" x2="52174" y2="85547"/>
                        <a14:foregroundMark x1="25052" y1="80859" x2="25052" y2="80859"/>
                        <a14:foregroundMark x1="26708" y1="83203" x2="26708" y2="83203"/>
                        <a14:backgroundMark x1="75776" y1="38672" x2="75776" y2="38672"/>
                        <a14:backgroundMark x1="73292" y1="39648" x2="73292" y2="39648"/>
                        <a14:backgroundMark x1="12629" y1="54492" x2="12629" y2="54492"/>
                        <a14:backgroundMark x1="36439" y1="47266" x2="36439" y2="47266"/>
                        <a14:backgroundMark x1="22567" y1="52539" x2="22567" y2="52539"/>
                        <a14:backgroundMark x1="24224" y1="53320" x2="24224" y2="53320"/>
                        <a14:backgroundMark x1="26501" y1="55273" x2="26501" y2="55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07859" y="3027315"/>
            <a:ext cx="2164107" cy="2294043"/>
          </a:xfrm>
          <a:prstGeom prst="rect">
            <a:avLst/>
          </a:prstGeom>
        </p:spPr>
      </p:pic>
      <p:pic>
        <p:nvPicPr>
          <p:cNvPr id="6154" name="Picture 10" descr="Эскорт Escort Работа Девушкам В Москве И В Австралия, - Fishing Clipart -  (592x1024) Png Clipart Download">
            <a:extLst>
              <a:ext uri="{FF2B5EF4-FFF2-40B4-BE49-F238E27FC236}">
                <a16:creationId xmlns:a16="http://schemas.microsoft.com/office/drawing/2014/main" xmlns="" id="{DEAED1B8-1BA7-ED30-27BE-8D02218B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18" y="1163376"/>
            <a:ext cx="2309846" cy="3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лево 18">
            <a:extLst>
              <a:ext uri="{FF2B5EF4-FFF2-40B4-BE49-F238E27FC236}">
                <a16:creationId xmlns:a16="http://schemas.microsoft.com/office/drawing/2014/main" xmlns="" id="{8090C417-813D-5342-6D28-EBBDD2B330A6}"/>
              </a:ext>
            </a:extLst>
          </p:cNvPr>
          <p:cNvSpPr/>
          <p:nvPr/>
        </p:nvSpPr>
        <p:spPr>
          <a:xfrm rot="21279543">
            <a:off x="9949031" y="3432027"/>
            <a:ext cx="1394113" cy="702675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Ліва рука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лево 18">
            <a:extLst>
              <a:ext uri="{FF2B5EF4-FFF2-40B4-BE49-F238E27FC236}">
                <a16:creationId xmlns:a16="http://schemas.microsoft.com/office/drawing/2014/main" xmlns="" id="{E835087F-6212-23DC-6637-EA8C5E727AB4}"/>
              </a:ext>
            </a:extLst>
          </p:cNvPr>
          <p:cNvSpPr/>
          <p:nvPr/>
        </p:nvSpPr>
        <p:spPr>
          <a:xfrm rot="21392534" flipH="1">
            <a:off x="6967231" y="3243220"/>
            <a:ext cx="1634355" cy="775134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Права рука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7780" y="566877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+mn-lt"/>
              </a:rPr>
              <a:t>Руханка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уханка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171" y="1128485"/>
            <a:ext cx="2808513" cy="4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8827" y="376010"/>
            <a:ext cx="8732066" cy="624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88827" y="1478636"/>
            <a:ext cx="60960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Перша цифра – одиниця</a:t>
            </a:r>
          </a:p>
          <a:p>
            <a:pPr marL="285750" indent="-285750">
              <a:buFontTx/>
              <a:buChar char="-"/>
            </a:pPr>
            <a:r>
              <a:rPr lang="uk-UA" sz="3600" b="1" dirty="0">
                <a:solidFill>
                  <a:schemeClr val="bg1"/>
                </a:solidFill>
              </a:rPr>
              <a:t>Гостроноса, ніби спиця!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Позначає що вона?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88827" y="3814833"/>
            <a:ext cx="6096000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Що предмет один-єдиний: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Голова у нас одна,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Серце теж одно в людини.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o.remove.bg/downloads/a5ba709f-af06-4155-b1e0-9a24aaa3be72/11944551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06" y="688027"/>
            <a:ext cx="6456240" cy="69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7190" y="470276"/>
            <a:ext cx="8732066" cy="6672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«Бліц»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7" y="1499139"/>
            <a:ext cx="469278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803" y="1591255"/>
            <a:ext cx="3646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На обличчі носик …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81994" y="1481086"/>
            <a:ext cx="244257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59189" y="1536170"/>
            <a:ext cx="1088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один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0461" y="2587383"/>
            <a:ext cx="387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Біля</a:t>
            </a:r>
            <a:r>
              <a:rPr lang="ru-RU" sz="3200" b="1" dirty="0">
                <a:solidFill>
                  <a:srgbClr val="7030A0"/>
                </a:solidFill>
              </a:rPr>
              <a:t> носика ротик …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6803" y="3594528"/>
            <a:ext cx="3449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У людини серце …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0461" y="4607915"/>
            <a:ext cx="4117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Біля дошки вчитель </a:t>
            </a:r>
            <a:r>
              <a:rPr lang="ru-RU" sz="3200" b="1" dirty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6803" y="5658813"/>
            <a:ext cx="3106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А у класі діток </a:t>
            </a:r>
            <a:r>
              <a:rPr lang="ru-RU" sz="3200" b="1" dirty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8767" y="2536235"/>
            <a:ext cx="469278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8767" y="3557053"/>
            <a:ext cx="469278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8767" y="4543785"/>
            <a:ext cx="469278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8767" y="5603729"/>
            <a:ext cx="469278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381994" y="2536235"/>
            <a:ext cx="244257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59189" y="2591319"/>
            <a:ext cx="1088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один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381994" y="3557053"/>
            <a:ext cx="244257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059189" y="3612137"/>
            <a:ext cx="1065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одне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381994" y="4543785"/>
            <a:ext cx="2442574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059189" y="4598869"/>
            <a:ext cx="1088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один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381993" y="5598118"/>
            <a:ext cx="2442575" cy="69494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59189" y="5653202"/>
            <a:ext cx="146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багато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900551" y="2352257"/>
            <a:ext cx="1309594" cy="8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Картинки по запросу &quot;клипарт носи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45" y="1137551"/>
            <a:ext cx="881171" cy="13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клипарт сердц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92" y="3287947"/>
            <a:ext cx="1050567" cy="9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&quot;клипарт учитель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43" y="3641989"/>
            <a:ext cx="1302283" cy="161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Картинки по запросу &quot;клипарт дети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23" y="5269370"/>
            <a:ext cx="3358840" cy="13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9" grpId="0" animBg="1"/>
      <p:bldP spid="7" grpId="0"/>
      <p:bldP spid="10" grpId="0"/>
      <p:bldP spid="11" grpId="0"/>
      <p:bldP spid="12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AFC4945A-8440-B8AA-E6E5-7ECA2DF0BDBB}"/>
              </a:ext>
            </a:extLst>
          </p:cNvPr>
          <p:cNvSpPr/>
          <p:nvPr/>
        </p:nvSpPr>
        <p:spPr>
          <a:xfrm>
            <a:off x="490351" y="1491829"/>
            <a:ext cx="2907524" cy="142721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предмет на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малюнку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один, а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багато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https://o.remove.bg/downloads/001dab15-a727-4e4d-a99d-aa5696887d9c/827198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81" y="2919046"/>
            <a:ext cx="1254769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remove.bg/downloads/f6288e90-dc25-47a3-b98a-397c924c91e1/21477835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74" y="1412612"/>
            <a:ext cx="1401811" cy="1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7cfa9575-ec8f-4d0f-a4a4-f44925629ef1/53456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47" y="725566"/>
            <a:ext cx="2259647" cy="176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a839e7d9-a9a8-4f7e-bfd0-4bbf6f569b2e/45759588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633" y="1140598"/>
            <a:ext cx="1745804" cy="174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remove.bg/downloads/4231dea3-279f-4c59-9982-29618033dabc/3964811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 bwMode="auto">
          <a:xfrm>
            <a:off x="10587762" y="2889901"/>
            <a:ext cx="1231820" cy="11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o.remove.bg/downloads/4231dea3-279f-4c59-9982-29618033dabc/3964811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 bwMode="auto">
          <a:xfrm>
            <a:off x="9247715" y="3033088"/>
            <a:ext cx="1231820" cy="11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remove.bg/downloads/863305fc-ad7c-406e-8671-836ff24d0099/21281987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01" y="4400183"/>
            <a:ext cx="1890268" cy="14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o.remove.bg/downloads/a5440746-e89c-48f4-990a-63f1683d2416/2157907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73" y="5206119"/>
            <a:ext cx="1461828" cy="136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o.remove.bg/downloads/850f690d-fad9-4173-b8d1-7312440c948c/40634063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79" y="4533163"/>
            <a:ext cx="2383692" cy="25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o.remove.bg/downloads/8fc88c39-1ac3-4ecd-bf2f-f37ab39434fa/35689741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23" y="3007869"/>
            <a:ext cx="1921038" cy="20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s://o.remove.bg/downloads/8fc88c39-1ac3-4ecd-bf2f-f37ab39434fa/35689741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4" y="3303504"/>
            <a:ext cx="1921038" cy="20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665051" y="1988596"/>
            <a:ext cx="1447245" cy="16216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3" idx="3"/>
          </p:cNvCxnSpPr>
          <p:nvPr/>
        </p:nvCxnSpPr>
        <p:spPr>
          <a:xfrm flipV="1">
            <a:off x="8308150" y="2319479"/>
            <a:ext cx="1687827" cy="15687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3" idx="3"/>
          </p:cNvCxnSpPr>
          <p:nvPr/>
        </p:nvCxnSpPr>
        <p:spPr>
          <a:xfrm>
            <a:off x="8308150" y="3888215"/>
            <a:ext cx="1687827" cy="10178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626308" y="4646052"/>
            <a:ext cx="851349" cy="9434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0" y="5724655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85713" y="410524"/>
            <a:ext cx="8732066" cy="6453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у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58168" y="477638"/>
            <a:ext cx="8732066" cy="752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Методика написання цифри «1»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48" y="1681484"/>
            <a:ext cx="4680176" cy="46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5713" y="410524"/>
            <a:ext cx="8732066" cy="6453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у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1977" y="1350464"/>
            <a:ext cx="3780784" cy="1675573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200" dirty="0">
                <a:solidFill>
                  <a:schemeClr val="accent6">
                    <a:lumMod val="50000"/>
                  </a:schemeClr>
                </a:solidFill>
              </a:rPr>
              <a:t>Допиши за зразком.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2" y="1254747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o.remove.bg/downloads/7cf69b3c-7834-4ebe-b207-3b1b399204fd/4647353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17"/>
          <a:stretch/>
        </p:blipFill>
        <p:spPr bwMode="auto">
          <a:xfrm rot="18644033">
            <a:off x="9930523" y="930066"/>
            <a:ext cx="2332128" cy="25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80110"/>
          <a:stretch/>
        </p:blipFill>
        <p:spPr>
          <a:xfrm>
            <a:off x="3492973" y="3796871"/>
            <a:ext cx="8388814" cy="2681509"/>
          </a:xfrm>
          <a:prstGeom prst="roundRect">
            <a:avLst/>
          </a:prstGeom>
        </p:spPr>
      </p:pic>
      <p:sp>
        <p:nvSpPr>
          <p:cNvPr id="68" name="Скругленный прямоугольник 67"/>
          <p:cNvSpPr/>
          <p:nvPr/>
        </p:nvSpPr>
        <p:spPr>
          <a:xfrm>
            <a:off x="3492973" y="3796872"/>
            <a:ext cx="8388814" cy="26815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97" y="4161809"/>
            <a:ext cx="481247" cy="59674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04" y="4161809"/>
            <a:ext cx="481247" cy="59674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11" y="4161809"/>
            <a:ext cx="481247" cy="59674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46" y="4161809"/>
            <a:ext cx="481247" cy="59674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66" y="4161809"/>
            <a:ext cx="481247" cy="59674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28" y="4161809"/>
            <a:ext cx="481247" cy="59674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90" y="4161809"/>
            <a:ext cx="481247" cy="59674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51" y="4161809"/>
            <a:ext cx="481247" cy="59674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73" y="4161809"/>
            <a:ext cx="481247" cy="59674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5" y="4161809"/>
            <a:ext cx="481247" cy="59674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97" y="4904412"/>
            <a:ext cx="481247" cy="59674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04" y="4904412"/>
            <a:ext cx="481247" cy="59674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11" y="4904412"/>
            <a:ext cx="481247" cy="596745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46" y="4904412"/>
            <a:ext cx="481247" cy="59674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66" y="4904412"/>
            <a:ext cx="481247" cy="59674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28" y="4904412"/>
            <a:ext cx="481247" cy="596745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90" y="4904412"/>
            <a:ext cx="481247" cy="59674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51" y="4904412"/>
            <a:ext cx="481247" cy="596745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73" y="4904412"/>
            <a:ext cx="481247" cy="596745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5" y="4904412"/>
            <a:ext cx="481247" cy="596745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3CC21767-BF94-F53F-C852-DB9DF1DE4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97" y="5640494"/>
            <a:ext cx="481247" cy="59674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89937272-7E9A-9AA0-8E14-38953A26F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04" y="5640494"/>
            <a:ext cx="481247" cy="5967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0869C210-83F7-EFA4-65A6-8F9DC8AD5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11" y="5640494"/>
            <a:ext cx="481247" cy="59674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AC2D4851-31F1-1890-DCE7-9A740C756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46" y="5640494"/>
            <a:ext cx="481247" cy="59674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0505F919-4C2A-5BEB-B170-975B74C6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66" y="5640494"/>
            <a:ext cx="481247" cy="59674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EF2A520E-2BDD-44B5-363C-7BC080B96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28" y="5640494"/>
            <a:ext cx="481247" cy="59674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F9A12AAE-45D6-D7BB-E7A4-7B29E4E92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90" y="5640494"/>
            <a:ext cx="481247" cy="596745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91274E3B-2455-6DF2-1C49-65C7E698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51" y="5640494"/>
            <a:ext cx="481247" cy="596745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02E3A938-6A0E-C7A2-971D-6B898C0D7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73" y="5640494"/>
            <a:ext cx="481247" cy="59674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012B2C24-F216-D548-D6CE-060B8835C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5" y="5640494"/>
            <a:ext cx="481247" cy="5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34192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98058" y="1207718"/>
            <a:ext cx="7419721" cy="830997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пеналів на малюнку? Скільки гумок?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Намалюй один олівець.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825809E-F82F-DEF3-720E-C76595665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184316" y="1512270"/>
            <a:ext cx="2441993" cy="33406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150685A-0497-A3C3-4306-C9ADE880B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4282">
            <a:off x="3867005" y="3003084"/>
            <a:ext cx="2227469" cy="1811120"/>
          </a:xfrm>
          <a:prstGeom prst="rect">
            <a:avLst/>
          </a:prstGeom>
        </p:spPr>
      </p:pic>
      <p:pic>
        <p:nvPicPr>
          <p:cNvPr id="9222" name="Picture 6" descr="200+ Бесплатные Ластик &amp; Школа изображения">
            <a:extLst>
              <a:ext uri="{FF2B5EF4-FFF2-40B4-BE49-F238E27FC236}">
                <a16:creationId xmlns:a16="http://schemas.microsoft.com/office/drawing/2014/main" xmlns="" id="{E96A0607-D088-5472-F607-4E9A51D4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6541">
            <a:off x="3143781" y="3914552"/>
            <a:ext cx="757253" cy="5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xmlns="" id="{B0A86BC0-5F0C-30AD-55D2-5F617FCD5F12}"/>
              </a:ext>
            </a:extLst>
          </p:cNvPr>
          <p:cNvSpPr/>
          <p:nvPr/>
        </p:nvSpPr>
        <p:spPr>
          <a:xfrm>
            <a:off x="6461909" y="2867803"/>
            <a:ext cx="5222091" cy="297410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8927C89F-33F5-F4E3-8D93-BE73E824996B}"/>
              </a:ext>
            </a:extLst>
          </p:cNvPr>
          <p:cNvSpPr/>
          <p:nvPr/>
        </p:nvSpPr>
        <p:spPr>
          <a:xfrm>
            <a:off x="3198058" y="5204603"/>
            <a:ext cx="648697" cy="63730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xmlns="" id="{85BF3078-75A8-3735-E0E0-53FD64AE7FF5}"/>
              </a:ext>
            </a:extLst>
          </p:cNvPr>
          <p:cNvSpPr/>
          <p:nvPr/>
        </p:nvSpPr>
        <p:spPr>
          <a:xfrm>
            <a:off x="4694349" y="5204603"/>
            <a:ext cx="648697" cy="63730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6A3E11B-F3AF-AF6D-72E9-2506B817B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93" y="5179129"/>
            <a:ext cx="578729" cy="71762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55E0D5CD-F37A-DB21-7903-6E7A18362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96" y="5179129"/>
            <a:ext cx="578729" cy="717622"/>
          </a:xfrm>
          <a:prstGeom prst="rect">
            <a:avLst/>
          </a:prstGeom>
        </p:spPr>
      </p:pic>
      <p:pic>
        <p:nvPicPr>
          <p:cNvPr id="9224" name="Picture 8" descr="Pencil Outline clip art - vector clip art online, royalty free | Pencil  photo, Coloring books, Personalized coloring book">
            <a:extLst>
              <a:ext uri="{FF2B5EF4-FFF2-40B4-BE49-F238E27FC236}">
                <a16:creationId xmlns:a16="http://schemas.microsoft.com/office/drawing/2014/main" xmlns="" id="{84C516DA-44EB-0CAC-CA04-AAAB5B05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5127">
            <a:off x="7744337" y="2907570"/>
            <a:ext cx="2868965" cy="31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885713" y="410524"/>
            <a:ext cx="8732066" cy="6453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у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4390" y="421446"/>
            <a:ext cx="8732066" cy="7324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19637" y="1675678"/>
            <a:ext cx="2717383" cy="2831008"/>
          </a:xfrm>
          <a:prstGeom prst="roundRect">
            <a:avLst/>
          </a:prstGeom>
          <a:gradFill flip="none" rotWithShape="1">
            <a:gsLst>
              <a:gs pos="0">
                <a:srgbClr val="00C362">
                  <a:tint val="66000"/>
                  <a:satMod val="160000"/>
                </a:srgbClr>
              </a:gs>
              <a:gs pos="50000">
                <a:srgbClr val="00C362">
                  <a:tint val="44500"/>
                  <a:satMod val="160000"/>
                </a:srgbClr>
              </a:gs>
              <a:gs pos="100000">
                <a:srgbClr val="00C362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Обери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смайлик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, що передає твій настрій на початку уроку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Емоції Смайли\Смайли кольоров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249755"/>
            <a:ext cx="3674609" cy="53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33406" y="455343"/>
            <a:ext cx="8732066" cy="70482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для кмітливих</a:t>
            </a:r>
          </a:p>
        </p:txBody>
      </p:sp>
      <p:pic>
        <p:nvPicPr>
          <p:cNvPr id="5122" name="Picture 2" descr="https://o.remove.bg/downloads/74c8655d-aba0-458f-8d5f-ac0bd7484488/966321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42" y="807755"/>
            <a:ext cx="8248248" cy="64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AFC4945A-8440-B8AA-E6E5-7ECA2DF0BDBB}"/>
              </a:ext>
            </a:extLst>
          </p:cNvPr>
          <p:cNvSpPr/>
          <p:nvPr/>
        </p:nvSpPr>
        <p:spPr>
          <a:xfrm>
            <a:off x="279306" y="1456402"/>
            <a:ext cx="2907524" cy="142721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Назви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колір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олівців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на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написана цифра 1. 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" name="Picture 28" descr="Пибоди и Шерман">
            <a:extLst>
              <a:ext uri="{FF2B5EF4-FFF2-40B4-BE49-F238E27FC236}">
                <a16:creationId xmlns:a16="http://schemas.microsoft.com/office/drawing/2014/main" xmlns="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7" y="4170227"/>
            <a:ext cx="1756012" cy="26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977" y="3385038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9244" y="3616229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141756" y="3385038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26967" y="3880480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78595" y="3939036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5605" y="2913079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57601" y="2913079"/>
            <a:ext cx="6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5124" name="Picture 4" descr="https://o.remove.bg/downloads/871183a0-ab44-4119-b348-fe177c0c2dad/243120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6" r="48055"/>
          <a:stretch/>
        </p:blipFill>
        <p:spPr bwMode="auto">
          <a:xfrm>
            <a:off x="3257068" y="5512419"/>
            <a:ext cx="1247640" cy="13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o.remove.bg/downloads/871183a0-ab44-4119-b348-fe177c0c2dad/243120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6" r="48055"/>
          <a:stretch/>
        </p:blipFill>
        <p:spPr bwMode="auto">
          <a:xfrm>
            <a:off x="6907159" y="5489683"/>
            <a:ext cx="1247640" cy="13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o.remove.bg/downloads/871183a0-ab44-4119-b348-fe177c0c2dad/243120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6" r="48055"/>
          <a:stretch/>
        </p:blipFill>
        <p:spPr bwMode="auto">
          <a:xfrm>
            <a:off x="10678205" y="5462831"/>
            <a:ext cx="1247640" cy="13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Картинки по запросу &quot;клипарт самолет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5"/>
          <a:stretch/>
        </p:blipFill>
        <p:spPr bwMode="auto">
          <a:xfrm>
            <a:off x="1881983" y="3107402"/>
            <a:ext cx="2857500" cy="15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81983" y="439523"/>
            <a:ext cx="8732066" cy="6272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Картинки по запросу &quot;клипарт солнце на прозрачном фон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5" y="1484056"/>
            <a:ext cx="2098823" cy="20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449" y="4120096"/>
            <a:ext cx="1339157" cy="13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&quot;клипарт самолет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5" y="1456402"/>
            <a:ext cx="2767167" cy="1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&quot;клипарт самолет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007" y="1276720"/>
            <a:ext cx="2793228" cy="19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ртинки по запросу &quot;клипарт красный шарик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250">
            <a:off x="7170966" y="2508372"/>
            <a:ext cx="1222874" cy="335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Картинки по запросу &quot;клипарт зеленый шарик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227">
            <a:off x="8527740" y="3046438"/>
            <a:ext cx="1160372" cy="22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Картинки по запросу &quot;клипарт желтый шарик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74" y="1566714"/>
            <a:ext cx="1138835" cy="26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ртинки по запросу &quot;клипарт воздушній змей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01" y="1451374"/>
            <a:ext cx="2476065" cy="33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Картинки по запросу &quot;клипарт воздушній змей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7" y="3155126"/>
            <a:ext cx="1921228" cy="27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922285" y="5475982"/>
            <a:ext cx="4028448" cy="849152"/>
          </a:xfrm>
          <a:prstGeom prst="roundRect">
            <a:avLst/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Що на малюнку зображене одне?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Чого більше, ніж одне?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55225" y="5488535"/>
            <a:ext cx="4458081" cy="849152"/>
          </a:xfrm>
          <a:prstGeom prst="roundRect">
            <a:avLst/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Скільки літачків? Скільки кульок?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Яка кількість повітряних зміїв?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23481" y="466011"/>
            <a:ext cx="8732066" cy="6334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конструктором «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1" y="1787438"/>
            <a:ext cx="3103402" cy="2371886"/>
          </a:xfrm>
          <a:prstGeom prst="rect">
            <a:avLst/>
          </a:prstGeom>
        </p:spPr>
      </p:pic>
      <p:pic>
        <p:nvPicPr>
          <p:cNvPr id="9" name="Picture 2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:a16="http://schemas.microsoft.com/office/drawing/2014/main" xmlns="" id="{5C8203D3-D7E6-EB7F-3F65-ADD91D02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95" y="1710376"/>
            <a:ext cx="2849121" cy="523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224310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8784" y="494529"/>
            <a:ext cx="8732066" cy="6049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«Скриньки настрою» </a:t>
            </a:r>
          </a:p>
        </p:txBody>
      </p:sp>
      <p:pic>
        <p:nvPicPr>
          <p:cNvPr id="12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4043635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7862960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224308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4083252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7915836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4" b="67351"/>
          <a:stretch/>
        </p:blipFill>
        <p:spPr bwMode="auto">
          <a:xfrm>
            <a:off x="9027171" y="2276763"/>
            <a:ext cx="1514706" cy="148977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8" r="67359" b="33272"/>
          <a:stretch/>
        </p:blipFill>
        <p:spPr bwMode="auto">
          <a:xfrm>
            <a:off x="5150115" y="2284032"/>
            <a:ext cx="1489404" cy="151855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0" r="34137" b="67177"/>
          <a:stretch/>
        </p:blipFill>
        <p:spPr bwMode="auto">
          <a:xfrm>
            <a:off x="1232161" y="2381555"/>
            <a:ext cx="1469887" cy="149772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5633" y="1292866"/>
            <a:ext cx="8278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В яку скриньку ви покладете враження від уроку?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4326292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rgbClr val="00C663">
                  <a:tint val="66000"/>
                  <a:satMod val="160000"/>
                </a:srgbClr>
              </a:gs>
              <a:gs pos="50000">
                <a:srgbClr val="00C663">
                  <a:tint val="44500"/>
                  <a:satMod val="160000"/>
                </a:srgbClr>
              </a:gs>
              <a:gs pos="100000">
                <a:srgbClr val="00C663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Скринька  подиву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478767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Скринька радості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8241527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Скринька суму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44601" y="483640"/>
            <a:ext cx="8732066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Лічба в порядку зростання від 1 до 10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9447078" y="866578"/>
            <a:ext cx="2279812" cy="273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177567" y="1662073"/>
            <a:ext cx="789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2731560" y="1275509"/>
            <a:ext cx="2269670" cy="22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71494" y="1572746"/>
            <a:ext cx="613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401381" y="1147904"/>
            <a:ext cx="2285440" cy="25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0874" y="1674429"/>
            <a:ext cx="789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7061034" y="1143236"/>
            <a:ext cx="2285440" cy="25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50653" y="1638136"/>
            <a:ext cx="789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2673851" y="3178138"/>
            <a:ext cx="2184197" cy="26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68003" y="3825951"/>
            <a:ext cx="789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226360" y="3066666"/>
            <a:ext cx="2261834" cy="27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08733" y="3791038"/>
            <a:ext cx="783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8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4977903" y="1273843"/>
            <a:ext cx="2251772" cy="22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16037" y="1624851"/>
            <a:ext cx="783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9107498" y="3225116"/>
            <a:ext cx="2425255" cy="273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780409" y="3791038"/>
            <a:ext cx="1414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4759677" y="3311734"/>
            <a:ext cx="2174247" cy="244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559265" y="3775268"/>
            <a:ext cx="75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6929068" y="3135653"/>
            <a:ext cx="2168893" cy="26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680560" y="3775268"/>
            <a:ext cx="75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0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34143" y="337457"/>
            <a:ext cx="10282219" cy="8381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вивченого матеріалу.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Робота </a:t>
            </a:r>
            <a:r>
              <a:rPr lang="uk-UA" sz="2800" b="1" dirty="0">
                <a:solidFill>
                  <a:schemeClr val="bg1"/>
                </a:solidFill>
              </a:rPr>
              <a:t>з лічильним матеріалом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437" y="1990628"/>
            <a:ext cx="5197262" cy="215798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437" y="4275049"/>
            <a:ext cx="5197262" cy="215798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84301" y="1976708"/>
            <a:ext cx="5197262" cy="215798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88" y="2427820"/>
            <a:ext cx="1267968" cy="12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06" y="4829124"/>
            <a:ext cx="987503" cy="14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86" y="5353171"/>
            <a:ext cx="942204" cy="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78" y="2609822"/>
            <a:ext cx="945587" cy="13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43" y="2116177"/>
            <a:ext cx="945587" cy="13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95" y="2609822"/>
            <a:ext cx="945587" cy="13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47" y="2177727"/>
            <a:ext cx="945587" cy="13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91" y="2427820"/>
            <a:ext cx="1267968" cy="12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394" y="2427820"/>
            <a:ext cx="1267968" cy="12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04" y="4502272"/>
            <a:ext cx="942204" cy="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95" y="5353171"/>
            <a:ext cx="942204" cy="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2" y="4503521"/>
            <a:ext cx="942204" cy="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97" y="5356803"/>
            <a:ext cx="942204" cy="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03" y="4382144"/>
            <a:ext cx="987503" cy="14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04" y="4829124"/>
            <a:ext cx="987503" cy="14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Картинки по запросу &quot;клипарт цвет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095" y="4464865"/>
            <a:ext cx="987503" cy="14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444304" y="4275049"/>
            <a:ext cx="5197262" cy="215798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332163" y="1380481"/>
            <a:ext cx="7022592" cy="46166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Яких квітів є однакова кількість?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66" y="2890878"/>
            <a:ext cx="2749161" cy="1158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1" y="1625991"/>
            <a:ext cx="2749164" cy="11762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45" y="2896504"/>
            <a:ext cx="2749163" cy="11650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06" y="1689902"/>
            <a:ext cx="2749162" cy="1145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2" y="2890878"/>
            <a:ext cx="2749164" cy="11762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32" y="1719507"/>
            <a:ext cx="2749161" cy="11585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79" y="1680061"/>
            <a:ext cx="2749163" cy="11650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06" y="2916185"/>
            <a:ext cx="2749162" cy="1145339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6269934" y="4680768"/>
            <a:ext cx="2852597" cy="1208403"/>
          </a:xfrm>
          <a:prstGeom prst="roundRect">
            <a:avLst/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червоних?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зелених?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95312" y="4666726"/>
            <a:ext cx="2648295" cy="1222445"/>
          </a:xfrm>
          <a:prstGeom prst="roundRect">
            <a:avLst/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жовтих?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синіх?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4" y="4155765"/>
            <a:ext cx="2749164" cy="11762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4" y="5420652"/>
            <a:ext cx="2749164" cy="1176271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9272794" y="4680768"/>
            <a:ext cx="2598899" cy="1479767"/>
          </a:xfrm>
          <a:prstGeom prst="roundRect">
            <a:avLst/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Яких цеглинок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льше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Яких порівну?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4143" y="337457"/>
            <a:ext cx="10282219" cy="8381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вивченого матеріалу.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Робота </a:t>
            </a:r>
            <a:r>
              <a:rPr lang="uk-UA" sz="2800" b="1" dirty="0">
                <a:solidFill>
                  <a:schemeClr val="bg1"/>
                </a:solidFill>
              </a:rPr>
              <a:t>з лічильним матеріалом 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16616" y="480956"/>
            <a:ext cx="8732066" cy="7600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загадку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4733" y="1622006"/>
            <a:ext cx="62102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Проживають в розумній книжці</a:t>
            </a:r>
            <a:br>
              <a:rPr lang="uk-UA" sz="3200" b="1" dirty="0">
                <a:solidFill>
                  <a:srgbClr val="7030A0"/>
                </a:solidFill>
              </a:rPr>
            </a:br>
            <a:r>
              <a:rPr lang="uk-UA" sz="3200" b="1" dirty="0">
                <a:solidFill>
                  <a:srgbClr val="7030A0"/>
                </a:solidFill>
              </a:rPr>
              <a:t>Хитромудрі братики.</a:t>
            </a:r>
            <a:br>
              <a:rPr lang="uk-UA" sz="3200" b="1" dirty="0">
                <a:solidFill>
                  <a:srgbClr val="7030A0"/>
                </a:solidFill>
              </a:rPr>
            </a:br>
            <a:r>
              <a:rPr lang="uk-UA" sz="3200" b="1" dirty="0">
                <a:solidFill>
                  <a:srgbClr val="7030A0"/>
                </a:solidFill>
              </a:rPr>
              <a:t>Десять їх, але брати ці</a:t>
            </a:r>
            <a:br>
              <a:rPr lang="uk-UA" sz="3200" b="1" dirty="0">
                <a:solidFill>
                  <a:srgbClr val="7030A0"/>
                </a:solidFill>
              </a:rPr>
            </a:br>
            <a:r>
              <a:rPr lang="uk-UA" sz="3200" b="1" dirty="0">
                <a:solidFill>
                  <a:srgbClr val="7030A0"/>
                </a:solidFill>
              </a:rPr>
              <a:t>Порахують все на світі.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33599" y="3783439"/>
            <a:ext cx="2057059" cy="74183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Цифри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2" descr="Картинки по запросу &quot;клипарт цифры с картинкам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b="19336"/>
          <a:stretch/>
        </p:blipFill>
        <p:spPr bwMode="auto">
          <a:xfrm>
            <a:off x="7665691" y="2373468"/>
            <a:ext cx="3991883" cy="28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ÐºÐ»Ð¸Ð¿Ð°ÑÑ Ð·Ð½Ð°Ðº Ð²Ð¾Ð¿ÑÐ¾ÑÐ°">
            <a:extLst>
              <a:ext uri="{FF2B5EF4-FFF2-40B4-BE49-F238E27FC236}">
                <a16:creationId xmlns:a16="http://schemas.microsoft.com/office/drawing/2014/main" xmlns="" id="{D23973CD-D6FD-474B-B7A9-4CE4E986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2" y="1835151"/>
            <a:ext cx="3142711" cy="33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xmlns="" id="{7BF9FF9A-D6AA-1884-53F8-CC7AB2C13377}"/>
              </a:ext>
            </a:extLst>
          </p:cNvPr>
          <p:cNvSpPr/>
          <p:nvPr/>
        </p:nvSpPr>
        <p:spPr>
          <a:xfrm>
            <a:off x="1887569" y="418112"/>
            <a:ext cx="8732066" cy="6160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</a:t>
            </a:r>
          </a:p>
        </p:txBody>
      </p:sp>
      <p:pic>
        <p:nvPicPr>
          <p:cNvPr id="15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02218411-AF69-0161-EFE0-F74EF1C6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5957" y="3213282"/>
            <a:ext cx="1592886" cy="302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DB486BF9-25B1-15F7-CAAA-D2FFD9CE85E9}"/>
              </a:ext>
            </a:extLst>
          </p:cNvPr>
          <p:cNvSpPr/>
          <p:nvPr/>
        </p:nvSpPr>
        <p:spPr>
          <a:xfrm>
            <a:off x="3097929" y="1183015"/>
            <a:ext cx="4217235" cy="142721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Озирніться навкруги. Скільки різних предметів оточує нас!</a:t>
            </a:r>
          </a:p>
        </p:txBody>
      </p:sp>
      <p:pic>
        <p:nvPicPr>
          <p:cNvPr id="18" name="Picture 2" descr="Парта клипарт (65 фото) » Рисунки для срисовки и не только">
            <a:extLst>
              <a:ext uri="{FF2B5EF4-FFF2-40B4-BE49-F238E27FC236}">
                <a16:creationId xmlns:a16="http://schemas.microsoft.com/office/drawing/2014/main" xmlns="" id="{F7B62715-DC2F-B2F5-B1AF-BDBAA364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2" y="3736047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шерман">
            <a:extLst>
              <a:ext uri="{FF2B5EF4-FFF2-40B4-BE49-F238E27FC236}">
                <a16:creationId xmlns:a16="http://schemas.microsoft.com/office/drawing/2014/main" xmlns="" id="{D41287B7-D47F-66C3-9528-0392020D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27" y="2610232"/>
            <a:ext cx="1477985" cy="174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:a16="http://schemas.microsoft.com/office/drawing/2014/main" xmlns="" id="{AEE55ADD-138B-B007-11CE-81293EDF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4526353" y="3019373"/>
            <a:ext cx="4758894" cy="30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E3982C0E-86D7-1398-2718-7E6622DEB332}"/>
              </a:ext>
            </a:extLst>
          </p:cNvPr>
          <p:cNvSpPr/>
          <p:nvPr/>
        </p:nvSpPr>
        <p:spPr>
          <a:xfrm>
            <a:off x="3097929" y="1183015"/>
            <a:ext cx="4217235" cy="142721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Люди ще у давнину замислювалися, як позначити кількість предметів. Чи знаєте ви, що придумала людина? </a:t>
            </a:r>
          </a:p>
        </p:txBody>
      </p:sp>
      <p:pic>
        <p:nvPicPr>
          <p:cNvPr id="1026" name="Picture 2" descr="Древние числа и цифры. Центр одаренных детей">
            <a:extLst>
              <a:ext uri="{FF2B5EF4-FFF2-40B4-BE49-F238E27FC236}">
                <a16:creationId xmlns:a16="http://schemas.microsoft.com/office/drawing/2014/main" xmlns="" id="{74EE3099-A6FC-1BA5-4D32-22BF190A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75" y="3389795"/>
            <a:ext cx="4217235" cy="22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EEFB8EA8-1676-3239-53BB-8E3A0DAE4675}"/>
              </a:ext>
            </a:extLst>
          </p:cNvPr>
          <p:cNvSpPr/>
          <p:nvPr/>
        </p:nvSpPr>
        <p:spPr>
          <a:xfrm>
            <a:off x="7471182" y="1176467"/>
            <a:ext cx="4217235" cy="142721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Так. Це цифри.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Так виглядали перші винайдені людиною цифри.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FCE9D14B-92ED-0FBE-7C7C-7EFF4893DCD8}"/>
              </a:ext>
            </a:extLst>
          </p:cNvPr>
          <p:cNvSpPr/>
          <p:nvPr/>
        </p:nvSpPr>
        <p:spPr>
          <a:xfrm>
            <a:off x="899452" y="2458084"/>
            <a:ext cx="2198478" cy="189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" descr="Парта клипарт (65 фото) » Рисунки для срисовки и не только">
            <a:extLst>
              <a:ext uri="{FF2B5EF4-FFF2-40B4-BE49-F238E27FC236}">
                <a16:creationId xmlns:a16="http://schemas.microsoft.com/office/drawing/2014/main" xmlns="" id="{469836D0-068D-2F41-016D-49D9541B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1" y="3736048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Пибоди и Шерман">
            <a:extLst>
              <a:ext uri="{FF2B5EF4-FFF2-40B4-BE49-F238E27FC236}">
                <a16:creationId xmlns:a16="http://schemas.microsoft.com/office/drawing/2014/main" xmlns="" id="{8A884D8D-2E58-90BF-725B-009BBD4C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07" y="2496759"/>
            <a:ext cx="1288765" cy="19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xmlns="" id="{CEA582C3-FC58-6C0D-E085-7943630BE909}"/>
              </a:ext>
            </a:extLst>
          </p:cNvPr>
          <p:cNvSpPr/>
          <p:nvPr/>
        </p:nvSpPr>
        <p:spPr>
          <a:xfrm>
            <a:off x="9894179" y="2934154"/>
            <a:ext cx="2055729" cy="3195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6" name="Picture 30" descr="Мистер Пибоди в прошлом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747A6C42-4FA9-6A64-3204-10C4C6D4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8086" y="3102717"/>
            <a:ext cx="1530331" cy="30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17305" y="494529"/>
            <a:ext cx="8732066" cy="6158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теми та завдань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9595" y="1364782"/>
            <a:ext cx="4734177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Сьогодні на </a:t>
            </a:r>
            <a:r>
              <a:rPr lang="uk-UA" sz="2800" b="1" dirty="0" err="1">
                <a:solidFill>
                  <a:srgbClr val="7030A0"/>
                </a:solidFill>
              </a:rPr>
              <a:t>уроці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endParaRPr lang="uk-UA" sz="28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ми </a:t>
            </a:r>
            <a:r>
              <a:rPr lang="uk-UA" sz="2800" b="1" dirty="0">
                <a:solidFill>
                  <a:srgbClr val="7030A0"/>
                </a:solidFill>
              </a:rPr>
              <a:t>навчимося писати </a:t>
            </a:r>
            <a:endParaRPr lang="uk-UA" sz="28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першу </a:t>
            </a:r>
            <a:r>
              <a:rPr lang="uk-UA" sz="2800" b="1" dirty="0">
                <a:solidFill>
                  <a:srgbClr val="7030A0"/>
                </a:solidFill>
              </a:rPr>
              <a:t>цифру та визначати, </a:t>
            </a:r>
            <a:endParaRPr lang="uk-UA" sz="28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яку </a:t>
            </a:r>
            <a:r>
              <a:rPr lang="uk-UA" sz="2800" b="1" dirty="0">
                <a:solidFill>
                  <a:srgbClr val="7030A0"/>
                </a:solidFill>
              </a:rPr>
              <a:t>саме кількість предметів вона позначає.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643509" y="1364782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4" y="1300161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77932" y="4137776"/>
            <a:ext cx="481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З хитрим носиком сестричка,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Йде в нас перша  …</a:t>
            </a:r>
            <a:endParaRPr lang="ru-RU" sz="1000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52255" y="4590739"/>
            <a:ext cx="2041517" cy="5837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Одиничка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https://o.remove.bg/downloads/001dab15-a727-4e4d-a99d-aa5696887d9c/827198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81" y="1460653"/>
            <a:ext cx="3141595" cy="48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0" y="5724655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1532054" y="466993"/>
            <a:ext cx="8732066" cy="5002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1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9B7435-F7F9-8DC7-C132-90135E3F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910" y="672316"/>
            <a:ext cx="2665469" cy="2848843"/>
          </a:xfrm>
          <a:prstGeom prst="rect">
            <a:avLst/>
          </a:prstGeom>
        </p:spPr>
      </p:pic>
      <p:pic>
        <p:nvPicPr>
          <p:cNvPr id="13" name="Picture 28" descr="Пибоди и Шерман">
            <a:extLst>
              <a:ext uri="{FF2B5EF4-FFF2-40B4-BE49-F238E27FC236}">
                <a16:creationId xmlns:a16="http://schemas.microsoft.com/office/drawing/2014/main" xmlns="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96" y="3306585"/>
            <a:ext cx="2318511" cy="354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овое поступление: Монета 1 гривна 2012 года «Владимир Великий »">
            <a:extLst>
              <a:ext uri="{FF2B5EF4-FFF2-40B4-BE49-F238E27FC236}">
                <a16:creationId xmlns:a16="http://schemas.microsoft.com/office/drawing/2014/main" xmlns="" id="{DE6CA9B1-070F-6C21-D1DD-5188EB5F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12" y="4316879"/>
            <a:ext cx="2400980" cy="24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ветит солнышко на небе,тепло и радость дарит детям! &quot; клипарт пнг:).  Обсуждение на LiveInternet - Российский Сервис Онлайн-Дневников">
            <a:extLst>
              <a:ext uri="{FF2B5EF4-FFF2-40B4-BE49-F238E27FC236}">
                <a16:creationId xmlns:a16="http://schemas.microsoft.com/office/drawing/2014/main" xmlns="" id="{24F00DE7-65F9-4773-6E76-82FBFC9A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58" y="1017430"/>
            <a:ext cx="3022002" cy="302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FEC31ACA-43F4-8B86-9F46-9F667FF0DD91}"/>
              </a:ext>
            </a:extLst>
          </p:cNvPr>
          <p:cNvSpPr/>
          <p:nvPr/>
        </p:nvSpPr>
        <p:spPr>
          <a:xfrm>
            <a:off x="618054" y="1708399"/>
            <a:ext cx="2981553" cy="102678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B889D4C-B799-C675-C9A5-F932F25EF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7" b="89458" l="9718" r="95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94185" flipH="1">
            <a:off x="10014438" y="4506213"/>
            <a:ext cx="2384400" cy="248157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423AE6F-5C79-E1C7-9A67-3971F621B0F5}"/>
              </a:ext>
            </a:extLst>
          </p:cNvPr>
          <p:cNvSpPr/>
          <p:nvPr/>
        </p:nvSpPr>
        <p:spPr>
          <a:xfrm>
            <a:off x="7257510" y="1833244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7" name="Picture 6" descr="Подбор циферблатов и стрелок">
            <a:extLst>
              <a:ext uri="{FF2B5EF4-FFF2-40B4-BE49-F238E27FC236}">
                <a16:creationId xmlns:a16="http://schemas.microsoft.com/office/drawing/2014/main" xmlns="" id="{9485473E-6DBD-2620-F3D1-485453D1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9" y="1735722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xmlns="" id="{5D4D8E6C-394E-AC4F-CB75-C1C583D2CC36}"/>
              </a:ext>
            </a:extLst>
          </p:cNvPr>
          <p:cNvCxnSpPr>
            <a:cxnSpLocks/>
          </p:cNvCxnSpPr>
          <p:nvPr/>
        </p:nvCxnSpPr>
        <p:spPr>
          <a:xfrm flipV="1">
            <a:off x="8699208" y="2508125"/>
            <a:ext cx="0" cy="563733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xmlns="" id="{5C3F7925-C515-1D0C-F2F9-C9F11465FF61}"/>
              </a:ext>
            </a:extLst>
          </p:cNvPr>
          <p:cNvCxnSpPr>
            <a:cxnSpLocks/>
          </p:cNvCxnSpPr>
          <p:nvPr/>
        </p:nvCxnSpPr>
        <p:spPr>
          <a:xfrm flipV="1">
            <a:off x="8711378" y="2700666"/>
            <a:ext cx="240835" cy="339848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4B3948B3-49BD-F23B-0165-B0F82FB300A6}"/>
              </a:ext>
            </a:extLst>
          </p:cNvPr>
          <p:cNvSpPr/>
          <p:nvPr/>
        </p:nvSpPr>
        <p:spPr>
          <a:xfrm>
            <a:off x="8623411" y="2956217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6609</TotalTime>
  <Words>445</Words>
  <Application>Microsoft Office PowerPoint</Application>
  <PresentationFormat>Произвольный</PresentationFormat>
  <Paragraphs>127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Руханка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604</cp:revision>
  <dcterms:created xsi:type="dcterms:W3CDTF">2018-01-05T16:38:53Z</dcterms:created>
  <dcterms:modified xsi:type="dcterms:W3CDTF">2023-09-17T19:11:24Z</dcterms:modified>
</cp:coreProperties>
</file>