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607" r:id="rId4"/>
    <p:sldId id="600" r:id="rId5"/>
    <p:sldId id="601" r:id="rId6"/>
    <p:sldId id="604" r:id="rId7"/>
    <p:sldId id="605" r:id="rId8"/>
    <p:sldId id="511" r:id="rId9"/>
    <p:sldId id="608" r:id="rId10"/>
    <p:sldId id="583" r:id="rId11"/>
    <p:sldId id="584" r:id="rId12"/>
    <p:sldId id="585" r:id="rId13"/>
    <p:sldId id="589" r:id="rId14"/>
    <p:sldId id="592" r:id="rId15"/>
    <p:sldId id="594" r:id="rId16"/>
    <p:sldId id="597" r:id="rId17"/>
    <p:sldId id="606" r:id="rId18"/>
    <p:sldId id="573" r:id="rId19"/>
    <p:sldId id="60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64E"/>
    <a:srgbClr val="295FFF"/>
    <a:srgbClr val="FCFCFE"/>
    <a:srgbClr val="F7F8FB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6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10" Type="http://schemas.openxmlformats.org/officeDocument/2006/relationships/image" Target="../media/image11.jpe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6.png"/><Relationship Id="rId12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0.jpeg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42054" y="5287459"/>
            <a:ext cx="9254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Письмо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23496" y="611300"/>
            <a:ext cx="4753047" cy="3231869"/>
            <a:chOff x="3912973" y="3481558"/>
            <a:chExt cx="6372615" cy="458996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5603" y="4372380"/>
              <a:ext cx="4561379" cy="2689795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973" y="3481558"/>
              <a:ext cx="6372615" cy="4589960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631944" y="4197179"/>
            <a:ext cx="10689199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Письмо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подовженої похилої лінії з петлею внизу.</a:t>
            </a:r>
            <a:r>
              <a:rPr lang="uk-UA" sz="3600" b="1" i="1" dirty="0">
                <a:solidFill>
                  <a:schemeClr val="bg1"/>
                </a:solidFill>
              </a:rPr>
              <a:t> </a:t>
            </a:r>
            <a:endParaRPr lang="uk-UA" sz="3600" b="1" i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i="1" dirty="0" smtClean="0">
                <a:solidFill>
                  <a:schemeClr val="bg1"/>
                </a:solidFill>
              </a:rPr>
              <a:t>Розвиток </a:t>
            </a:r>
            <a:r>
              <a:rPr lang="uk-UA" sz="3600" b="1" i="1" dirty="0">
                <a:solidFill>
                  <a:schemeClr val="bg1"/>
                </a:solidFill>
              </a:rPr>
              <a:t>зв’язного мовлення</a:t>
            </a:r>
            <a:r>
              <a:rPr lang="uk-UA" sz="3600" b="1" dirty="0">
                <a:solidFill>
                  <a:schemeClr val="bg1"/>
                </a:solidFill>
              </a:rPr>
              <a:t>: опрацювання тематичної групи слів «Навчальне приладдя»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355" y="1264432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38134" r="8208" b="35890"/>
          <a:stretch/>
        </p:blipFill>
        <p:spPr>
          <a:xfrm>
            <a:off x="3829372" y="2171699"/>
            <a:ext cx="7716068" cy="337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831149" y="2263098"/>
            <a:ext cx="532976" cy="7884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4246055" y="2263098"/>
            <a:ext cx="531628" cy="7864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144589" y="2263097"/>
            <a:ext cx="540164" cy="7990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465217" y="2263097"/>
            <a:ext cx="540164" cy="79907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766570" y="2261104"/>
            <a:ext cx="541511" cy="80107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084465" y="2273730"/>
            <a:ext cx="532976" cy="78844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387165" y="2273730"/>
            <a:ext cx="532976" cy="78844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98414" y="2273730"/>
            <a:ext cx="532976" cy="78844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005792" y="2273730"/>
            <a:ext cx="532976" cy="78844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312363" y="2273730"/>
            <a:ext cx="532976" cy="78844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625155" y="2273730"/>
            <a:ext cx="532976" cy="78844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942579" y="2273730"/>
            <a:ext cx="532976" cy="7884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255371" y="2273730"/>
            <a:ext cx="532976" cy="78844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574243" y="2273730"/>
            <a:ext cx="532976" cy="78844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898202" y="2295955"/>
            <a:ext cx="532976" cy="78844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222161" y="2295955"/>
            <a:ext cx="532976" cy="78844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541166" y="2295955"/>
            <a:ext cx="532976" cy="78844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865125" y="2295955"/>
            <a:ext cx="532976" cy="7884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10187128" y="2295955"/>
            <a:ext cx="532976" cy="7884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377519" y="3084401"/>
            <a:ext cx="545911" cy="788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4629270" y="3119079"/>
            <a:ext cx="639795" cy="4771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811651" y="3093808"/>
            <a:ext cx="545911" cy="7884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055554" y="3128277"/>
            <a:ext cx="639795" cy="47713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486862" y="3128277"/>
            <a:ext cx="639795" cy="47713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944609" y="3137559"/>
            <a:ext cx="639795" cy="47713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6442739" y="3137559"/>
            <a:ext cx="639795" cy="47713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234920" y="3099910"/>
            <a:ext cx="545911" cy="78844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675782" y="3097988"/>
            <a:ext cx="545911" cy="78844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137657" y="3104378"/>
            <a:ext cx="545911" cy="788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58" y="3128276"/>
            <a:ext cx="621563" cy="77695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36" y="3131940"/>
            <a:ext cx="621563" cy="77695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44" y="3131939"/>
            <a:ext cx="621563" cy="77695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90" y="3137559"/>
            <a:ext cx="621563" cy="77695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67" y="3137558"/>
            <a:ext cx="621563" cy="77695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502" y="3137558"/>
            <a:ext cx="621563" cy="77695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80915" y="3104378"/>
            <a:ext cx="545911" cy="78844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6983066" y="3137559"/>
            <a:ext cx="639795" cy="477136"/>
          </a:xfrm>
          <a:prstGeom prst="rect">
            <a:avLst/>
          </a:prstGeom>
        </p:spPr>
      </p:pic>
      <p:pic>
        <p:nvPicPr>
          <p:cNvPr id="5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5000"/>
            <a:ext cx="2956379" cy="305002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938178" y="435051"/>
            <a:ext cx="10376958" cy="1154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лінії </a:t>
            </a:r>
            <a:r>
              <a:rPr lang="uk-UA" sz="2800" b="1" dirty="0" smtClean="0">
                <a:solidFill>
                  <a:schemeClr val="bg1"/>
                </a:solidFill>
              </a:rPr>
              <a:t>ти </a:t>
            </a:r>
            <a:r>
              <a:rPr lang="uk-UA" sz="2800" b="1" dirty="0" smtClean="0">
                <a:solidFill>
                  <a:schemeClr val="bg1"/>
                </a:solidFill>
              </a:rPr>
              <a:t>напишеш </a:t>
            </a:r>
            <a:r>
              <a:rPr lang="uk-UA" sz="2800" b="1" dirty="0">
                <a:solidFill>
                  <a:schemeClr val="bg1"/>
                </a:solidFill>
              </a:rPr>
              <a:t>у другому рядку?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елементи за зразком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38134" r="8208" b="35890"/>
          <a:stretch/>
        </p:blipFill>
        <p:spPr>
          <a:xfrm>
            <a:off x="3829372" y="2171699"/>
            <a:ext cx="7716068" cy="337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831149" y="2263098"/>
            <a:ext cx="532976" cy="7884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4246055" y="2263098"/>
            <a:ext cx="531628" cy="7864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144589" y="2263097"/>
            <a:ext cx="540164" cy="7990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465217" y="2263097"/>
            <a:ext cx="540164" cy="79907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766570" y="2261104"/>
            <a:ext cx="541511" cy="80107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084465" y="2273730"/>
            <a:ext cx="532976" cy="78844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387165" y="2273730"/>
            <a:ext cx="532976" cy="78844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98414" y="2273730"/>
            <a:ext cx="532976" cy="78844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005792" y="2273730"/>
            <a:ext cx="532976" cy="78844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312363" y="2273730"/>
            <a:ext cx="532976" cy="78844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625155" y="2273730"/>
            <a:ext cx="532976" cy="78844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942579" y="2273730"/>
            <a:ext cx="532976" cy="7884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255371" y="2273730"/>
            <a:ext cx="532976" cy="78844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574243" y="2273730"/>
            <a:ext cx="532976" cy="78844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898202" y="2295955"/>
            <a:ext cx="532976" cy="78844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222161" y="2295955"/>
            <a:ext cx="532976" cy="78844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541166" y="2295955"/>
            <a:ext cx="532976" cy="78844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865125" y="2295955"/>
            <a:ext cx="532976" cy="7884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10187128" y="2295955"/>
            <a:ext cx="532976" cy="788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58" y="3128276"/>
            <a:ext cx="621563" cy="77695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36" y="3131940"/>
            <a:ext cx="621563" cy="77695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44" y="3131939"/>
            <a:ext cx="621563" cy="77695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90" y="3137559"/>
            <a:ext cx="621563" cy="77695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67" y="3137558"/>
            <a:ext cx="621563" cy="77695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502" y="3137558"/>
            <a:ext cx="621563" cy="77695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7517472" y="3916877"/>
            <a:ext cx="660081" cy="88759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534778" y="3919752"/>
            <a:ext cx="545911" cy="78844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4828959" y="3921746"/>
            <a:ext cx="531628" cy="78645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037598" y="3923168"/>
            <a:ext cx="545911" cy="78844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5331779" y="3928770"/>
            <a:ext cx="531628" cy="78645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536539" y="3931913"/>
            <a:ext cx="545911" cy="78844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5859528" y="3927808"/>
            <a:ext cx="531628" cy="78645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072477" y="3935056"/>
            <a:ext cx="545911" cy="78844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6409647" y="3936053"/>
            <a:ext cx="531628" cy="78645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98833" y="3931645"/>
            <a:ext cx="545911" cy="788446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8006355" y="3916877"/>
            <a:ext cx="660081" cy="88759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8519233" y="3919752"/>
            <a:ext cx="660081" cy="88759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9021234" y="3919751"/>
            <a:ext cx="660081" cy="88759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9535084" y="3928770"/>
            <a:ext cx="660081" cy="887598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10111516" y="3928770"/>
            <a:ext cx="660081" cy="88759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377519" y="3084401"/>
            <a:ext cx="545911" cy="78844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4629270" y="3119079"/>
            <a:ext cx="639795" cy="4771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055554" y="3128277"/>
            <a:ext cx="639795" cy="477136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486862" y="3128277"/>
            <a:ext cx="639795" cy="477136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944609" y="3137559"/>
            <a:ext cx="639795" cy="477136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6442739" y="3137559"/>
            <a:ext cx="639795" cy="477136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6983066" y="3137559"/>
            <a:ext cx="639795" cy="47713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811651" y="3093808"/>
            <a:ext cx="545911" cy="788446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240465" y="3099977"/>
            <a:ext cx="545911" cy="788446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676398" y="3106790"/>
            <a:ext cx="545911" cy="788446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155099" y="3107760"/>
            <a:ext cx="545911" cy="788446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74187" y="3106790"/>
            <a:ext cx="545911" cy="788446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938178" y="435051"/>
            <a:ext cx="10376958" cy="1154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лінії ви </a:t>
            </a:r>
            <a:r>
              <a:rPr lang="uk-UA" sz="2800" b="1" dirty="0" smtClean="0">
                <a:solidFill>
                  <a:schemeClr val="bg1"/>
                </a:solidFill>
              </a:rPr>
              <a:t>напишеш </a:t>
            </a:r>
            <a:r>
              <a:rPr lang="uk-UA" sz="2800" b="1" dirty="0">
                <a:solidFill>
                  <a:schemeClr val="bg1"/>
                </a:solidFill>
              </a:rPr>
              <a:t>у </a:t>
            </a:r>
            <a:r>
              <a:rPr lang="uk-UA" sz="2800" b="1" dirty="0" smtClean="0">
                <a:solidFill>
                  <a:schemeClr val="bg1"/>
                </a:solidFill>
              </a:rPr>
              <a:t>третьому </a:t>
            </a:r>
            <a:r>
              <a:rPr lang="uk-UA" sz="2800" b="1" dirty="0">
                <a:solidFill>
                  <a:schemeClr val="bg1"/>
                </a:solidFill>
              </a:rPr>
              <a:t>рядку?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елементи за зразком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5000"/>
            <a:ext cx="2956379" cy="305002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38134" r="8208" b="35890"/>
          <a:stretch/>
        </p:blipFill>
        <p:spPr>
          <a:xfrm>
            <a:off x="3829372" y="2171699"/>
            <a:ext cx="7716068" cy="337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831149" y="2263098"/>
            <a:ext cx="532976" cy="7884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4246055" y="2263098"/>
            <a:ext cx="531628" cy="7864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144589" y="2263097"/>
            <a:ext cx="540164" cy="7990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465217" y="2263097"/>
            <a:ext cx="540164" cy="79907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766570" y="2261104"/>
            <a:ext cx="541511" cy="80107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084465" y="2273730"/>
            <a:ext cx="532976" cy="78844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387165" y="2273730"/>
            <a:ext cx="532976" cy="78844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98414" y="2273730"/>
            <a:ext cx="532976" cy="78844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005792" y="2273730"/>
            <a:ext cx="532976" cy="78844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312363" y="2273730"/>
            <a:ext cx="532976" cy="78844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625155" y="2273730"/>
            <a:ext cx="532976" cy="78844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7942579" y="2273730"/>
            <a:ext cx="532976" cy="7884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255371" y="2273730"/>
            <a:ext cx="532976" cy="78844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574243" y="2273730"/>
            <a:ext cx="532976" cy="78844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8898202" y="2295955"/>
            <a:ext cx="532976" cy="78844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222161" y="2295955"/>
            <a:ext cx="532976" cy="78844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541166" y="2295955"/>
            <a:ext cx="532976" cy="78844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9865125" y="2295955"/>
            <a:ext cx="532976" cy="7884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10187128" y="2295955"/>
            <a:ext cx="532976" cy="788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58" y="3128276"/>
            <a:ext cx="621563" cy="77695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36" y="3131940"/>
            <a:ext cx="621563" cy="77695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44" y="3131939"/>
            <a:ext cx="621563" cy="77695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90" y="3137559"/>
            <a:ext cx="621563" cy="77695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67" y="3137558"/>
            <a:ext cx="621563" cy="77695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502" y="3137558"/>
            <a:ext cx="621563" cy="77695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7517472" y="3916877"/>
            <a:ext cx="660081" cy="88759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534778" y="3919752"/>
            <a:ext cx="545911" cy="78844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4828959" y="3921746"/>
            <a:ext cx="531628" cy="78645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037598" y="3923168"/>
            <a:ext cx="545911" cy="78844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5331779" y="3928770"/>
            <a:ext cx="531628" cy="78645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536539" y="3931913"/>
            <a:ext cx="545911" cy="78844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5859528" y="3927808"/>
            <a:ext cx="531628" cy="78645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072477" y="3935056"/>
            <a:ext cx="545911" cy="78844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52" r="64416" b="-1352"/>
          <a:stretch/>
        </p:blipFill>
        <p:spPr>
          <a:xfrm>
            <a:off x="6409647" y="3936053"/>
            <a:ext cx="531628" cy="78645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98833" y="3931645"/>
            <a:ext cx="545911" cy="788446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8006355" y="3916877"/>
            <a:ext cx="660081" cy="88759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8519233" y="3919752"/>
            <a:ext cx="660081" cy="88759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9021234" y="3919751"/>
            <a:ext cx="660081" cy="88759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9535084" y="3928770"/>
            <a:ext cx="660081" cy="887598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1456" r="48650" b="26274"/>
          <a:stretch/>
        </p:blipFill>
        <p:spPr>
          <a:xfrm>
            <a:off x="10111516" y="3928770"/>
            <a:ext cx="660081" cy="88759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377519" y="3084401"/>
            <a:ext cx="545911" cy="78844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4629270" y="3119079"/>
            <a:ext cx="639795" cy="4771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055554" y="3128277"/>
            <a:ext cx="639795" cy="477136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486862" y="3128277"/>
            <a:ext cx="639795" cy="477136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5944609" y="3137559"/>
            <a:ext cx="639795" cy="477136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6442739" y="3137559"/>
            <a:ext cx="639795" cy="477136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2374" r="82723" b="55006"/>
          <a:stretch/>
        </p:blipFill>
        <p:spPr>
          <a:xfrm>
            <a:off x="6983066" y="3137559"/>
            <a:ext cx="639795" cy="47713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4811651" y="3093808"/>
            <a:ext cx="545911" cy="788446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240465" y="3099977"/>
            <a:ext cx="545911" cy="788446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5676398" y="3106790"/>
            <a:ext cx="545911" cy="788446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155099" y="3107760"/>
            <a:ext cx="545911" cy="788446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9" r="28613"/>
          <a:stretch/>
        </p:blipFill>
        <p:spPr>
          <a:xfrm>
            <a:off x="6674187" y="3106790"/>
            <a:ext cx="545911" cy="788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19" y="4624379"/>
            <a:ext cx="713294" cy="89009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4" y="4624378"/>
            <a:ext cx="713294" cy="89009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51" y="4633061"/>
            <a:ext cx="713294" cy="8900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71" y="4640751"/>
            <a:ext cx="713294" cy="8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93" y="4782888"/>
            <a:ext cx="798645" cy="73158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38" y="4782888"/>
            <a:ext cx="798645" cy="731583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19" y="4791571"/>
            <a:ext cx="798645" cy="73158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914" y="4801769"/>
            <a:ext cx="798645" cy="731583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1119602" y="435051"/>
            <a:ext cx="10376958" cy="1154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</a:t>
            </a:r>
            <a:r>
              <a:rPr lang="uk-UA" sz="2800" b="1" dirty="0" smtClean="0">
                <a:solidFill>
                  <a:schemeClr val="bg1"/>
                </a:solidFill>
              </a:rPr>
              <a:t>лінії </a:t>
            </a:r>
            <a:r>
              <a:rPr lang="uk-UA" sz="2800" b="1" dirty="0" smtClean="0">
                <a:solidFill>
                  <a:schemeClr val="bg1"/>
                </a:solidFill>
              </a:rPr>
              <a:t>напишеш </a:t>
            </a:r>
            <a:r>
              <a:rPr lang="uk-UA" sz="2800" b="1" dirty="0">
                <a:solidFill>
                  <a:schemeClr val="bg1"/>
                </a:solidFill>
              </a:rPr>
              <a:t>у </a:t>
            </a:r>
            <a:r>
              <a:rPr lang="uk-UA" sz="2800" b="1" dirty="0" smtClean="0">
                <a:solidFill>
                  <a:schemeClr val="bg1"/>
                </a:solidFill>
              </a:rPr>
              <a:t>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елементи за зразком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5000"/>
            <a:ext cx="2956379" cy="305002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7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1 клас\1. Навчання грамоти\1 УРОКИ 2023\Письмо\010 - Подовжена похила лінія з петлею внизу\2023-09-16_140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54" y="993033"/>
            <a:ext cx="3984852" cy="57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1 клас\1. Навчання грамоти\1 УРОКИ 2023\Письмо\010 - Подовжена похила лінія з петлею внизу\2023-09-16_144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9" y="1899374"/>
            <a:ext cx="7528501" cy="312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25904" y="1165232"/>
            <a:ext cx="2766096" cy="25708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51107" y="392806"/>
            <a:ext cx="8732066" cy="7724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внизу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31143" y="3870008"/>
            <a:ext cx="2875505" cy="2659528"/>
          </a:xfrm>
          <a:prstGeom prst="rect">
            <a:avLst/>
          </a:prstGeom>
        </p:spPr>
      </p:pic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4" y="2576296"/>
            <a:ext cx="2613055" cy="269582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52876" y="392806"/>
            <a:ext cx="11240407" cy="772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Чим займаються діти? Як називається цей вид спорту?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25943" y="5522986"/>
            <a:ext cx="7005200" cy="770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Наведи </a:t>
            </a:r>
            <a:r>
              <a:rPr lang="uk-UA" sz="2400" b="1" dirty="0">
                <a:solidFill>
                  <a:schemeClr val="bg1"/>
                </a:solidFill>
              </a:rPr>
              <a:t>олівцем стрічки (петлі наводимо безвідривними рухами олівця</a:t>
            </a:r>
            <a:r>
              <a:rPr lang="uk-UA" sz="2400" b="1" dirty="0" smtClean="0">
                <a:solidFill>
                  <a:schemeClr val="bg1"/>
                </a:solidFill>
              </a:rPr>
              <a:t>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47057" y="391651"/>
            <a:ext cx="9993732" cy="1071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Розвиток зв'язного мовлення. Навчальне приладдя. </a:t>
            </a:r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Розкажи, </a:t>
            </a:r>
            <a:r>
              <a:rPr lang="uk-UA" sz="2800" b="1" dirty="0">
                <a:solidFill>
                  <a:schemeClr val="bg1"/>
                </a:solidFill>
              </a:rPr>
              <a:t>що з ними роблять. </a:t>
            </a:r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зайві.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13611" r="21588" b="68889"/>
          <a:stretch/>
        </p:blipFill>
        <p:spPr>
          <a:xfrm>
            <a:off x="3729789" y="1907083"/>
            <a:ext cx="7798636" cy="285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Умножение 13"/>
          <p:cNvSpPr/>
          <p:nvPr/>
        </p:nvSpPr>
        <p:spPr>
          <a:xfrm>
            <a:off x="6574756" y="1663335"/>
            <a:ext cx="2743200" cy="2290881"/>
          </a:xfrm>
          <a:prstGeom prst="mathMultiply">
            <a:avLst>
              <a:gd name="adj1" fmla="val 144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8942972" y="1463310"/>
            <a:ext cx="2743200" cy="2290881"/>
          </a:xfrm>
          <a:prstGeom prst="mathMultiply">
            <a:avLst>
              <a:gd name="adj1" fmla="val 144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9"/>
          <a:stretch/>
        </p:blipFill>
        <p:spPr>
          <a:xfrm>
            <a:off x="3729789" y="5360449"/>
            <a:ext cx="3715046" cy="9340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47114" r="239" b="-744"/>
          <a:stretch/>
        </p:blipFill>
        <p:spPr>
          <a:xfrm>
            <a:off x="7480568" y="5433066"/>
            <a:ext cx="3715046" cy="1040521"/>
          </a:xfrm>
          <a:prstGeom prst="rect">
            <a:avLst/>
          </a:prstGeom>
        </p:spPr>
      </p:pic>
      <p:pic>
        <p:nvPicPr>
          <p:cNvPr id="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8" y="2144486"/>
            <a:ext cx="3031608" cy="312763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4865" y="380766"/>
            <a:ext cx="8732066" cy="1067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Розвиток діалогічного мовлення. </a:t>
            </a:r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кожний малюнок, </a:t>
            </a:r>
            <a:r>
              <a:rPr lang="uk-UA" sz="2800" b="1" dirty="0" smtClean="0">
                <a:solidFill>
                  <a:schemeClr val="bg1"/>
                </a:solidFill>
              </a:rPr>
              <a:t>порівняй </a:t>
            </a:r>
            <a:r>
              <a:rPr lang="uk-UA" sz="2800" b="1" dirty="0">
                <a:solidFill>
                  <a:schemeClr val="bg1"/>
                </a:solidFill>
              </a:rPr>
              <a:t>зовнішній вигляд предметів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740" r="61137" b="41906"/>
          <a:stretch/>
        </p:blipFill>
        <p:spPr>
          <a:xfrm>
            <a:off x="654404" y="2307771"/>
            <a:ext cx="3757576" cy="263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5" t="39704" r="39878" b="43942"/>
          <a:stretch/>
        </p:blipFill>
        <p:spPr>
          <a:xfrm>
            <a:off x="4913671" y="2307771"/>
            <a:ext cx="2423300" cy="265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93" t="43367" r="13567" b="40279"/>
          <a:stretch/>
        </p:blipFill>
        <p:spPr>
          <a:xfrm>
            <a:off x="7926890" y="2307770"/>
            <a:ext cx="3241314" cy="263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Розовая Клякс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51" y="5099215"/>
            <a:ext cx="1800740" cy="149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36" y="5169837"/>
            <a:ext cx="1949959" cy="1407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717" y="4946448"/>
            <a:ext cx="2087492" cy="18536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50" t="61244" r="-6186" b="20148"/>
          <a:stretch/>
        </p:blipFill>
        <p:spPr>
          <a:xfrm>
            <a:off x="2440732" y="5239276"/>
            <a:ext cx="1034719" cy="87853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29" t="-2715" r="-4565" b="84107"/>
          <a:stretch/>
        </p:blipFill>
        <p:spPr>
          <a:xfrm>
            <a:off x="5929226" y="5405469"/>
            <a:ext cx="1034719" cy="87853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2" t="75832" r="56802" b="-797"/>
          <a:stretch/>
        </p:blipFill>
        <p:spPr>
          <a:xfrm>
            <a:off x="9386638" y="5169837"/>
            <a:ext cx="1034719" cy="117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95400" y="1589314"/>
            <a:ext cx="10025743" cy="4898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Пограй </a:t>
            </a:r>
            <a:r>
              <a:rPr lang="uk-UA" sz="2400" b="1" dirty="0">
                <a:solidFill>
                  <a:schemeClr val="bg1"/>
                </a:solidFill>
              </a:rPr>
              <a:t>з друзями в театр. </a:t>
            </a:r>
            <a:r>
              <a:rPr lang="uk-UA" sz="2400" b="1" dirty="0" smtClean="0">
                <a:solidFill>
                  <a:schemeClr val="bg1"/>
                </a:solidFill>
              </a:rPr>
              <a:t>За кожним малюнком розіграйте сценку.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2886" y="391650"/>
            <a:ext cx="10257032" cy="10670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Складання розповіді за серією малюнків.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Розкажи, </a:t>
            </a:r>
            <a:r>
              <a:rPr lang="uk-UA" sz="3200" b="1" dirty="0">
                <a:solidFill>
                  <a:schemeClr val="bg1"/>
                </a:solidFill>
              </a:rPr>
              <a:t>яка пригода трапилась з Оленкою.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35" t="64006" r="38262" b="13128"/>
          <a:stretch/>
        </p:blipFill>
        <p:spPr>
          <a:xfrm>
            <a:off x="5148789" y="3019926"/>
            <a:ext cx="2550612" cy="27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" t="64177" r="67585" b="12957"/>
          <a:stretch/>
        </p:blipFill>
        <p:spPr>
          <a:xfrm>
            <a:off x="1475204" y="3019926"/>
            <a:ext cx="2550612" cy="27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3" t="64347" r="9544" b="12787"/>
          <a:stretch/>
        </p:blipFill>
        <p:spPr>
          <a:xfrm>
            <a:off x="8822375" y="3019926"/>
            <a:ext cx="2550612" cy="27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Выноска-облако 1"/>
          <p:cNvSpPr/>
          <p:nvPr/>
        </p:nvSpPr>
        <p:spPr>
          <a:xfrm>
            <a:off x="1733068" y="1664823"/>
            <a:ext cx="2117037" cy="1006768"/>
          </a:xfrm>
          <a:prstGeom prst="cloudCallout">
            <a:avLst>
              <a:gd name="adj1" fmla="val 26118"/>
              <a:gd name="adj2" fmla="val 66085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91991" y="1814264"/>
            <a:ext cx="2117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Стійте, 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куди?</a:t>
            </a:r>
          </a:p>
        </p:txBody>
      </p:sp>
      <p:sp>
        <p:nvSpPr>
          <p:cNvPr id="15" name="Выноска-облако 14"/>
          <p:cNvSpPr/>
          <p:nvPr/>
        </p:nvSpPr>
        <p:spPr>
          <a:xfrm>
            <a:off x="5302436" y="1664823"/>
            <a:ext cx="2117037" cy="1006768"/>
          </a:xfrm>
          <a:prstGeom prst="cloudCallout">
            <a:avLst>
              <a:gd name="adj1" fmla="val 26118"/>
              <a:gd name="adj2" fmla="val 66085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261359" y="1814264"/>
            <a:ext cx="2117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мені 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робити?</a:t>
            </a:r>
          </a:p>
        </p:txBody>
      </p:sp>
      <p:sp>
        <p:nvSpPr>
          <p:cNvPr id="17" name="Выноска-облако 16"/>
          <p:cNvSpPr/>
          <p:nvPr/>
        </p:nvSpPr>
        <p:spPr>
          <a:xfrm>
            <a:off x="8912881" y="1664823"/>
            <a:ext cx="2117037" cy="1006768"/>
          </a:xfrm>
          <a:prstGeom prst="cloudCallout">
            <a:avLst>
              <a:gd name="adj1" fmla="val -14233"/>
              <a:gd name="adj2" fmla="val 70865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871804" y="1814264"/>
            <a:ext cx="2117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Повертайтеся 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мене!</a:t>
            </a:r>
          </a:p>
        </p:txBody>
      </p:sp>
    </p:spTree>
    <p:extLst>
      <p:ext uri="{BB962C8B-B14F-4D97-AF65-F5344CB8AC3E}">
        <p14:creationId xmlns:p14="http://schemas.microsoft.com/office/powerpoint/2010/main" val="41812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359835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122057"/>
            <a:ext cx="4106144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вж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вч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8922" y="1242843"/>
            <a:ext cx="873206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Пригадай, </a:t>
            </a:r>
            <a:r>
              <a:rPr lang="uk-UA" sz="2000" b="1" dirty="0"/>
              <a:t>які лінії сьогодні писали (подовжені похилі  з петлею внизу).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483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15321" y="426934"/>
            <a:ext cx="8732066" cy="6147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Повторення знань про </a:t>
            </a:r>
            <a:r>
              <a:rPr lang="uk-UA" sz="3600" b="1" dirty="0" smtClean="0">
                <a:solidFill>
                  <a:schemeClr val="bg1"/>
                </a:solidFill>
              </a:rPr>
              <a:t>вивчені елементи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3970120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747079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9861371" y="2258770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4352987" y="2506154"/>
            <a:ext cx="666665" cy="1566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0913" y="2002816"/>
            <a:ext cx="2526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Похила подовжена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52987" y="4174929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Короткі похилі із заокругленнями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21" y="3514887"/>
            <a:ext cx="347502" cy="60370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68400" y="1496230"/>
            <a:ext cx="2694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Подовжені похилі із заокругленнями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99" y="2460333"/>
            <a:ext cx="524301" cy="165825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3852" y="3519439"/>
            <a:ext cx="347502" cy="60370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0132">
            <a:off x="8443512" y="2509714"/>
            <a:ext cx="524301" cy="165825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81" y="3508230"/>
            <a:ext cx="1024217" cy="16216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181492" y="5219535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Подовжена похила з петлею внизу</a:t>
            </a:r>
          </a:p>
        </p:txBody>
      </p:sp>
      <p:pic>
        <p:nvPicPr>
          <p:cNvPr id="2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8" y="2144486"/>
            <a:ext cx="3031608" cy="312763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0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5418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1171" y="1631766"/>
            <a:ext cx="44008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Обери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олівець, що повторює твою емоцію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Картинки до тестів\Емоції Олівці\depositphotos_96800008-stock-illustration-seamless-pattern-with-penc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69" y="1272114"/>
            <a:ext cx="5250790" cy="52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45" y="305922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Скругленный прямоугольник 32"/>
          <p:cNvSpPr/>
          <p:nvPr/>
        </p:nvSpPr>
        <p:spPr>
          <a:xfrm>
            <a:off x="6607858" y="3189383"/>
            <a:ext cx="5181893" cy="270710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5418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87486" y="3373492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Знову день почався, діти, 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зібрались на урок. 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пора нам починати,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Кличе в подорож дзвінок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 flipH="1">
            <a:off x="9201489" y="1032754"/>
            <a:ext cx="2533240" cy="2340738"/>
            <a:chOff x="9201489" y="1032754"/>
            <a:chExt cx="2533240" cy="2340738"/>
          </a:xfrm>
        </p:grpSpPr>
        <p:pic>
          <p:nvPicPr>
            <p:cNvPr id="6146" name="Picture 2" descr="Клипарт школьный звонок - фото и картинки abrakadabra.fu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1489" y="1861337"/>
              <a:ext cx="1767245" cy="151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Бантик на прозрачном фоне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21935">
              <a:off x="9631441" y="1032754"/>
              <a:ext cx="2103288" cy="136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Синий бант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48" b="97452" l="2667" r="98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21935">
              <a:off x="9668831" y="1148106"/>
              <a:ext cx="2028509" cy="109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5418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1171" y="1631766"/>
            <a:ext cx="44008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Обери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олівець, що повторює твою емоцію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Картинки до тестів\Емоції Олівці\depositphotos_96800008-stock-illustration-seamless-pattern-with-penc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69" y="1272114"/>
            <a:ext cx="5250790" cy="52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45" y="305922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359835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122057"/>
            <a:ext cx="4106144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вж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вч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0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3509" y="380432"/>
            <a:ext cx="8756193" cy="762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87654" y="1528068"/>
            <a:ext cx="517071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ми продовжимо вчитися орієнтуватися на сторінках зошита;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розповідати </a:t>
            </a:r>
            <a:r>
              <a:rPr lang="uk-UA" sz="2800" b="1" dirty="0">
                <a:solidFill>
                  <a:schemeClr val="bg1"/>
                </a:solidFill>
              </a:rPr>
              <a:t>за малюнками; будемо вчитися писати </a:t>
            </a:r>
            <a:r>
              <a:rPr lang="uk-UA" sz="2800" b="1" i="1" dirty="0">
                <a:solidFill>
                  <a:srgbClr val="002060"/>
                </a:solidFill>
              </a:rPr>
              <a:t>подовжену похилу лінію з петлею внизу.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8" y="761716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62816" y="3415562"/>
            <a:ext cx="2964914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83566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 клас\1. Навчання грамоти\1 УРОКИ 2023\Письмо\010 - Подовжена похила лінія з петлею внизу\2023-09-16_140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1008147"/>
            <a:ext cx="3984852" cy="57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36349" y="343575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Хто зображений </a:t>
            </a:r>
            <a:r>
              <a:rPr lang="uk-UA" sz="3600" b="1" dirty="0">
                <a:solidFill>
                  <a:schemeClr val="bg1"/>
                </a:solidFill>
              </a:rPr>
              <a:t>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16494" y="3794545"/>
            <a:ext cx="2875505" cy="265952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486893" y="5706278"/>
            <a:ext cx="6209282" cy="51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олівцем сліди, які  зробили </a:t>
            </a:r>
            <a:r>
              <a:rPr lang="uk-UA" sz="2000" b="1" dirty="0" smtClean="0">
                <a:solidFill>
                  <a:schemeClr val="bg1"/>
                </a:solidFill>
              </a:rPr>
              <a:t>роликами </a:t>
            </a:r>
            <a:r>
              <a:rPr lang="uk-UA" sz="2000" b="1" dirty="0" smtClean="0">
                <a:solidFill>
                  <a:schemeClr val="bg1"/>
                </a:solidFill>
              </a:rPr>
              <a:t>хлопці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5280" y="343575"/>
            <a:ext cx="10128966" cy="1038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Де </a:t>
            </a:r>
            <a:r>
              <a:rPr lang="uk-UA" sz="2400" b="1" dirty="0" smtClean="0">
                <a:solidFill>
                  <a:schemeClr val="bg1"/>
                </a:solidFill>
              </a:rPr>
              <a:t>знаходяться діти? </a:t>
            </a:r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 smtClean="0">
                <a:solidFill>
                  <a:schemeClr val="bg1"/>
                </a:solidFill>
              </a:rPr>
              <a:t>вони роблять?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Зверни </a:t>
            </a:r>
            <a:r>
              <a:rPr lang="uk-UA" sz="2400" b="1" dirty="0" smtClean="0">
                <a:solidFill>
                  <a:schemeClr val="bg1"/>
                </a:solidFill>
              </a:rPr>
              <a:t>увагу на фігури, що малюють </a:t>
            </a:r>
            <a:r>
              <a:rPr lang="uk-UA" sz="2400" b="1" dirty="0" smtClean="0">
                <a:solidFill>
                  <a:schemeClr val="bg1"/>
                </a:solidFill>
              </a:rPr>
              <a:t>хлопці?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Письмо\010 - Подовжена похила лінія з петлею внизу\2023-09-16_140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67" y="1507136"/>
            <a:ext cx="7832928" cy="40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085571" y="1041190"/>
            <a:ext cx="2964914" cy="27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1 клас\1. Навчання грамоти\1 УРОКИ 2023\Письмо\010 - Подовжена похила лінія з петлею внизу\2023-09-16_140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1008147"/>
            <a:ext cx="3984852" cy="57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4358" y="271908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5" y="2549843"/>
            <a:ext cx="2424339" cy="25011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38134" r="8208" b="35890"/>
          <a:stretch/>
        </p:blipFill>
        <p:spPr>
          <a:xfrm>
            <a:off x="2597664" y="1480334"/>
            <a:ext cx="8239505" cy="360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96198" y="1235565"/>
            <a:ext cx="2481943" cy="2306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45500" y="4283558"/>
            <a:ext cx="2383339" cy="22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8668" y="426932"/>
            <a:ext cx="11213218" cy="792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Ознайомлення з написанням подовженої похилої лінії </a:t>
            </a:r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петлею </a:t>
            </a:r>
            <a:r>
              <a:rPr lang="uk-UA" sz="2800" b="1" dirty="0" smtClean="0">
                <a:solidFill>
                  <a:schemeClr val="bg1"/>
                </a:solidFill>
              </a:rPr>
              <a:t>внизу</a:t>
            </a:r>
            <a:endParaRPr lang="uk-UA" sz="28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83" name="Прямая соединительная линия 82"/>
          <p:cNvCxnSpPr/>
          <p:nvPr/>
        </p:nvCxnSpPr>
        <p:spPr>
          <a:xfrm flipH="1">
            <a:off x="10015340" y="3176689"/>
            <a:ext cx="1196677" cy="3114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4086578" y="3204626"/>
            <a:ext cx="1424200" cy="3086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6963357" y="3256521"/>
            <a:ext cx="1355206" cy="3084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5498362" y="4374648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4971511" y="4444033"/>
            <a:ext cx="582640" cy="13424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262853" y="4436623"/>
            <a:ext cx="120390" cy="3086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олилиния 34"/>
          <p:cNvSpPr/>
          <p:nvPr/>
        </p:nvSpPr>
        <p:spPr>
          <a:xfrm>
            <a:off x="4583060" y="4752433"/>
            <a:ext cx="984647" cy="1284318"/>
          </a:xfrm>
          <a:custGeom>
            <a:avLst/>
            <a:gdLst>
              <a:gd name="connsiteX0" fmla="*/ 671154 w 1747479"/>
              <a:gd name="connsiteY0" fmla="*/ 1800225 h 2212779"/>
              <a:gd name="connsiteX1" fmla="*/ 547329 w 1747479"/>
              <a:gd name="connsiteY1" fmla="*/ 2022475 h 2212779"/>
              <a:gd name="connsiteX2" fmla="*/ 382229 w 1747479"/>
              <a:gd name="connsiteY2" fmla="*/ 2178050 h 2212779"/>
              <a:gd name="connsiteX3" fmla="*/ 150454 w 1747479"/>
              <a:gd name="connsiteY3" fmla="*/ 2203450 h 2212779"/>
              <a:gd name="connsiteX4" fmla="*/ 7579 w 1747479"/>
              <a:gd name="connsiteY4" fmla="*/ 2054225 h 2212779"/>
              <a:gd name="connsiteX5" fmla="*/ 36154 w 1747479"/>
              <a:gd name="connsiteY5" fmla="*/ 1851025 h 2212779"/>
              <a:gd name="connsiteX6" fmla="*/ 175854 w 1747479"/>
              <a:gd name="connsiteY6" fmla="*/ 1644650 h 2212779"/>
              <a:gd name="connsiteX7" fmla="*/ 448904 w 1747479"/>
              <a:gd name="connsiteY7" fmla="*/ 1273175 h 2212779"/>
              <a:gd name="connsiteX8" fmla="*/ 807679 w 1747479"/>
              <a:gd name="connsiteY8" fmla="*/ 844550 h 2212779"/>
              <a:gd name="connsiteX9" fmla="*/ 1747479 w 1747479"/>
              <a:gd name="connsiteY9" fmla="*/ 0 h 2212779"/>
              <a:gd name="connsiteX0" fmla="*/ 671154 w 1747479"/>
              <a:gd name="connsiteY0" fmla="*/ 1800225 h 2212779"/>
              <a:gd name="connsiteX1" fmla="*/ 547329 w 1747479"/>
              <a:gd name="connsiteY1" fmla="*/ 2022475 h 2212779"/>
              <a:gd name="connsiteX2" fmla="*/ 382229 w 1747479"/>
              <a:gd name="connsiteY2" fmla="*/ 2178050 h 2212779"/>
              <a:gd name="connsiteX3" fmla="*/ 150454 w 1747479"/>
              <a:gd name="connsiteY3" fmla="*/ 2203450 h 2212779"/>
              <a:gd name="connsiteX4" fmla="*/ 7579 w 1747479"/>
              <a:gd name="connsiteY4" fmla="*/ 2054225 h 2212779"/>
              <a:gd name="connsiteX5" fmla="*/ 36154 w 1747479"/>
              <a:gd name="connsiteY5" fmla="*/ 1851025 h 2212779"/>
              <a:gd name="connsiteX6" fmla="*/ 175854 w 1747479"/>
              <a:gd name="connsiteY6" fmla="*/ 1644650 h 2212779"/>
              <a:gd name="connsiteX7" fmla="*/ 448904 w 1747479"/>
              <a:gd name="connsiteY7" fmla="*/ 1273175 h 2212779"/>
              <a:gd name="connsiteX8" fmla="*/ 826729 w 1747479"/>
              <a:gd name="connsiteY8" fmla="*/ 873125 h 2212779"/>
              <a:gd name="connsiteX9" fmla="*/ 1747479 w 1747479"/>
              <a:gd name="connsiteY9" fmla="*/ 0 h 2212779"/>
              <a:gd name="connsiteX0" fmla="*/ 671154 w 1747479"/>
              <a:gd name="connsiteY0" fmla="*/ 1800225 h 2212779"/>
              <a:gd name="connsiteX1" fmla="*/ 547329 w 1747479"/>
              <a:gd name="connsiteY1" fmla="*/ 2022475 h 2212779"/>
              <a:gd name="connsiteX2" fmla="*/ 382229 w 1747479"/>
              <a:gd name="connsiteY2" fmla="*/ 2178050 h 2212779"/>
              <a:gd name="connsiteX3" fmla="*/ 150454 w 1747479"/>
              <a:gd name="connsiteY3" fmla="*/ 2203450 h 2212779"/>
              <a:gd name="connsiteX4" fmla="*/ 7579 w 1747479"/>
              <a:gd name="connsiteY4" fmla="*/ 2054225 h 2212779"/>
              <a:gd name="connsiteX5" fmla="*/ 36154 w 1747479"/>
              <a:gd name="connsiteY5" fmla="*/ 1851025 h 2212779"/>
              <a:gd name="connsiteX6" fmla="*/ 175854 w 1747479"/>
              <a:gd name="connsiteY6" fmla="*/ 1644650 h 2212779"/>
              <a:gd name="connsiteX7" fmla="*/ 464779 w 1747479"/>
              <a:gd name="connsiteY7" fmla="*/ 1292225 h 2212779"/>
              <a:gd name="connsiteX8" fmla="*/ 826729 w 1747479"/>
              <a:gd name="connsiteY8" fmla="*/ 873125 h 2212779"/>
              <a:gd name="connsiteX9" fmla="*/ 1747479 w 1747479"/>
              <a:gd name="connsiteY9" fmla="*/ 0 h 2212779"/>
              <a:gd name="connsiteX0" fmla="*/ 671154 w 1747479"/>
              <a:gd name="connsiteY0" fmla="*/ 1800225 h 2212779"/>
              <a:gd name="connsiteX1" fmla="*/ 547329 w 1747479"/>
              <a:gd name="connsiteY1" fmla="*/ 2022475 h 2212779"/>
              <a:gd name="connsiteX2" fmla="*/ 382229 w 1747479"/>
              <a:gd name="connsiteY2" fmla="*/ 2178050 h 2212779"/>
              <a:gd name="connsiteX3" fmla="*/ 150454 w 1747479"/>
              <a:gd name="connsiteY3" fmla="*/ 2203450 h 2212779"/>
              <a:gd name="connsiteX4" fmla="*/ 7579 w 1747479"/>
              <a:gd name="connsiteY4" fmla="*/ 2054225 h 2212779"/>
              <a:gd name="connsiteX5" fmla="*/ 36154 w 1747479"/>
              <a:gd name="connsiteY5" fmla="*/ 1851025 h 2212779"/>
              <a:gd name="connsiteX6" fmla="*/ 175854 w 1747479"/>
              <a:gd name="connsiteY6" fmla="*/ 1644650 h 2212779"/>
              <a:gd name="connsiteX7" fmla="*/ 464779 w 1747479"/>
              <a:gd name="connsiteY7" fmla="*/ 1292225 h 2212779"/>
              <a:gd name="connsiteX8" fmla="*/ 826729 w 1747479"/>
              <a:gd name="connsiteY8" fmla="*/ 873125 h 2212779"/>
              <a:gd name="connsiteX9" fmla="*/ 1118829 w 1747479"/>
              <a:gd name="connsiteY9" fmla="*/ 619125 h 2212779"/>
              <a:gd name="connsiteX10" fmla="*/ 1747479 w 1747479"/>
              <a:gd name="connsiteY10" fmla="*/ 0 h 2212779"/>
              <a:gd name="connsiteX0" fmla="*/ 671154 w 1788754"/>
              <a:gd name="connsiteY0" fmla="*/ 1727200 h 2139754"/>
              <a:gd name="connsiteX1" fmla="*/ 547329 w 1788754"/>
              <a:gd name="connsiteY1" fmla="*/ 1949450 h 2139754"/>
              <a:gd name="connsiteX2" fmla="*/ 382229 w 1788754"/>
              <a:gd name="connsiteY2" fmla="*/ 2105025 h 2139754"/>
              <a:gd name="connsiteX3" fmla="*/ 150454 w 1788754"/>
              <a:gd name="connsiteY3" fmla="*/ 2130425 h 2139754"/>
              <a:gd name="connsiteX4" fmla="*/ 7579 w 1788754"/>
              <a:gd name="connsiteY4" fmla="*/ 1981200 h 2139754"/>
              <a:gd name="connsiteX5" fmla="*/ 36154 w 1788754"/>
              <a:gd name="connsiteY5" fmla="*/ 1778000 h 2139754"/>
              <a:gd name="connsiteX6" fmla="*/ 175854 w 1788754"/>
              <a:gd name="connsiteY6" fmla="*/ 1571625 h 2139754"/>
              <a:gd name="connsiteX7" fmla="*/ 464779 w 1788754"/>
              <a:gd name="connsiteY7" fmla="*/ 1219200 h 2139754"/>
              <a:gd name="connsiteX8" fmla="*/ 826729 w 1788754"/>
              <a:gd name="connsiteY8" fmla="*/ 800100 h 2139754"/>
              <a:gd name="connsiteX9" fmla="*/ 1118829 w 1788754"/>
              <a:gd name="connsiteY9" fmla="*/ 546100 h 2139754"/>
              <a:gd name="connsiteX10" fmla="*/ 1788754 w 1788754"/>
              <a:gd name="connsiteY10" fmla="*/ 0 h 2139754"/>
              <a:gd name="connsiteX0" fmla="*/ 671154 w 1788754"/>
              <a:gd name="connsiteY0" fmla="*/ 1727200 h 2139754"/>
              <a:gd name="connsiteX1" fmla="*/ 547329 w 1788754"/>
              <a:gd name="connsiteY1" fmla="*/ 1949450 h 2139754"/>
              <a:gd name="connsiteX2" fmla="*/ 382229 w 1788754"/>
              <a:gd name="connsiteY2" fmla="*/ 2105025 h 2139754"/>
              <a:gd name="connsiteX3" fmla="*/ 150454 w 1788754"/>
              <a:gd name="connsiteY3" fmla="*/ 2130425 h 2139754"/>
              <a:gd name="connsiteX4" fmla="*/ 7579 w 1788754"/>
              <a:gd name="connsiteY4" fmla="*/ 1981200 h 2139754"/>
              <a:gd name="connsiteX5" fmla="*/ 36154 w 1788754"/>
              <a:gd name="connsiteY5" fmla="*/ 1778000 h 2139754"/>
              <a:gd name="connsiteX6" fmla="*/ 175854 w 1788754"/>
              <a:gd name="connsiteY6" fmla="*/ 1571625 h 2139754"/>
              <a:gd name="connsiteX7" fmla="*/ 464779 w 1788754"/>
              <a:gd name="connsiteY7" fmla="*/ 1219200 h 2139754"/>
              <a:gd name="connsiteX8" fmla="*/ 826729 w 1788754"/>
              <a:gd name="connsiteY8" fmla="*/ 800100 h 2139754"/>
              <a:gd name="connsiteX9" fmla="*/ 1137879 w 1788754"/>
              <a:gd name="connsiteY9" fmla="*/ 612775 h 2139754"/>
              <a:gd name="connsiteX10" fmla="*/ 1788754 w 1788754"/>
              <a:gd name="connsiteY10" fmla="*/ 0 h 2139754"/>
              <a:gd name="connsiteX0" fmla="*/ 671154 w 1655404"/>
              <a:gd name="connsiteY0" fmla="*/ 1593850 h 2006404"/>
              <a:gd name="connsiteX1" fmla="*/ 547329 w 1655404"/>
              <a:gd name="connsiteY1" fmla="*/ 1816100 h 2006404"/>
              <a:gd name="connsiteX2" fmla="*/ 382229 w 1655404"/>
              <a:gd name="connsiteY2" fmla="*/ 1971675 h 2006404"/>
              <a:gd name="connsiteX3" fmla="*/ 150454 w 1655404"/>
              <a:gd name="connsiteY3" fmla="*/ 1997075 h 2006404"/>
              <a:gd name="connsiteX4" fmla="*/ 7579 w 1655404"/>
              <a:gd name="connsiteY4" fmla="*/ 1847850 h 2006404"/>
              <a:gd name="connsiteX5" fmla="*/ 36154 w 1655404"/>
              <a:gd name="connsiteY5" fmla="*/ 1644650 h 2006404"/>
              <a:gd name="connsiteX6" fmla="*/ 175854 w 1655404"/>
              <a:gd name="connsiteY6" fmla="*/ 1438275 h 2006404"/>
              <a:gd name="connsiteX7" fmla="*/ 464779 w 1655404"/>
              <a:gd name="connsiteY7" fmla="*/ 1085850 h 2006404"/>
              <a:gd name="connsiteX8" fmla="*/ 826729 w 1655404"/>
              <a:gd name="connsiteY8" fmla="*/ 666750 h 2006404"/>
              <a:gd name="connsiteX9" fmla="*/ 1137879 w 1655404"/>
              <a:gd name="connsiteY9" fmla="*/ 479425 h 2006404"/>
              <a:gd name="connsiteX10" fmla="*/ 1655404 w 1655404"/>
              <a:gd name="connsiteY10" fmla="*/ 0 h 2006404"/>
              <a:gd name="connsiteX0" fmla="*/ 671154 w 1655404"/>
              <a:gd name="connsiteY0" fmla="*/ 1593850 h 2006404"/>
              <a:gd name="connsiteX1" fmla="*/ 547329 w 1655404"/>
              <a:gd name="connsiteY1" fmla="*/ 1816100 h 2006404"/>
              <a:gd name="connsiteX2" fmla="*/ 382229 w 1655404"/>
              <a:gd name="connsiteY2" fmla="*/ 1971675 h 2006404"/>
              <a:gd name="connsiteX3" fmla="*/ 150454 w 1655404"/>
              <a:gd name="connsiteY3" fmla="*/ 1997075 h 2006404"/>
              <a:gd name="connsiteX4" fmla="*/ 7579 w 1655404"/>
              <a:gd name="connsiteY4" fmla="*/ 1847850 h 2006404"/>
              <a:gd name="connsiteX5" fmla="*/ 36154 w 1655404"/>
              <a:gd name="connsiteY5" fmla="*/ 1644650 h 2006404"/>
              <a:gd name="connsiteX6" fmla="*/ 175854 w 1655404"/>
              <a:gd name="connsiteY6" fmla="*/ 1438275 h 2006404"/>
              <a:gd name="connsiteX7" fmla="*/ 464779 w 1655404"/>
              <a:gd name="connsiteY7" fmla="*/ 1085850 h 2006404"/>
              <a:gd name="connsiteX8" fmla="*/ 848954 w 1655404"/>
              <a:gd name="connsiteY8" fmla="*/ 717550 h 2006404"/>
              <a:gd name="connsiteX9" fmla="*/ 1137879 w 1655404"/>
              <a:gd name="connsiteY9" fmla="*/ 479425 h 2006404"/>
              <a:gd name="connsiteX10" fmla="*/ 1655404 w 1655404"/>
              <a:gd name="connsiteY10" fmla="*/ 0 h 2006404"/>
              <a:gd name="connsiteX0" fmla="*/ 671154 w 1655404"/>
              <a:gd name="connsiteY0" fmla="*/ 1593850 h 2006404"/>
              <a:gd name="connsiteX1" fmla="*/ 547329 w 1655404"/>
              <a:gd name="connsiteY1" fmla="*/ 1816100 h 2006404"/>
              <a:gd name="connsiteX2" fmla="*/ 382229 w 1655404"/>
              <a:gd name="connsiteY2" fmla="*/ 1971675 h 2006404"/>
              <a:gd name="connsiteX3" fmla="*/ 150454 w 1655404"/>
              <a:gd name="connsiteY3" fmla="*/ 1997075 h 2006404"/>
              <a:gd name="connsiteX4" fmla="*/ 7579 w 1655404"/>
              <a:gd name="connsiteY4" fmla="*/ 1847850 h 2006404"/>
              <a:gd name="connsiteX5" fmla="*/ 36154 w 1655404"/>
              <a:gd name="connsiteY5" fmla="*/ 1644650 h 2006404"/>
              <a:gd name="connsiteX6" fmla="*/ 175854 w 1655404"/>
              <a:gd name="connsiteY6" fmla="*/ 1438275 h 2006404"/>
              <a:gd name="connsiteX7" fmla="*/ 464779 w 1655404"/>
              <a:gd name="connsiteY7" fmla="*/ 1085850 h 2006404"/>
              <a:gd name="connsiteX8" fmla="*/ 861654 w 1655404"/>
              <a:gd name="connsiteY8" fmla="*/ 727075 h 2006404"/>
              <a:gd name="connsiteX9" fmla="*/ 1137879 w 1655404"/>
              <a:gd name="connsiteY9" fmla="*/ 479425 h 2006404"/>
              <a:gd name="connsiteX10" fmla="*/ 1655404 w 1655404"/>
              <a:gd name="connsiteY10" fmla="*/ 0 h 2006404"/>
              <a:gd name="connsiteX0" fmla="*/ 671154 w 1655404"/>
              <a:gd name="connsiteY0" fmla="*/ 1593850 h 2006404"/>
              <a:gd name="connsiteX1" fmla="*/ 547329 w 1655404"/>
              <a:gd name="connsiteY1" fmla="*/ 1816100 h 2006404"/>
              <a:gd name="connsiteX2" fmla="*/ 382229 w 1655404"/>
              <a:gd name="connsiteY2" fmla="*/ 1971675 h 2006404"/>
              <a:gd name="connsiteX3" fmla="*/ 150454 w 1655404"/>
              <a:gd name="connsiteY3" fmla="*/ 1997075 h 2006404"/>
              <a:gd name="connsiteX4" fmla="*/ 7579 w 1655404"/>
              <a:gd name="connsiteY4" fmla="*/ 1847850 h 2006404"/>
              <a:gd name="connsiteX5" fmla="*/ 36154 w 1655404"/>
              <a:gd name="connsiteY5" fmla="*/ 1644650 h 2006404"/>
              <a:gd name="connsiteX6" fmla="*/ 175854 w 1655404"/>
              <a:gd name="connsiteY6" fmla="*/ 1438275 h 2006404"/>
              <a:gd name="connsiteX7" fmla="*/ 480654 w 1655404"/>
              <a:gd name="connsiteY7" fmla="*/ 1101725 h 2006404"/>
              <a:gd name="connsiteX8" fmla="*/ 861654 w 1655404"/>
              <a:gd name="connsiteY8" fmla="*/ 727075 h 2006404"/>
              <a:gd name="connsiteX9" fmla="*/ 1137879 w 1655404"/>
              <a:gd name="connsiteY9" fmla="*/ 479425 h 2006404"/>
              <a:gd name="connsiteX10" fmla="*/ 1655404 w 1655404"/>
              <a:gd name="connsiteY10" fmla="*/ 0 h 2006404"/>
              <a:gd name="connsiteX0" fmla="*/ 650915 w 1635165"/>
              <a:gd name="connsiteY0" fmla="*/ 1593850 h 2007341"/>
              <a:gd name="connsiteX1" fmla="*/ 527090 w 1635165"/>
              <a:gd name="connsiteY1" fmla="*/ 1816100 h 2007341"/>
              <a:gd name="connsiteX2" fmla="*/ 361990 w 1635165"/>
              <a:gd name="connsiteY2" fmla="*/ 1971675 h 2007341"/>
              <a:gd name="connsiteX3" fmla="*/ 130215 w 1635165"/>
              <a:gd name="connsiteY3" fmla="*/ 1997075 h 2007341"/>
              <a:gd name="connsiteX4" fmla="*/ 15915 w 1635165"/>
              <a:gd name="connsiteY4" fmla="*/ 1835150 h 2007341"/>
              <a:gd name="connsiteX5" fmla="*/ 15915 w 1635165"/>
              <a:gd name="connsiteY5" fmla="*/ 1644650 h 2007341"/>
              <a:gd name="connsiteX6" fmla="*/ 155615 w 1635165"/>
              <a:gd name="connsiteY6" fmla="*/ 1438275 h 2007341"/>
              <a:gd name="connsiteX7" fmla="*/ 460415 w 1635165"/>
              <a:gd name="connsiteY7" fmla="*/ 1101725 h 2007341"/>
              <a:gd name="connsiteX8" fmla="*/ 841415 w 1635165"/>
              <a:gd name="connsiteY8" fmla="*/ 727075 h 2007341"/>
              <a:gd name="connsiteX9" fmla="*/ 1117640 w 1635165"/>
              <a:gd name="connsiteY9" fmla="*/ 479425 h 2007341"/>
              <a:gd name="connsiteX10" fmla="*/ 1635165 w 1635165"/>
              <a:gd name="connsiteY10" fmla="*/ 0 h 2007341"/>
              <a:gd name="connsiteX0" fmla="*/ 652264 w 1636514"/>
              <a:gd name="connsiteY0" fmla="*/ 1593850 h 1991730"/>
              <a:gd name="connsiteX1" fmla="*/ 528439 w 1636514"/>
              <a:gd name="connsiteY1" fmla="*/ 1816100 h 1991730"/>
              <a:gd name="connsiteX2" fmla="*/ 363339 w 1636514"/>
              <a:gd name="connsiteY2" fmla="*/ 1971675 h 1991730"/>
              <a:gd name="connsiteX3" fmla="*/ 153789 w 1636514"/>
              <a:gd name="connsiteY3" fmla="*/ 1974850 h 1991730"/>
              <a:gd name="connsiteX4" fmla="*/ 17264 w 1636514"/>
              <a:gd name="connsiteY4" fmla="*/ 1835150 h 1991730"/>
              <a:gd name="connsiteX5" fmla="*/ 17264 w 1636514"/>
              <a:gd name="connsiteY5" fmla="*/ 1644650 h 1991730"/>
              <a:gd name="connsiteX6" fmla="*/ 156964 w 1636514"/>
              <a:gd name="connsiteY6" fmla="*/ 1438275 h 1991730"/>
              <a:gd name="connsiteX7" fmla="*/ 461764 w 1636514"/>
              <a:gd name="connsiteY7" fmla="*/ 1101725 h 1991730"/>
              <a:gd name="connsiteX8" fmla="*/ 842764 w 1636514"/>
              <a:gd name="connsiteY8" fmla="*/ 727075 h 1991730"/>
              <a:gd name="connsiteX9" fmla="*/ 1118989 w 1636514"/>
              <a:gd name="connsiteY9" fmla="*/ 479425 h 1991730"/>
              <a:gd name="connsiteX10" fmla="*/ 1636514 w 1636514"/>
              <a:gd name="connsiteY10" fmla="*/ 0 h 1991730"/>
              <a:gd name="connsiteX0" fmla="*/ 640723 w 1624973"/>
              <a:gd name="connsiteY0" fmla="*/ 1593850 h 1991730"/>
              <a:gd name="connsiteX1" fmla="*/ 516898 w 1624973"/>
              <a:gd name="connsiteY1" fmla="*/ 1816100 h 1991730"/>
              <a:gd name="connsiteX2" fmla="*/ 351798 w 1624973"/>
              <a:gd name="connsiteY2" fmla="*/ 1971675 h 1991730"/>
              <a:gd name="connsiteX3" fmla="*/ 142248 w 1624973"/>
              <a:gd name="connsiteY3" fmla="*/ 1974850 h 1991730"/>
              <a:gd name="connsiteX4" fmla="*/ 5723 w 1624973"/>
              <a:gd name="connsiteY4" fmla="*/ 1835150 h 1991730"/>
              <a:gd name="connsiteX5" fmla="*/ 37473 w 1624973"/>
              <a:gd name="connsiteY5" fmla="*/ 1654175 h 1991730"/>
              <a:gd name="connsiteX6" fmla="*/ 145423 w 1624973"/>
              <a:gd name="connsiteY6" fmla="*/ 1438275 h 1991730"/>
              <a:gd name="connsiteX7" fmla="*/ 450223 w 1624973"/>
              <a:gd name="connsiteY7" fmla="*/ 1101725 h 1991730"/>
              <a:gd name="connsiteX8" fmla="*/ 831223 w 1624973"/>
              <a:gd name="connsiteY8" fmla="*/ 727075 h 1991730"/>
              <a:gd name="connsiteX9" fmla="*/ 1107448 w 1624973"/>
              <a:gd name="connsiteY9" fmla="*/ 479425 h 1991730"/>
              <a:gd name="connsiteX10" fmla="*/ 1624973 w 1624973"/>
              <a:gd name="connsiteY10" fmla="*/ 0 h 1991730"/>
              <a:gd name="connsiteX0" fmla="*/ 641350 w 1625600"/>
              <a:gd name="connsiteY0" fmla="*/ 1593850 h 1991730"/>
              <a:gd name="connsiteX1" fmla="*/ 517525 w 1625600"/>
              <a:gd name="connsiteY1" fmla="*/ 1816100 h 1991730"/>
              <a:gd name="connsiteX2" fmla="*/ 352425 w 1625600"/>
              <a:gd name="connsiteY2" fmla="*/ 1971675 h 1991730"/>
              <a:gd name="connsiteX3" fmla="*/ 142875 w 1625600"/>
              <a:gd name="connsiteY3" fmla="*/ 1974850 h 1991730"/>
              <a:gd name="connsiteX4" fmla="*/ 6350 w 1625600"/>
              <a:gd name="connsiteY4" fmla="*/ 1835150 h 1991730"/>
              <a:gd name="connsiteX5" fmla="*/ 38100 w 1625600"/>
              <a:gd name="connsiteY5" fmla="*/ 1654175 h 1991730"/>
              <a:gd name="connsiteX6" fmla="*/ 174625 w 1625600"/>
              <a:gd name="connsiteY6" fmla="*/ 1450975 h 1991730"/>
              <a:gd name="connsiteX7" fmla="*/ 450850 w 1625600"/>
              <a:gd name="connsiteY7" fmla="*/ 1101725 h 1991730"/>
              <a:gd name="connsiteX8" fmla="*/ 831850 w 1625600"/>
              <a:gd name="connsiteY8" fmla="*/ 727075 h 1991730"/>
              <a:gd name="connsiteX9" fmla="*/ 1108075 w 1625600"/>
              <a:gd name="connsiteY9" fmla="*/ 479425 h 1991730"/>
              <a:gd name="connsiteX10" fmla="*/ 1625600 w 1625600"/>
              <a:gd name="connsiteY10" fmla="*/ 0 h 1991730"/>
              <a:gd name="connsiteX0" fmla="*/ 641350 w 1625600"/>
              <a:gd name="connsiteY0" fmla="*/ 1593850 h 1991730"/>
              <a:gd name="connsiteX1" fmla="*/ 517525 w 1625600"/>
              <a:gd name="connsiteY1" fmla="*/ 1816100 h 1991730"/>
              <a:gd name="connsiteX2" fmla="*/ 352425 w 1625600"/>
              <a:gd name="connsiteY2" fmla="*/ 1971675 h 1991730"/>
              <a:gd name="connsiteX3" fmla="*/ 142875 w 1625600"/>
              <a:gd name="connsiteY3" fmla="*/ 1974850 h 1991730"/>
              <a:gd name="connsiteX4" fmla="*/ 6350 w 1625600"/>
              <a:gd name="connsiteY4" fmla="*/ 1835150 h 1991730"/>
              <a:gd name="connsiteX5" fmla="*/ 38100 w 1625600"/>
              <a:gd name="connsiteY5" fmla="*/ 1654175 h 1991730"/>
              <a:gd name="connsiteX6" fmla="*/ 174625 w 1625600"/>
              <a:gd name="connsiteY6" fmla="*/ 1450975 h 1991730"/>
              <a:gd name="connsiteX7" fmla="*/ 469900 w 1625600"/>
              <a:gd name="connsiteY7" fmla="*/ 1114425 h 1991730"/>
              <a:gd name="connsiteX8" fmla="*/ 831850 w 1625600"/>
              <a:gd name="connsiteY8" fmla="*/ 727075 h 1991730"/>
              <a:gd name="connsiteX9" fmla="*/ 1108075 w 1625600"/>
              <a:gd name="connsiteY9" fmla="*/ 479425 h 1991730"/>
              <a:gd name="connsiteX10" fmla="*/ 1625600 w 1625600"/>
              <a:gd name="connsiteY10" fmla="*/ 0 h 1991730"/>
              <a:gd name="connsiteX0" fmla="*/ 641350 w 1625600"/>
              <a:gd name="connsiteY0" fmla="*/ 1593850 h 1991730"/>
              <a:gd name="connsiteX1" fmla="*/ 517525 w 1625600"/>
              <a:gd name="connsiteY1" fmla="*/ 1816100 h 1991730"/>
              <a:gd name="connsiteX2" fmla="*/ 352425 w 1625600"/>
              <a:gd name="connsiteY2" fmla="*/ 1971675 h 1991730"/>
              <a:gd name="connsiteX3" fmla="*/ 142875 w 1625600"/>
              <a:gd name="connsiteY3" fmla="*/ 1974850 h 1991730"/>
              <a:gd name="connsiteX4" fmla="*/ 6350 w 1625600"/>
              <a:gd name="connsiteY4" fmla="*/ 1835150 h 1991730"/>
              <a:gd name="connsiteX5" fmla="*/ 38100 w 1625600"/>
              <a:gd name="connsiteY5" fmla="*/ 1654175 h 1991730"/>
              <a:gd name="connsiteX6" fmla="*/ 174625 w 1625600"/>
              <a:gd name="connsiteY6" fmla="*/ 1450975 h 1991730"/>
              <a:gd name="connsiteX7" fmla="*/ 469900 w 1625600"/>
              <a:gd name="connsiteY7" fmla="*/ 1114425 h 1991730"/>
              <a:gd name="connsiteX8" fmla="*/ 838200 w 1625600"/>
              <a:gd name="connsiteY8" fmla="*/ 733425 h 1991730"/>
              <a:gd name="connsiteX9" fmla="*/ 1108075 w 1625600"/>
              <a:gd name="connsiteY9" fmla="*/ 479425 h 1991730"/>
              <a:gd name="connsiteX10" fmla="*/ 1625600 w 1625600"/>
              <a:gd name="connsiteY10" fmla="*/ 0 h 199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5600" h="1991730">
                <a:moveTo>
                  <a:pt x="641350" y="1593850"/>
                </a:moveTo>
                <a:cubicBezTo>
                  <a:pt x="603514" y="1673489"/>
                  <a:pt x="565679" y="1753129"/>
                  <a:pt x="517525" y="1816100"/>
                </a:cubicBezTo>
                <a:cubicBezTo>
                  <a:pt x="469371" y="1879071"/>
                  <a:pt x="414867" y="1945217"/>
                  <a:pt x="352425" y="1971675"/>
                </a:cubicBezTo>
                <a:cubicBezTo>
                  <a:pt x="289983" y="1998133"/>
                  <a:pt x="200554" y="1997604"/>
                  <a:pt x="142875" y="1974850"/>
                </a:cubicBezTo>
                <a:cubicBezTo>
                  <a:pt x="85196" y="1952096"/>
                  <a:pt x="23812" y="1888596"/>
                  <a:pt x="6350" y="1835150"/>
                </a:cubicBezTo>
                <a:cubicBezTo>
                  <a:pt x="-11112" y="1781704"/>
                  <a:pt x="10054" y="1718204"/>
                  <a:pt x="38100" y="1654175"/>
                </a:cubicBezTo>
                <a:cubicBezTo>
                  <a:pt x="66146" y="1590146"/>
                  <a:pt x="102658" y="1540933"/>
                  <a:pt x="174625" y="1450975"/>
                </a:cubicBezTo>
                <a:cubicBezTo>
                  <a:pt x="246592" y="1361017"/>
                  <a:pt x="359304" y="1234017"/>
                  <a:pt x="469900" y="1114425"/>
                </a:cubicBezTo>
                <a:cubicBezTo>
                  <a:pt x="580496" y="994833"/>
                  <a:pt x="731838" y="839258"/>
                  <a:pt x="838200" y="733425"/>
                </a:cubicBezTo>
                <a:cubicBezTo>
                  <a:pt x="944563" y="627592"/>
                  <a:pt x="954617" y="624946"/>
                  <a:pt x="1108075" y="479425"/>
                </a:cubicBezTo>
                <a:lnTo>
                  <a:pt x="162560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4482252" y="6186896"/>
            <a:ext cx="316426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4482252" y="5666242"/>
            <a:ext cx="0" cy="2781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4659653" y="5253693"/>
            <a:ext cx="216099" cy="1979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4971533" y="4915092"/>
            <a:ext cx="256185" cy="2059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96" y="4418844"/>
            <a:ext cx="1024217" cy="162167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46" y="4418844"/>
            <a:ext cx="1024217" cy="162167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66" y="4415074"/>
            <a:ext cx="1024217" cy="1621677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65" y="4406588"/>
            <a:ext cx="1024217" cy="1621677"/>
          </a:xfrm>
          <a:prstGeom prst="rect">
            <a:avLst/>
          </a:prstGeom>
        </p:spPr>
      </p:pic>
      <p:pic>
        <p:nvPicPr>
          <p:cNvPr id="2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5000"/>
            <a:ext cx="2956379" cy="305002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5" y="2549843"/>
            <a:ext cx="2424339" cy="25011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38134" r="8208" b="35890"/>
          <a:stretch/>
        </p:blipFill>
        <p:spPr>
          <a:xfrm>
            <a:off x="2597664" y="1480334"/>
            <a:ext cx="8239505" cy="360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96198" y="1235565"/>
            <a:ext cx="2481943" cy="2306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45500" y="4283558"/>
            <a:ext cx="2383339" cy="22043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8668" y="426932"/>
            <a:ext cx="10428514" cy="10099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лінії </a:t>
            </a:r>
            <a:r>
              <a:rPr lang="uk-UA" sz="28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рядку?  </a:t>
            </a:r>
            <a:r>
              <a:rPr lang="uk-UA" sz="2800" b="1" dirty="0" smtClean="0">
                <a:solidFill>
                  <a:schemeClr val="bg1"/>
                </a:solidFill>
              </a:rPr>
              <a:t>Подовжена похила лінія з </a:t>
            </a:r>
            <a:r>
              <a:rPr lang="uk-UA" sz="2800" b="1" dirty="0">
                <a:solidFill>
                  <a:schemeClr val="bg1"/>
                </a:solidFill>
              </a:rPr>
              <a:t>петлею </a:t>
            </a:r>
            <a:r>
              <a:rPr lang="uk-UA" sz="2800" b="1" dirty="0" smtClean="0">
                <a:solidFill>
                  <a:schemeClr val="bg1"/>
                </a:solidFill>
              </a:rPr>
              <a:t>внизу. Напиши </a:t>
            </a:r>
            <a:r>
              <a:rPr lang="uk-UA" sz="2800" b="1" dirty="0">
                <a:solidFill>
                  <a:schemeClr val="bg1"/>
                </a:solidFill>
              </a:rPr>
              <a:t>елементи за </a:t>
            </a:r>
            <a:r>
              <a:rPr lang="uk-UA" sz="2800" b="1" dirty="0" smtClean="0">
                <a:solidFill>
                  <a:schemeClr val="bg1"/>
                </a:solidFill>
              </a:rPr>
              <a:t>зразком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36193</TotalTime>
  <Words>392</Words>
  <Application>Microsoft Office PowerPoint</Application>
  <PresentationFormat>Произвольный</PresentationFormat>
  <Paragraphs>96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2165</cp:revision>
  <dcterms:created xsi:type="dcterms:W3CDTF">2018-01-05T16:38:53Z</dcterms:created>
  <dcterms:modified xsi:type="dcterms:W3CDTF">2023-09-17T14:40:14Z</dcterms:modified>
</cp:coreProperties>
</file>