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90" r:id="rId3"/>
    <p:sldId id="303" r:id="rId4"/>
    <p:sldId id="305" r:id="rId5"/>
    <p:sldId id="278" r:id="rId6"/>
    <p:sldId id="306" r:id="rId7"/>
    <p:sldId id="284" r:id="rId8"/>
    <p:sldId id="292" r:id="rId9"/>
    <p:sldId id="285" r:id="rId10"/>
    <p:sldId id="296" r:id="rId11"/>
    <p:sldId id="286" r:id="rId12"/>
    <p:sldId id="297" r:id="rId13"/>
    <p:sldId id="299" r:id="rId14"/>
    <p:sldId id="289" r:id="rId15"/>
    <p:sldId id="301" r:id="rId16"/>
    <p:sldId id="30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6965" y="4207088"/>
            <a:ext cx="9356081" cy="160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Чим схожі між собою 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рослини</a:t>
            </a:r>
            <a:r>
              <a:rPr lang="uk-UA" sz="4400" b="1" dirty="0">
                <a:solidFill>
                  <a:schemeClr val="bg1"/>
                </a:solidFill>
              </a:rPr>
              <a:t>, тварини і люди? 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22" y="719536"/>
            <a:ext cx="3388205" cy="315005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357257" y="1426242"/>
            <a:ext cx="364002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10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6167" y="359229"/>
            <a:ext cx="8732066" cy="9607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І людям, і тваринам, і рослинам для життя потрібні повітря, тепло, вода і їжа</a:t>
            </a:r>
            <a:endParaRPr lang="ru-RU" sz="3200" b="1" dirty="0"/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06F597F8-0615-4DB8-99B4-EC02C540D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14" y="1319939"/>
            <a:ext cx="7777293" cy="5264048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EA7DFF0-E658-428B-ADBF-7CCC0813D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86" y="3919251"/>
            <a:ext cx="2948866" cy="27466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97B443F-311C-4551-907D-4D74B72A68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30" y="4622496"/>
            <a:ext cx="1307660" cy="196149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0B5C0B0-73D1-4FF6-8C07-47871AEE0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19" y="3750464"/>
            <a:ext cx="2799388" cy="26228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EBD9231-2927-43AA-BB00-328E0C5A0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1" y="4263945"/>
            <a:ext cx="1718875" cy="223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2482" y="518023"/>
            <a:ext cx="8732066" cy="8100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83" y="2714504"/>
            <a:ext cx="4911826" cy="3326995"/>
          </a:xfrm>
          <a:prstGeom prst="round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" b="8869"/>
          <a:stretch/>
        </p:blipFill>
        <p:spPr>
          <a:xfrm>
            <a:off x="6967765" y="2714504"/>
            <a:ext cx="3606783" cy="3345809"/>
          </a:xfrm>
          <a:prstGeom prst="round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842482" y="1496091"/>
            <a:ext cx="8732066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Розглянь </a:t>
            </a:r>
            <a:r>
              <a:rPr lang="uk-UA" sz="2000" b="1" dirty="0" smtClean="0">
                <a:solidFill>
                  <a:schemeClr val="bg1"/>
                </a:solidFill>
              </a:rPr>
              <a:t>малюнки. </a:t>
            </a:r>
            <a:r>
              <a:rPr lang="uk-UA" sz="2000" b="1" dirty="0"/>
              <a:t>Чи відносяться рослини до живих організмів?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83997" y="2113093"/>
            <a:ext cx="4224518" cy="41239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Чи вміють рослини рухатися?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42482" y="1328723"/>
            <a:ext cx="8732066" cy="7075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Звичайно, рослини не пересуваються з місця на місце, але повертають до сонця своє листя та квіти.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587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0857" y="494528"/>
            <a:ext cx="10787743" cy="8988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Що є відмінного між людиною, тваринами і рослинами? 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EFD503FE-5D26-4B9E-8224-D9CC29BD1885}"/>
              </a:ext>
            </a:extLst>
          </p:cNvPr>
          <p:cNvSpPr/>
          <p:nvPr/>
        </p:nvSpPr>
        <p:spPr>
          <a:xfrm>
            <a:off x="693368" y="1558251"/>
            <a:ext cx="3949701" cy="6950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Людина вміє </a:t>
            </a:r>
            <a:r>
              <a:rPr lang="uk-UA" sz="2800" b="1" dirty="0" smtClean="0"/>
              <a:t>думати</a:t>
            </a:r>
            <a:endParaRPr lang="ru-RU" sz="28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5C28035-DB99-4C7D-A662-DE7435AA9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9052"/>
          <a:stretch/>
        </p:blipFill>
        <p:spPr>
          <a:xfrm>
            <a:off x="390695" y="2492829"/>
            <a:ext cx="4555046" cy="391085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Прямокутник: округлені кути 5">
            <a:extLst>
              <a:ext uri="{FF2B5EF4-FFF2-40B4-BE49-F238E27FC236}">
                <a16:creationId xmlns="" xmlns:a16="http://schemas.microsoft.com/office/drawing/2014/main" id="{B249883F-29B9-438D-947F-B52C0FD8E506}"/>
              </a:ext>
            </a:extLst>
          </p:cNvPr>
          <p:cNvSpPr/>
          <p:nvPr/>
        </p:nvSpPr>
        <p:spPr>
          <a:xfrm>
            <a:off x="5945413" y="1547365"/>
            <a:ext cx="4962073" cy="629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Людина вміє </a:t>
            </a:r>
            <a:r>
              <a:rPr lang="uk-UA" sz="2800" b="1" dirty="0" smtClean="0"/>
              <a:t>розмовляти</a:t>
            </a:r>
            <a:endParaRPr lang="ru-RU" sz="28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2AD94DE-A8C1-407F-956B-2DDF6CE706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6"/>
          <a:stretch/>
        </p:blipFill>
        <p:spPr>
          <a:xfrm>
            <a:off x="5711370" y="2492828"/>
            <a:ext cx="5430158" cy="377275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175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B32AB9B7-6ED0-433A-BC7C-D3FC472B2583}"/>
              </a:ext>
            </a:extLst>
          </p:cNvPr>
          <p:cNvSpPr/>
          <p:nvPr/>
        </p:nvSpPr>
        <p:spPr>
          <a:xfrm>
            <a:off x="738412" y="1639672"/>
            <a:ext cx="3949701" cy="7225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Людина вміє </a:t>
            </a:r>
            <a:r>
              <a:rPr lang="uk-UA" sz="2800" b="1" dirty="0" smtClean="0"/>
              <a:t>читати</a:t>
            </a:r>
            <a:endParaRPr lang="ru-RU" sz="28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DEFFC55-8DF6-43D0-8972-A6069FF088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4"/>
          <a:stretch/>
        </p:blipFill>
        <p:spPr>
          <a:xfrm>
            <a:off x="738413" y="2458136"/>
            <a:ext cx="3655328" cy="39753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870857" y="494528"/>
            <a:ext cx="10787743" cy="8988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Що є відмінного між людиною, тваринами і рослинами? </a:t>
            </a: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31F57224-BC75-40DC-A96B-5D711DFBEE8F}"/>
              </a:ext>
            </a:extLst>
          </p:cNvPr>
          <p:cNvSpPr/>
          <p:nvPr/>
        </p:nvSpPr>
        <p:spPr>
          <a:xfrm>
            <a:off x="5491842" y="1639672"/>
            <a:ext cx="4483101" cy="783993"/>
          </a:xfrm>
          <a:prstGeom prst="roundRect">
            <a:avLst/>
          </a:prstGeom>
          <a:solidFill>
            <a:srgbClr val="00B05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Людина досліджує </a:t>
            </a:r>
            <a:r>
              <a:rPr lang="uk-UA" sz="2800" b="1" dirty="0" smtClean="0"/>
              <a:t>світ</a:t>
            </a:r>
            <a:endParaRPr lang="ru-RU" sz="28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FEC70CE-8A7F-4BB5-BB23-AC6AB306C5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" b="9052"/>
          <a:stretch/>
        </p:blipFill>
        <p:spPr>
          <a:xfrm>
            <a:off x="5603846" y="2504890"/>
            <a:ext cx="3927929" cy="378667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317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1" y="1317400"/>
            <a:ext cx="8649999" cy="5331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Розглянь </a:t>
            </a:r>
            <a:r>
              <a:rPr lang="uk-UA" sz="2000" b="1" dirty="0" smtClean="0">
                <a:solidFill>
                  <a:schemeClr val="bg1"/>
                </a:solidFill>
              </a:rPr>
              <a:t>малюнки. </a:t>
            </a:r>
            <a:r>
              <a:rPr lang="uk-UA" sz="2000" b="1" dirty="0">
                <a:solidFill>
                  <a:schemeClr val="bg1"/>
                </a:solidFill>
              </a:rPr>
              <a:t>Чому равлики і гриби належать до живої природи?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868" y="2458484"/>
            <a:ext cx="3463063" cy="2476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2023628"/>
            <a:ext cx="2734914" cy="31716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57425" y="494528"/>
            <a:ext cx="8732066" cy="659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Висновок</a:t>
            </a: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31F57224-BC75-40DC-A96B-5D711DFBEE8F}"/>
              </a:ext>
            </a:extLst>
          </p:cNvPr>
          <p:cNvSpPr/>
          <p:nvPr/>
        </p:nvSpPr>
        <p:spPr>
          <a:xfrm>
            <a:off x="7413171" y="2174096"/>
            <a:ext cx="4332515" cy="34647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Людина, тварини і рослини належать до живих організмів.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Вони </a:t>
            </a:r>
            <a:r>
              <a:rPr lang="uk-UA" sz="2800" b="1" dirty="0"/>
              <a:t>рухаються, ростуть, дихають, розмножуються та відмирають.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349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0454" y="1186143"/>
            <a:ext cx="7609114" cy="7154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2000" b="1" dirty="0" smtClean="0">
                <a:solidFill>
                  <a:schemeClr val="bg1"/>
                </a:solidFill>
              </a:rPr>
              <a:t> і </a:t>
            </a:r>
            <a:r>
              <a:rPr lang="uk-UA" sz="2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000" b="1" dirty="0" smtClean="0">
                <a:solidFill>
                  <a:schemeClr val="bg1"/>
                </a:solidFill>
              </a:rPr>
              <a:t> цифри в клітинках. Хто </a:t>
            </a:r>
            <a:r>
              <a:rPr lang="uk-UA" sz="2000" b="1" dirty="0">
                <a:solidFill>
                  <a:schemeClr val="bg1"/>
                </a:solidFill>
              </a:rPr>
              <a:t>як </a:t>
            </a:r>
            <a:r>
              <a:rPr lang="uk-UA" sz="2000" b="1" dirty="0" smtClean="0">
                <a:solidFill>
                  <a:schemeClr val="bg1"/>
                </a:solidFill>
              </a:rPr>
              <a:t>рухається</a:t>
            </a:r>
            <a:r>
              <a:rPr lang="uk-UA" sz="2000" b="1" dirty="0" smtClean="0">
                <a:solidFill>
                  <a:schemeClr val="bg1"/>
                </a:solidFill>
              </a:rPr>
              <a:t>?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Чому біля людини кілька клітинок?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48" y="1901608"/>
            <a:ext cx="1968858" cy="25273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69" y="2098113"/>
            <a:ext cx="2133198" cy="27848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58" y="4428949"/>
            <a:ext cx="2657986" cy="17259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9931" r="7112" b="3238"/>
          <a:stretch/>
        </p:blipFill>
        <p:spPr>
          <a:xfrm>
            <a:off x="7058537" y="2098113"/>
            <a:ext cx="2094806" cy="21343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3886736"/>
            <a:ext cx="2867294" cy="28672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t="16755" r="1112" b="15832"/>
          <a:stretch/>
        </p:blipFill>
        <p:spPr>
          <a:xfrm>
            <a:off x="2086677" y="4281136"/>
            <a:ext cx="3196185" cy="2262614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727328"/>
            <a:ext cx="1184856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57425" y="494528"/>
            <a:ext cx="8732066" cy="659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0057" y="1186142"/>
            <a:ext cx="2148837" cy="24536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1 – ходить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2 – плазує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3 – стрибає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4 – плаває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5 – літає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6 – повертається за сонцем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6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8605" y="397146"/>
            <a:ext cx="8732066" cy="680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«Мій олівець»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11953"/>
          <a:stretch/>
        </p:blipFill>
        <p:spPr bwMode="auto">
          <a:xfrm>
            <a:off x="1239086" y="1429769"/>
            <a:ext cx="1980000" cy="296567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12" y="1449155"/>
            <a:ext cx="1752600" cy="305752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011828" y="1429769"/>
            <a:ext cx="2484000" cy="305752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228" y="1429769"/>
            <a:ext cx="1607443" cy="305752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4579" y="4584997"/>
            <a:ext cx="1712008" cy="919401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цікаво!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4814" y="4595477"/>
            <a:ext cx="173699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Все було легко!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4274" y="4605510"/>
            <a:ext cx="2179108" cy="919401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Маю почуття успіху!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8019" y="4649477"/>
            <a:ext cx="246312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Готовий/готова до нових знань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7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8605" y="397146"/>
            <a:ext cx="8732066" cy="680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99" y="2844912"/>
            <a:ext cx="2600325" cy="296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01" y="2781980"/>
            <a:ext cx="17526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447257" y="2753064"/>
            <a:ext cx="24840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257" y="2753063"/>
            <a:ext cx="149542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48605" y="1160181"/>
            <a:ext cx="678599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пропонує кожен олівець, на твою думку? Чию пропозицію ти приймеш?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5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66281" y="265929"/>
            <a:ext cx="8732066" cy="8661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0842" y="1478175"/>
            <a:ext cx="5306301" cy="7425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Що таке природа?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7080" y="2425222"/>
            <a:ext cx="6231587" cy="7534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На які групи ділиться природа?</a:t>
            </a:r>
            <a:endParaRPr lang="ru-RU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36" y="1636699"/>
            <a:ext cx="3930062" cy="4349003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680842" y="3485828"/>
            <a:ext cx="6891011" cy="7440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Чи належить людина до природи?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0523" y="4610992"/>
            <a:ext cx="6957568" cy="1097674"/>
          </a:xfrm>
          <a:prstGeom prst="roundRect">
            <a:avLst/>
          </a:prstGeom>
          <a:solidFill>
            <a:srgbClr val="7030A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Чим відрізняється жива </a:t>
            </a:r>
            <a:r>
              <a:rPr lang="uk-UA" sz="3200" b="1"/>
              <a:t>і нежива </a:t>
            </a:r>
            <a:r>
              <a:rPr lang="uk-UA" sz="3200" b="1" dirty="0"/>
              <a:t>природа?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7198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817300" y="1795130"/>
            <a:ext cx="4322756" cy="33522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Сьогодні на </a:t>
            </a:r>
            <a:r>
              <a:rPr lang="uk-UA" sz="2800" b="1" dirty="0" err="1" smtClean="0"/>
              <a:t>уроці</a:t>
            </a:r>
            <a:r>
              <a:rPr lang="uk-UA" sz="2800" b="1" dirty="0" smtClean="0"/>
              <a:t> ти довідаєшся, які спільні ознаки мають усі живі істоти.</a:t>
            </a:r>
          </a:p>
          <a:p>
            <a:pPr algn="ctr"/>
            <a:r>
              <a:rPr lang="uk-UA" sz="2800" b="1" dirty="0" smtClean="0"/>
              <a:t>Будеш порівнювати і аналізувати об’єкти живої природи.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41366" y="494528"/>
            <a:ext cx="8732066" cy="7676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Повідомлення теми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29" y="1750282"/>
            <a:ext cx="3086100" cy="440871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91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8086" y="1316559"/>
            <a:ext cx="7032171" cy="5884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Назви 5 квітів, 5 дерев, 5 комах, 5 птахів, 5 звірів.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t="10176" r="1714" b="6985"/>
          <a:stretch/>
        </p:blipFill>
        <p:spPr>
          <a:xfrm>
            <a:off x="8788561" y="290822"/>
            <a:ext cx="2985670" cy="1837335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65883" y="405122"/>
            <a:ext cx="6836576" cy="7676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«П’ять на п’ять»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5" y="1905000"/>
            <a:ext cx="4654415" cy="311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01" y="1905000"/>
            <a:ext cx="5312229" cy="311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Скарби України - Верба як символ України З давніх-давен у нас в Україні  вербу вважають священною рослиною. Звичай святити вербу був запозичений  християнською релігією з астрального культу наших предків. Верба символізує  Прадерев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755" y="479914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8086" y="1316559"/>
            <a:ext cx="7032171" cy="5884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Назви 5 квітів, 5 дерев, 5 комах, 5 птахів, 5 звірів.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t="10176" r="1714" b="6985"/>
          <a:stretch/>
        </p:blipFill>
        <p:spPr>
          <a:xfrm>
            <a:off x="8210127" y="261820"/>
            <a:ext cx="3427902" cy="210947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65883" y="405122"/>
            <a:ext cx="6836576" cy="7676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«П’ятірка»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2155371"/>
            <a:ext cx="5185682" cy="336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86" y="2514600"/>
            <a:ext cx="5423383" cy="378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3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02996" y="516890"/>
            <a:ext cx="8732066" cy="7349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7291" y="1499681"/>
            <a:ext cx="6117771" cy="30393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Людина, тварини і рослини дуже різні, але всі вони – живі організми. </a:t>
            </a:r>
            <a:endParaRPr lang="uk-UA" sz="3200" b="1" dirty="0" smtClean="0"/>
          </a:p>
          <a:p>
            <a:pPr algn="ctr"/>
            <a:r>
              <a:rPr lang="uk-UA" sz="3200" b="1" dirty="0" smtClean="0"/>
              <a:t>Усім  </a:t>
            </a:r>
            <a:r>
              <a:rPr lang="uk-UA" sz="3200" b="1" dirty="0"/>
              <a:t>живим організмам притаманні спільні ознаки.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61" y="364490"/>
            <a:ext cx="1434325" cy="3246272"/>
          </a:xfrm>
          <a:prstGeom prst="rect">
            <a:avLst/>
          </a:prstGeom>
        </p:spPr>
      </p:pic>
      <p:pic>
        <p:nvPicPr>
          <p:cNvPr id="2050" name="Picture 2" descr="D:\Картинки до тестів\!!!!!!Эсмира\OIG (2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8" y="2381689"/>
            <a:ext cx="3766457" cy="3766457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3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E02A4E11-66B0-4DE5-AFDE-D3E856332E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9052" r="10765" b="15362"/>
          <a:stretch/>
        </p:blipFill>
        <p:spPr>
          <a:xfrm>
            <a:off x="8936241" y="3960269"/>
            <a:ext cx="2221616" cy="22808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64762" y="1334769"/>
            <a:ext cx="8732066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Людина, як і тварина, частина живої природи 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1023257" y="478564"/>
            <a:ext cx="10276114" cy="838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Що спільного між людиною і тваринами?</a:t>
            </a:r>
            <a:endParaRPr lang="ru-RU" sz="40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C7E4E82-E4A7-493D-A71B-57DE8BF951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" r="-1862" b="8084"/>
          <a:stretch/>
        </p:blipFill>
        <p:spPr>
          <a:xfrm>
            <a:off x="1223633" y="4699068"/>
            <a:ext cx="1441548" cy="17605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2E3ECC7-7115-461B-923C-5E6373712B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7" t="-1352" r="27043" b="9052"/>
          <a:stretch/>
        </p:blipFill>
        <p:spPr>
          <a:xfrm>
            <a:off x="2684636" y="3102428"/>
            <a:ext cx="1609067" cy="346208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1D76077-6E0B-4C8D-A746-2319574A5A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-2820" r="-1294" b="7649"/>
          <a:stretch/>
        </p:blipFill>
        <p:spPr>
          <a:xfrm>
            <a:off x="8013194" y="4437888"/>
            <a:ext cx="1171188" cy="1738910"/>
          </a:xfrm>
          <a:prstGeom prst="rect">
            <a:avLst/>
          </a:prstGeom>
        </p:spPr>
      </p:pic>
      <p:sp>
        <p:nvSpPr>
          <p:cNvPr id="17" name="Стрілка: вліво-вправо 16">
            <a:extLst>
              <a:ext uri="{FF2B5EF4-FFF2-40B4-BE49-F238E27FC236}">
                <a16:creationId xmlns="" xmlns:a16="http://schemas.microsoft.com/office/drawing/2014/main" id="{993A1FAF-7D7E-47A0-AD86-3361E3EB49E6}"/>
              </a:ext>
            </a:extLst>
          </p:cNvPr>
          <p:cNvSpPr/>
          <p:nvPr/>
        </p:nvSpPr>
        <p:spPr>
          <a:xfrm>
            <a:off x="4355067" y="5252319"/>
            <a:ext cx="3297589" cy="1207285"/>
          </a:xfrm>
          <a:prstGeom prst="leftRightArrow">
            <a:avLst/>
          </a:prstGeom>
          <a:solidFill>
            <a:srgbClr val="FFB44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ростуть</a:t>
            </a:r>
            <a:endParaRPr lang="ru-RU" sz="3200" b="1" dirty="0">
              <a:solidFill>
                <a:srgbClr val="2F3242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161E70F-D7B1-47B5-9DF8-33AE8DD1B5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" b="8000"/>
          <a:stretch/>
        </p:blipFill>
        <p:spPr>
          <a:xfrm>
            <a:off x="1121538" y="3130200"/>
            <a:ext cx="3172165" cy="3481305"/>
          </a:xfrm>
          <a:prstGeom prst="rect">
            <a:avLst/>
          </a:prstGeom>
        </p:spPr>
      </p:pic>
      <p:sp>
        <p:nvSpPr>
          <p:cNvPr id="13" name="Стрілка: вліво-вправо 7">
            <a:extLst>
              <a:ext uri="{FF2B5EF4-FFF2-40B4-BE49-F238E27FC236}">
                <a16:creationId xmlns="" xmlns:a16="http://schemas.microsoft.com/office/drawing/2014/main" id="{3123C9C5-BB96-41BC-A8DC-BD0E71E947E5}"/>
              </a:ext>
            </a:extLst>
          </p:cNvPr>
          <p:cNvSpPr/>
          <p:nvPr/>
        </p:nvSpPr>
        <p:spPr>
          <a:xfrm>
            <a:off x="4355068" y="4267209"/>
            <a:ext cx="3297589" cy="1207285"/>
          </a:xfrm>
          <a:prstGeom prst="leftRightArrow">
            <a:avLst/>
          </a:prstGeom>
          <a:solidFill>
            <a:srgbClr val="FFB44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2F3242"/>
                </a:solidFill>
              </a:rPr>
              <a:t>рухаються</a:t>
            </a:r>
            <a:endParaRPr lang="ru-RU" sz="3200" b="1" dirty="0">
              <a:solidFill>
                <a:srgbClr val="2F3242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458C116-C0EA-4257-A90F-8549A37CA2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2"/>
          <a:stretch/>
        </p:blipFill>
        <p:spPr>
          <a:xfrm>
            <a:off x="8013194" y="3988041"/>
            <a:ext cx="3144663" cy="22808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F6EBB4F8-6A0E-43E6-B4FF-BBCB70A7AB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406" b="8167"/>
          <a:stretch/>
        </p:blipFill>
        <p:spPr>
          <a:xfrm>
            <a:off x="8013194" y="2898230"/>
            <a:ext cx="3144663" cy="34097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C413389-6586-4610-8FCE-38C8250B17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t="4445" r="8887" b="10724"/>
          <a:stretch/>
        </p:blipFill>
        <p:spPr>
          <a:xfrm>
            <a:off x="1121538" y="3063832"/>
            <a:ext cx="3167020" cy="3539270"/>
          </a:xfrm>
          <a:prstGeom prst="rect">
            <a:avLst/>
          </a:prstGeom>
        </p:spPr>
      </p:pic>
      <p:sp>
        <p:nvSpPr>
          <p:cNvPr id="20" name="Стрілка: вліво-вправо 9">
            <a:extLst>
              <a:ext uri="{FF2B5EF4-FFF2-40B4-BE49-F238E27FC236}">
                <a16:creationId xmlns="" xmlns:a16="http://schemas.microsoft.com/office/drawing/2014/main" id="{DCF49BD8-356B-446E-8A82-7C3CC407280F}"/>
              </a:ext>
            </a:extLst>
          </p:cNvPr>
          <p:cNvSpPr/>
          <p:nvPr/>
        </p:nvSpPr>
        <p:spPr>
          <a:xfrm>
            <a:off x="4355068" y="3336354"/>
            <a:ext cx="3297589" cy="1207285"/>
          </a:xfrm>
          <a:prstGeom prst="leftRightArrow">
            <a:avLst/>
          </a:prstGeom>
          <a:solidFill>
            <a:srgbClr val="FFB44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2F3242"/>
                </a:solidFill>
              </a:rPr>
              <a:t>харчуються</a:t>
            </a:r>
            <a:endParaRPr lang="ru-RU" sz="3200" b="1" dirty="0">
              <a:solidFill>
                <a:srgbClr val="2F3242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4800A07B-F035-4BEE-87E0-9897802C39A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-1" r="4253" b="9052"/>
          <a:stretch/>
        </p:blipFill>
        <p:spPr>
          <a:xfrm>
            <a:off x="523241" y="2581891"/>
            <a:ext cx="3765317" cy="404242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018C8DC-FCDC-49E2-B41E-0A3F34B323F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7764093" y="2547262"/>
            <a:ext cx="3799667" cy="4077051"/>
          </a:xfrm>
          <a:prstGeom prst="rect">
            <a:avLst/>
          </a:prstGeom>
        </p:spPr>
      </p:pic>
      <p:sp>
        <p:nvSpPr>
          <p:cNvPr id="23" name="Стрілка: вліво-вправо 9">
            <a:extLst>
              <a:ext uri="{FF2B5EF4-FFF2-40B4-BE49-F238E27FC236}">
                <a16:creationId xmlns="" xmlns:a16="http://schemas.microsoft.com/office/drawing/2014/main" id="{28BD1E78-7DC2-4CAE-917D-015993A64962}"/>
              </a:ext>
            </a:extLst>
          </p:cNvPr>
          <p:cNvSpPr/>
          <p:nvPr/>
        </p:nvSpPr>
        <p:spPr>
          <a:xfrm>
            <a:off x="4355067" y="2167959"/>
            <a:ext cx="3297590" cy="1460542"/>
          </a:xfrm>
          <a:prstGeom prst="leftRightArrow">
            <a:avLst/>
          </a:prstGeom>
          <a:solidFill>
            <a:srgbClr val="FFB44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2F3242"/>
                </a:solidFill>
              </a:rPr>
              <a:t>Народжуються</a:t>
            </a:r>
            <a:r>
              <a:rPr lang="ru-RU" sz="2800" b="1" dirty="0">
                <a:solidFill>
                  <a:srgbClr val="2F3242"/>
                </a:solidFill>
              </a:rPr>
              <a:t> </a:t>
            </a:r>
            <a:r>
              <a:rPr lang="ru-RU" sz="2800" b="1" dirty="0" err="1">
                <a:solidFill>
                  <a:srgbClr val="2F3242"/>
                </a:solidFill>
              </a:rPr>
              <a:t>діти</a:t>
            </a:r>
            <a:endParaRPr lang="ru-RU" sz="2800" b="1" dirty="0">
              <a:solidFill>
                <a:srgbClr val="2F3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0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2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6217" y="495119"/>
            <a:ext cx="8732066" cy="930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Назви</a:t>
            </a:r>
            <a:r>
              <a:rPr lang="ru-RU" sz="3200" b="1" dirty="0" smtClean="0"/>
              <a:t> </a:t>
            </a:r>
            <a:r>
              <a:rPr lang="ru-RU" sz="3200" b="1" dirty="0" err="1"/>
              <a:t>тіла</a:t>
            </a:r>
            <a:r>
              <a:rPr lang="ru-RU" sz="3200" b="1" dirty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зображені</a:t>
            </a:r>
            <a:r>
              <a:rPr lang="ru-RU" sz="3200" b="1" dirty="0"/>
              <a:t> на </a:t>
            </a:r>
            <a:r>
              <a:rPr lang="ru-RU" sz="3200" b="1" dirty="0" err="1"/>
              <a:t>малюнку</a:t>
            </a:r>
            <a:r>
              <a:rPr lang="ru-RU" sz="3200" b="1" dirty="0"/>
              <a:t>? </a:t>
            </a:r>
            <a:endParaRPr lang="ru-RU" sz="3200" b="1" dirty="0" smtClean="0"/>
          </a:p>
          <a:p>
            <a:pPr algn="ctr"/>
            <a:r>
              <a:rPr lang="ru-RU" sz="3200" b="1" dirty="0" err="1" smtClean="0"/>
              <a:t>Які</a:t>
            </a:r>
            <a:r>
              <a:rPr lang="ru-RU" sz="3200" b="1" dirty="0" smtClean="0"/>
              <a:t> </a:t>
            </a:r>
            <a:r>
              <a:rPr lang="ru-RU" sz="3200" b="1" dirty="0"/>
              <a:t>з них є </a:t>
            </a:r>
            <a:r>
              <a:rPr lang="ru-RU" sz="3200" b="1" dirty="0" err="1"/>
              <a:t>організмами</a:t>
            </a:r>
            <a:r>
              <a:rPr lang="ru-RU" sz="3200" b="1" dirty="0"/>
              <a:t>?</a:t>
            </a:r>
          </a:p>
        </p:txBody>
      </p:sp>
      <p:pic>
        <p:nvPicPr>
          <p:cNvPr id="6" name="Picture 8" descr="ÐÐ°ÑÑÐ¸Ð½ÐºÐ¸ Ð¿Ð¾ Ð·Ð°Ð¿ÑÐ¾ÑÑ ÐºÐ»Ð¸Ð¿Ð°ÑÑ Ð±ÐµÑÐµÐ·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3" t="4672" r="32265"/>
          <a:stretch/>
        </p:blipFill>
        <p:spPr bwMode="auto">
          <a:xfrm>
            <a:off x="717496" y="2199764"/>
            <a:ext cx="2493504" cy="422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ÐÐ°ÑÑÐ¸Ð½ÐºÐ¸ Ð¿Ð¾ Ð·Ð°Ð¿ÑÐ¾ÑÑ ÐºÐ»Ð¸Ð¿Ð°ÑÑ Ð±Ð°Ð±Ð¾Ñ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68552" y="2199764"/>
            <a:ext cx="1834348" cy="174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02" b="7440"/>
          <a:stretch/>
        </p:blipFill>
        <p:spPr>
          <a:xfrm flipH="1">
            <a:off x="6620532" y="2348777"/>
            <a:ext cx="2588672" cy="4076041"/>
          </a:xfrm>
          <a:prstGeom prst="rect">
            <a:avLst/>
          </a:prstGeom>
        </p:spPr>
      </p:pic>
      <p:pic>
        <p:nvPicPr>
          <p:cNvPr id="9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74" y="2472671"/>
            <a:ext cx="3444161" cy="158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8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367</Words>
  <Application>Microsoft Office PowerPoint</Application>
  <PresentationFormat>Произвольный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114</cp:revision>
  <dcterms:created xsi:type="dcterms:W3CDTF">2018-01-05T16:38:53Z</dcterms:created>
  <dcterms:modified xsi:type="dcterms:W3CDTF">2023-09-23T09:13:35Z</dcterms:modified>
</cp:coreProperties>
</file>