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59" r:id="rId3"/>
    <p:sldId id="1516" r:id="rId4"/>
    <p:sldId id="703" r:id="rId5"/>
    <p:sldId id="1482" r:id="rId6"/>
    <p:sldId id="1501" r:id="rId7"/>
    <p:sldId id="1458" r:id="rId8"/>
    <p:sldId id="1431" r:id="rId9"/>
    <p:sldId id="1504" r:id="rId10"/>
    <p:sldId id="1493" r:id="rId11"/>
    <p:sldId id="1490" r:id="rId12"/>
    <p:sldId id="1505" r:id="rId13"/>
    <p:sldId id="1325" r:id="rId14"/>
    <p:sldId id="1509" r:id="rId15"/>
    <p:sldId id="1506" r:id="rId16"/>
    <p:sldId id="1498" r:id="rId17"/>
    <p:sldId id="1515" r:id="rId18"/>
    <p:sldId id="1491" r:id="rId19"/>
    <p:sldId id="1510" r:id="rId20"/>
    <p:sldId id="1502" r:id="rId21"/>
    <p:sldId id="1312" r:id="rId22"/>
    <p:sldId id="131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  <a:srgbClr val="FF0066"/>
    <a:srgbClr val="FF3300"/>
    <a:srgbClr val="D2FFFF"/>
    <a:srgbClr val="CEFFFF"/>
    <a:srgbClr val="CC00CC"/>
    <a:srgbClr val="FFFF99"/>
    <a:srgbClr val="FFFF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10" Type="http://schemas.microsoft.com/office/2007/relationships/hdphoto" Target="../media/hdphoto7.wdp"/><Relationship Id="rId4" Type="http://schemas.microsoft.com/office/2007/relationships/hdphoto" Target="../media/hdphoto5.wdp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662C90-2A8B-5013-B10D-823BA777E95E}"/>
              </a:ext>
            </a:extLst>
          </p:cNvPr>
          <p:cNvSpPr txBox="1"/>
          <p:nvPr/>
        </p:nvSpPr>
        <p:spPr>
          <a:xfrm>
            <a:off x="1692748" y="4359347"/>
            <a:ext cx="8610531" cy="1464231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і цифра 2. Поняття «другий».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Написання цифри 2.</a:t>
            </a:r>
            <a:endParaRPr lang="x-none" sz="4000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43E3B59-2BC0-6C5A-FB92-C9FD7DB6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30" y="1002946"/>
            <a:ext cx="3379724" cy="3160219"/>
          </a:xfrm>
          <a:prstGeom prst="round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C8F34A73-DDF8-6BA6-0FD1-0125A9B8DBE7}"/>
              </a:ext>
            </a:extLst>
          </p:cNvPr>
          <p:cNvSpPr/>
          <p:nvPr/>
        </p:nvSpPr>
        <p:spPr>
          <a:xfrm>
            <a:off x="2677677" y="1456051"/>
            <a:ext cx="1299029" cy="987182"/>
          </a:xfrm>
          <a:prstGeom prst="rect">
            <a:avLst/>
          </a:prstGeom>
          <a:solidFill>
            <a:srgbClr val="189E8F"/>
          </a:solidFill>
          <a:ln>
            <a:solidFill>
              <a:srgbClr val="189E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72903FD-E26D-ACE2-FEA4-E010D4CC7DA7}"/>
              </a:ext>
            </a:extLst>
          </p:cNvPr>
          <p:cNvSpPr txBox="1"/>
          <p:nvPr/>
        </p:nvSpPr>
        <p:spPr>
          <a:xfrm>
            <a:off x="2435902" y="1782836"/>
            <a:ext cx="1782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x-none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2818" y="1714733"/>
            <a:ext cx="3450800" cy="173664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1</a:t>
            </a:r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2571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Циліндр 1">
            <a:extLst>
              <a:ext uri="{FF2B5EF4-FFF2-40B4-BE49-F238E27FC236}">
                <a16:creationId xmlns:a16="http://schemas.microsoft.com/office/drawing/2014/main" xmlns="" id="{8E6E7D57-0461-2183-CFC8-D706784CC98D}"/>
              </a:ext>
            </a:extLst>
          </p:cNvPr>
          <p:cNvSpPr/>
          <p:nvPr/>
        </p:nvSpPr>
        <p:spPr>
          <a:xfrm>
            <a:off x="7762580" y="6435788"/>
            <a:ext cx="1438102" cy="121652"/>
          </a:xfrm>
          <a:prstGeom prst="can">
            <a:avLst/>
          </a:prstGeom>
          <a:solidFill>
            <a:srgbClr val="F5C15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Блок-схема: альтернативний процес 14">
            <a:extLst>
              <a:ext uri="{FF2B5EF4-FFF2-40B4-BE49-F238E27FC236}">
                <a16:creationId xmlns:a16="http://schemas.microsoft.com/office/drawing/2014/main" xmlns="" id="{789E5213-7E85-0243-C1A0-5DB43E554447}"/>
              </a:ext>
            </a:extLst>
          </p:cNvPr>
          <p:cNvSpPr/>
          <p:nvPr/>
        </p:nvSpPr>
        <p:spPr>
          <a:xfrm>
            <a:off x="8362438" y="1513535"/>
            <a:ext cx="238386" cy="4922253"/>
          </a:xfrm>
          <a:prstGeom prst="flowChartAlternateProcess">
            <a:avLst/>
          </a:prstGeom>
          <a:solidFill>
            <a:srgbClr val="F5C15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5D73C0-B4C6-E698-DA24-806A25B596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5" b="95849" l="9561" r="89664">
                        <a14:foregroundMark x1="44186" y1="89245" x2="44186" y2="89245"/>
                        <a14:foregroundMark x1="54522" y1="90377" x2="54522" y2="90377"/>
                        <a14:foregroundMark x1="77261" y1="89623" x2="77261" y2="89623"/>
                        <a14:foregroundMark x1="76486" y1="86226" x2="76486" y2="86226"/>
                        <a14:foregroundMark x1="63049" y1="83962" x2="63049" y2="83962"/>
                        <a14:foregroundMark x1="42119" y1="83962" x2="42119" y2="83962"/>
                        <a14:foregroundMark x1="29199" y1="86038" x2="29199" y2="86038"/>
                        <a14:foregroundMark x1="34367" y1="89434" x2="34367" y2="89434"/>
                        <a14:foregroundMark x1="39535" y1="91509" x2="39535" y2="91509"/>
                        <a14:foregroundMark x1="54522" y1="91887" x2="54522" y2="91887"/>
                        <a14:foregroundMark x1="66667" y1="89434" x2="66667" y2="89434"/>
                        <a14:foregroundMark x1="66925" y1="87170" x2="66925" y2="8717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82320" b="7356"/>
          <a:stretch/>
        </p:blipFill>
        <p:spPr>
          <a:xfrm>
            <a:off x="6222000" y="5816358"/>
            <a:ext cx="4427398" cy="625975"/>
          </a:xfrm>
          <a:prstGeom prst="rect">
            <a:avLst/>
          </a:prstGeom>
        </p:spPr>
      </p:pic>
      <p:pic>
        <p:nvPicPr>
          <p:cNvPr id="26" name="Picture 4" descr="Sherman: Boy Genius | The Parody Wiki | Fandom">
            <a:extLst>
              <a:ext uri="{FF2B5EF4-FFF2-40B4-BE49-F238E27FC236}">
                <a16:creationId xmlns:a16="http://schemas.microsoft.com/office/drawing/2014/main" xmlns="" id="{3C9C9AD9-71D6-ACDF-D11E-3A25E6D43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3003" y="2006194"/>
            <a:ext cx="3338332" cy="423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AFC4945A-8440-B8AA-E6E5-7ECA2DF0BDBB}"/>
              </a:ext>
            </a:extLst>
          </p:cNvPr>
          <p:cNvSpPr/>
          <p:nvPr/>
        </p:nvSpPr>
        <p:spPr>
          <a:xfrm>
            <a:off x="3873497" y="1292585"/>
            <a:ext cx="2907524" cy="1427217"/>
          </a:xfrm>
          <a:prstGeom prst="cloudCallout">
            <a:avLst>
              <a:gd name="adj1" fmla="val -58028"/>
              <a:gd name="adj2" fmla="val 66812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Скільки кілець у пірамідці?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81D22284-34E0-63F3-10CF-BEA8E71CE4A7}"/>
              </a:ext>
            </a:extLst>
          </p:cNvPr>
          <p:cNvSpPr txBox="1"/>
          <p:nvPr/>
        </p:nvSpPr>
        <p:spPr>
          <a:xfrm>
            <a:off x="8256230" y="5762927"/>
            <a:ext cx="45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2215364-C51D-BD32-E8F6-363CED440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5" b="95849" l="9561" r="89664">
                        <a14:foregroundMark x1="44186" y1="89245" x2="44186" y2="89245"/>
                        <a14:foregroundMark x1="54522" y1="90377" x2="54522" y2="90377"/>
                        <a14:foregroundMark x1="77261" y1="89623" x2="77261" y2="89623"/>
                        <a14:foregroundMark x1="76486" y1="86226" x2="76486" y2="86226"/>
                        <a14:foregroundMark x1="63049" y1="83962" x2="63049" y2="83962"/>
                        <a14:foregroundMark x1="42119" y1="83962" x2="42119" y2="83962"/>
                        <a14:foregroundMark x1="29199" y1="86038" x2="29199" y2="86038"/>
                        <a14:foregroundMark x1="34367" y1="89434" x2="34367" y2="89434"/>
                        <a14:foregroundMark x1="39535" y1="91509" x2="39535" y2="91509"/>
                        <a14:foregroundMark x1="54522" y1="91887" x2="54522" y2="91887"/>
                        <a14:foregroundMark x1="66667" y1="89434" x2="66667" y2="89434"/>
                        <a14:foregroundMark x1="66925" y1="87170" x2="66925" y2="8717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3124" b="18134"/>
          <a:stretch/>
        </p:blipFill>
        <p:spPr>
          <a:xfrm>
            <a:off x="6187858" y="5279761"/>
            <a:ext cx="4427398" cy="5300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2DA53D-F648-24C5-43A6-7A1A09D49336}"/>
              </a:ext>
            </a:extLst>
          </p:cNvPr>
          <p:cNvSpPr txBox="1"/>
          <p:nvPr/>
        </p:nvSpPr>
        <p:spPr>
          <a:xfrm>
            <a:off x="8256230" y="5154919"/>
            <a:ext cx="45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BAF707A-1C23-1EBC-9215-7D9D3905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85" b="95849" l="9561" r="89664">
                        <a14:foregroundMark x1="44186" y1="89245" x2="44186" y2="89245"/>
                        <a14:foregroundMark x1="54522" y1="90377" x2="54522" y2="90377"/>
                        <a14:foregroundMark x1="77261" y1="89623" x2="77261" y2="89623"/>
                        <a14:foregroundMark x1="76486" y1="86226" x2="76486" y2="86226"/>
                        <a14:foregroundMark x1="63049" y1="83962" x2="63049" y2="83962"/>
                        <a14:foregroundMark x1="42119" y1="83962" x2="42119" y2="83962"/>
                        <a14:foregroundMark x1="29199" y1="86038" x2="29199" y2="86038"/>
                        <a14:foregroundMark x1="34367" y1="89434" x2="34367" y2="89434"/>
                        <a14:foregroundMark x1="39535" y1="91509" x2="39535" y2="91509"/>
                        <a14:foregroundMark x1="54522" y1="91887" x2="54522" y2="91887"/>
                        <a14:foregroundMark x1="66667" y1="89434" x2="66667" y2="89434"/>
                        <a14:foregroundMark x1="66925" y1="87170" x2="66925" y2="87170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73124" b="18134"/>
          <a:stretch/>
        </p:blipFill>
        <p:spPr>
          <a:xfrm>
            <a:off x="186633" y="4605476"/>
            <a:ext cx="4427398" cy="53005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3C7AF3A-2CE5-9F5B-045D-2808ADB059BF}"/>
              </a:ext>
            </a:extLst>
          </p:cNvPr>
          <p:cNvSpPr/>
          <p:nvPr/>
        </p:nvSpPr>
        <p:spPr>
          <a:xfrm>
            <a:off x="2014742" y="450836"/>
            <a:ext cx="8732066" cy="6728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цифра </a:t>
            </a: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729967" y="302468"/>
            <a:ext cx="8732066" cy="6119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</a:t>
            </a:r>
            <a:r>
              <a:rPr lang="uk-UA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«другий»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xmlns="" id="{A2BCD29B-84DE-A6B4-7FBF-CAAB4904128E}"/>
              </a:ext>
            </a:extLst>
          </p:cNvPr>
          <p:cNvSpPr/>
          <p:nvPr/>
        </p:nvSpPr>
        <p:spPr>
          <a:xfrm>
            <a:off x="51687" y="2638887"/>
            <a:ext cx="12088626" cy="15802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xmlns="" id="{FAF31D25-2555-E477-4256-9C65AEE3904C}"/>
              </a:ext>
            </a:extLst>
          </p:cNvPr>
          <p:cNvCxnSpPr/>
          <p:nvPr/>
        </p:nvCxnSpPr>
        <p:spPr>
          <a:xfrm>
            <a:off x="51687" y="2805961"/>
            <a:ext cx="1208862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xmlns="" id="{397049C2-2EBD-5BB6-3ACD-CB1B5AEC9572}"/>
              </a:ext>
            </a:extLst>
          </p:cNvPr>
          <p:cNvCxnSpPr/>
          <p:nvPr/>
        </p:nvCxnSpPr>
        <p:spPr>
          <a:xfrm>
            <a:off x="51687" y="4022202"/>
            <a:ext cx="12088626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>
            <a:extLst>
              <a:ext uri="{FF2B5EF4-FFF2-40B4-BE49-F238E27FC236}">
                <a16:creationId xmlns:a16="http://schemas.microsoft.com/office/drawing/2014/main" xmlns="" id="{0C3E820E-CEBA-1C70-B38F-7F6151BF761F}"/>
              </a:ext>
            </a:extLst>
          </p:cNvPr>
          <p:cNvCxnSpPr/>
          <p:nvPr/>
        </p:nvCxnSpPr>
        <p:spPr>
          <a:xfrm>
            <a:off x="51687" y="3320866"/>
            <a:ext cx="12088626" cy="0"/>
          </a:xfrm>
          <a:prstGeom prst="line">
            <a:avLst/>
          </a:prstGeom>
          <a:ln w="7620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Машина скорой помощи клипарт-картинка. Бесплатная загрузка. | Creazilla">
            <a:extLst>
              <a:ext uri="{FF2B5EF4-FFF2-40B4-BE49-F238E27FC236}">
                <a16:creationId xmlns:a16="http://schemas.microsoft.com/office/drawing/2014/main" xmlns="" id="{04178502-F363-FF7C-9862-E76359455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7061" y="2422773"/>
            <a:ext cx="2389738" cy="140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ssin Voiture Images – Browse 1,292 Stock Photos, Vectors, and Video |  Adobe Stock">
            <a:extLst>
              <a:ext uri="{FF2B5EF4-FFF2-40B4-BE49-F238E27FC236}">
                <a16:creationId xmlns:a16="http://schemas.microsoft.com/office/drawing/2014/main" xmlns="" id="{B656284B-9EDB-D45D-01EC-C6E2B145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24" r="98647">
                        <a14:foregroundMark x1="32476" y1="16667" x2="32476" y2="16667"/>
                        <a14:foregroundMark x1="40054" y1="11389" x2="40054" y2="11389"/>
                        <a14:foregroundMark x1="42896" y1="8056" x2="42896" y2="8056"/>
                        <a14:foregroundMark x1="45332" y1="6111" x2="45332" y2="6111"/>
                        <a14:foregroundMark x1="47361" y1="3056" x2="47361" y2="3056"/>
                        <a14:foregroundMark x1="48714" y1="2222" x2="48714" y2="2222"/>
                        <a14:foregroundMark x1="89851" y1="20278" x2="89851" y2="20278"/>
                        <a14:foregroundMark x1="89986" y1="18889" x2="89986" y2="18889"/>
                        <a14:foregroundMark x1="88769" y1="14722" x2="88769" y2="14722"/>
                        <a14:foregroundMark x1="90798" y1="23611" x2="90798" y2="23611"/>
                        <a14:backgroundMark x1="33288" y1="97222" x2="33288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9673" y="2940750"/>
            <a:ext cx="1815771" cy="8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Dump Truck Vector Png Clipart - Грузовая Машина Пнг - Full Size PNG  Image - PNGkit">
            <a:extLst>
              <a:ext uri="{FF2B5EF4-FFF2-40B4-BE49-F238E27FC236}">
                <a16:creationId xmlns:a16="http://schemas.microsoft.com/office/drawing/2014/main" xmlns="" id="{1C6BD867-66A0-A28D-7566-AEEBBE94F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1007" y="1933416"/>
            <a:ext cx="3177049" cy="192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Автобус клипарт (62 фото) » Рисунки для срисовки и не только">
            <a:extLst>
              <a:ext uri="{FF2B5EF4-FFF2-40B4-BE49-F238E27FC236}">
                <a16:creationId xmlns:a16="http://schemas.microsoft.com/office/drawing/2014/main" xmlns="" id="{B068FA95-653D-80C8-FB50-CEE038B2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" y="2259921"/>
            <a:ext cx="3626343" cy="156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Мистер Пибоди и Шерман на мотоцикле">
            <a:extLst>
              <a:ext uri="{FF2B5EF4-FFF2-40B4-BE49-F238E27FC236}">
                <a16:creationId xmlns:a16="http://schemas.microsoft.com/office/drawing/2014/main" xmlns="" id="{FF80C09E-8792-30CD-4466-EC74D446C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059" y="4274077"/>
            <a:ext cx="2777895" cy="245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030DA099-63B5-871D-8991-0142DB870DA4}"/>
              </a:ext>
            </a:extLst>
          </p:cNvPr>
          <p:cNvSpPr/>
          <p:nvPr/>
        </p:nvSpPr>
        <p:spPr>
          <a:xfrm>
            <a:off x="5911361" y="4723538"/>
            <a:ext cx="4080921" cy="1609863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Який автомобіль їде другим?</a:t>
            </a:r>
          </a:p>
        </p:txBody>
      </p:sp>
      <p:sp>
        <p:nvSpPr>
          <p:cNvPr id="12" name="Виноска: зі стрілкою вниз 11">
            <a:extLst>
              <a:ext uri="{FF2B5EF4-FFF2-40B4-BE49-F238E27FC236}">
                <a16:creationId xmlns:a16="http://schemas.microsoft.com/office/drawing/2014/main" xmlns="" id="{FF47042E-6CC7-C7C7-815B-BE5900FA5A5D}"/>
              </a:ext>
            </a:extLst>
          </p:cNvPr>
          <p:cNvSpPr/>
          <p:nvPr/>
        </p:nvSpPr>
        <p:spPr>
          <a:xfrm>
            <a:off x="7621033" y="1999695"/>
            <a:ext cx="1365580" cy="639192"/>
          </a:xfrm>
          <a:prstGeom prst="downArrowCallou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endParaRPr lang="x-none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2571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2571" y="5671890"/>
            <a:ext cx="1054100" cy="11861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AFC4945A-8440-B8AA-E6E5-7ECA2DF0BDBB}"/>
              </a:ext>
            </a:extLst>
          </p:cNvPr>
          <p:cNvSpPr/>
          <p:nvPr/>
        </p:nvSpPr>
        <p:spPr>
          <a:xfrm>
            <a:off x="529621" y="1179688"/>
            <a:ext cx="3689478" cy="163782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Зафарбуй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ті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чашки, на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зображено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два кружечки.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xmlns="" id="{A8046C95-CBE4-1D70-819F-25971FDB92D1}"/>
              </a:ext>
            </a:extLst>
          </p:cNvPr>
          <p:cNvSpPr/>
          <p:nvPr/>
        </p:nvSpPr>
        <p:spPr>
          <a:xfrm>
            <a:off x="1905195" y="280697"/>
            <a:ext cx="8732066" cy="6554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увагу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Розмальовка з чашкою (26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07" y="3641932"/>
            <a:ext cx="3185502" cy="25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озмальовка з чашкою (26 фото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45" y="1166046"/>
            <a:ext cx="3185502" cy="25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Розмальовка з чашкою (26 фото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093" y="1166046"/>
            <a:ext cx="3185502" cy="25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Розмальовка з чашкою (26 фото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224" y="3999485"/>
            <a:ext cx="3185502" cy="25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Розмальовка з чашкою (26 фото)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45" y="3983322"/>
            <a:ext cx="3185502" cy="258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602321" y="4936838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3349459" y="4936838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394606" y="2817516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5976807" y="5220411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/>
          <p:cNvSpPr/>
          <p:nvPr/>
        </p:nvSpPr>
        <p:spPr>
          <a:xfrm>
            <a:off x="6803286" y="5220410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27"/>
          <p:cNvSpPr/>
          <p:nvPr/>
        </p:nvSpPr>
        <p:spPr>
          <a:xfrm>
            <a:off x="6392734" y="5787557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/>
          <p:cNvSpPr/>
          <p:nvPr/>
        </p:nvSpPr>
        <p:spPr>
          <a:xfrm>
            <a:off x="9866422" y="2379072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/>
          <p:cNvSpPr/>
          <p:nvPr/>
        </p:nvSpPr>
        <p:spPr>
          <a:xfrm>
            <a:off x="10599114" y="2379072"/>
            <a:ext cx="588843" cy="567147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1225649" y="3889810"/>
            <a:ext cx="767702" cy="8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o.remove.bg/downloads/871183a0-ab44-4119-b348-fe177c0c2dad/243120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66" r="48055"/>
          <a:stretch/>
        </p:blipFill>
        <p:spPr bwMode="auto">
          <a:xfrm>
            <a:off x="8438272" y="1316594"/>
            <a:ext cx="767702" cy="8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8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5933" y="470274"/>
            <a:ext cx="8732066" cy="7002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Написання цифри 2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7387" y="3709344"/>
            <a:ext cx="499812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Поглянь: і каченя, і двійка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Так спритно вигинають шийки. 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Картинки по запросу &quot;клипарт на что похожа цифра 2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64" y="1329191"/>
            <a:ext cx="1987408" cy="22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016" y="4932499"/>
            <a:ext cx="453638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Спішать купатися до річки,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Напитись чистої водички.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AB8130F-5381-D545-5B65-DAD093D8F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0" b="89894" l="672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8584" y="1170547"/>
            <a:ext cx="2752968" cy="27825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86" y="1365751"/>
            <a:ext cx="4667353" cy="468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46789" y="333403"/>
            <a:ext cx="8732066" cy="801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082" y="1440260"/>
            <a:ext cx="3780784" cy="1675573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3200" dirty="0">
                <a:solidFill>
                  <a:schemeClr val="accent6">
                    <a:lumMod val="50000"/>
                  </a:schemeClr>
                </a:solidFill>
              </a:rPr>
              <a:t>Допиши за 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зразком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2" y="1254747"/>
            <a:ext cx="2511777" cy="55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o.remove.bg/downloads/7cf69b3c-7834-4ebe-b207-3b1b399204fd/46473531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7"/>
          <a:stretch/>
        </p:blipFill>
        <p:spPr bwMode="auto">
          <a:xfrm rot="18644033">
            <a:off x="9930523" y="930066"/>
            <a:ext cx="2332128" cy="25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3466596" y="3673779"/>
            <a:ext cx="8388814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3981370" y="4083743"/>
            <a:ext cx="445250" cy="49613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4724471" y="4083743"/>
            <a:ext cx="445250" cy="49613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5467572" y="4083743"/>
            <a:ext cx="445250" cy="49613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249851" y="4083743"/>
            <a:ext cx="445250" cy="4961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980588" y="4083743"/>
            <a:ext cx="445250" cy="49613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7735998" y="4083743"/>
            <a:ext cx="445250" cy="49613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8474601" y="4083743"/>
            <a:ext cx="445250" cy="49613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232093" y="4083743"/>
            <a:ext cx="445250" cy="49613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971945" y="4083743"/>
            <a:ext cx="445250" cy="49613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10729699" y="4083743"/>
            <a:ext cx="445250" cy="49613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3981370" y="4811322"/>
            <a:ext cx="445250" cy="49613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4724471" y="4811322"/>
            <a:ext cx="445250" cy="49613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5467572" y="4811322"/>
            <a:ext cx="445250" cy="49613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249851" y="4811322"/>
            <a:ext cx="445250" cy="49613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980588" y="4811322"/>
            <a:ext cx="445250" cy="49613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7735998" y="4811322"/>
            <a:ext cx="445250" cy="49613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8474601" y="4811322"/>
            <a:ext cx="445250" cy="49613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232093" y="4811322"/>
            <a:ext cx="445250" cy="49613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971945" y="4811322"/>
            <a:ext cx="445250" cy="49613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10729699" y="4811322"/>
            <a:ext cx="445250" cy="49613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EA380C4-1A3F-AF71-EFA4-2C5966C5F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3981370" y="5567706"/>
            <a:ext cx="445250" cy="4961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EB56400D-1421-ABF1-10BF-1C89874343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4724471" y="5567706"/>
            <a:ext cx="445250" cy="4961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46AF84E1-CA9D-D7A1-09F6-62240AFE8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5467572" y="5567706"/>
            <a:ext cx="445250" cy="496137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922EC887-575A-C529-573B-BD818457E0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249851" y="5567706"/>
            <a:ext cx="445250" cy="49613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F95EF9FA-F821-9E4C-FF68-B33EE25A5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6980588" y="5567706"/>
            <a:ext cx="445250" cy="49613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012468DD-DFE5-3FA2-CEBD-6429B6D7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7735998" y="5567706"/>
            <a:ext cx="445250" cy="496137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2DC30D8C-B0FE-6B6E-7E8D-3D5B97CDF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8474601" y="5567706"/>
            <a:ext cx="445250" cy="496137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4C19372-55C8-FF58-62A8-C526EA347A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232093" y="5567706"/>
            <a:ext cx="445250" cy="49613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52489164-5734-7807-A44E-2C4C6D20A2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9971945" y="5567706"/>
            <a:ext cx="445250" cy="496137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AC8F6DB-1A57-2FE0-DC58-7D973D69E3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2" t="12759" r="17260" b="26276"/>
          <a:stretch/>
        </p:blipFill>
        <p:spPr>
          <a:xfrm>
            <a:off x="10729699" y="5567706"/>
            <a:ext cx="445250" cy="496137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671891"/>
            <a:ext cx="1054100" cy="11861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AFC4945A-8440-B8AA-E6E5-7ECA2DF0BDBB}"/>
              </a:ext>
            </a:extLst>
          </p:cNvPr>
          <p:cNvSpPr/>
          <p:nvPr/>
        </p:nvSpPr>
        <p:spPr>
          <a:xfrm>
            <a:off x="321537" y="1243591"/>
            <a:ext cx="9094606" cy="81891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Скільки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ананасів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малюнку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Скільки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лимонів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? Обведи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відповідне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число.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Намалюй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два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яблука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671891"/>
            <a:ext cx="1054100" cy="11861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6789" y="333403"/>
            <a:ext cx="8732066" cy="801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1 клас\2 Матем\1 УРОКИ Листопад\№011 Число цифра 2.  «другий». Пряма, промінь, відр\2023-09-16_003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6" b="172"/>
          <a:stretch/>
        </p:blipFill>
        <p:spPr bwMode="auto">
          <a:xfrm>
            <a:off x="1305133" y="2448000"/>
            <a:ext cx="9976639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o.remove.bg/downloads/55708b06-daf0-424d-8e68-6af745450271/1981057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 bwMode="auto">
          <a:xfrm>
            <a:off x="8358242" y="2862538"/>
            <a:ext cx="1192701" cy="14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o.remove.bg/downloads/55708b06-daf0-424d-8e68-6af745450271/1981057-removebg-preview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 bwMode="auto">
          <a:xfrm>
            <a:off x="9682504" y="2765739"/>
            <a:ext cx="1192701" cy="14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547257" y="4747371"/>
            <a:ext cx="696686" cy="751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945109" y="4743343"/>
            <a:ext cx="696686" cy="7511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xmlns="" id="{FEC00C56-1352-974F-78C8-7C86A883B045}"/>
              </a:ext>
            </a:extLst>
          </p:cNvPr>
          <p:cNvSpPr/>
          <p:nvPr/>
        </p:nvSpPr>
        <p:spPr>
          <a:xfrm>
            <a:off x="2215533" y="380796"/>
            <a:ext cx="8732066" cy="59891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Завдання для кмітливих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1BFDD2-4E4C-9E40-F8B7-DD6827EBFCA1}"/>
              </a:ext>
            </a:extLst>
          </p:cNvPr>
          <p:cNvSpPr txBox="1"/>
          <p:nvPr/>
        </p:nvSpPr>
        <p:spPr>
          <a:xfrm>
            <a:off x="578552" y="1217256"/>
            <a:ext cx="3202489" cy="1639716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rgbClr val="FF0000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Обери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монети вартістю 2 грн.     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F3CA5AA5-9FD9-02E8-DEAF-682DA3F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81" y="4530433"/>
            <a:ext cx="1957875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овые монеты номиналом 1 и 2 гривны выйдут в оборот 27 апреля | ZI.ua">
            <a:extLst>
              <a:ext uri="{FF2B5EF4-FFF2-40B4-BE49-F238E27FC236}">
                <a16:creationId xmlns:a16="http://schemas.microsoft.com/office/drawing/2014/main" xmlns="" id="{95F3257A-12D4-F347-8F19-7D790351B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9" b="57123"/>
          <a:stretch/>
        </p:blipFill>
        <p:spPr bwMode="auto">
          <a:xfrm>
            <a:off x="4302054" y="1132647"/>
            <a:ext cx="2353723" cy="20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онети по 5 гривень з'являться в обігу з 20 грудня - Нацбанк">
            <a:extLst>
              <a:ext uri="{FF2B5EF4-FFF2-40B4-BE49-F238E27FC236}">
                <a16:creationId xmlns:a16="http://schemas.microsoft.com/office/drawing/2014/main" xmlns="" id="{53775F9C-505B-5FD7-C192-AC8CCDCE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978" y="3949616"/>
            <a:ext cx="2483376" cy="24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Галочка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B2325CAE-E78A-2FC6-777F-34504977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78" y="3584238"/>
            <a:ext cx="735832" cy="7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r Peabody Stickers | Redbubble">
            <a:extLst>
              <a:ext uri="{FF2B5EF4-FFF2-40B4-BE49-F238E27FC236}">
                <a16:creationId xmlns:a16="http://schemas.microsoft.com/office/drawing/2014/main" xmlns="" id="{F3DD5F22-36D8-3865-4398-3A6FE893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251637" y="2579327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F3CA5AA5-9FD9-02E8-DEAF-682DA3F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677" y="4453785"/>
            <a:ext cx="1957875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F3CA5AA5-9FD9-02E8-DEAF-682DA3F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28" y="1208119"/>
            <a:ext cx="1957875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F3CA5AA5-9FD9-02E8-DEAF-682DA3F36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19" y="1991024"/>
            <a:ext cx="1957875" cy="19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Галочка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B2325CAE-E78A-2FC6-777F-34504977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86" y="1089515"/>
            <a:ext cx="735832" cy="7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Галочка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B2325CAE-E78A-2FC6-777F-34504977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636" y="5840292"/>
            <a:ext cx="735832" cy="7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Галочка клипарт (67 фото) » Рисунки для срисовки и не только">
            <a:extLst>
              <a:ext uri="{FF2B5EF4-FFF2-40B4-BE49-F238E27FC236}">
                <a16:creationId xmlns:a16="http://schemas.microsoft.com/office/drawing/2014/main" xmlns="" id="{B2325CAE-E78A-2FC6-777F-34504977C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513" y="2828481"/>
            <a:ext cx="735832" cy="72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671891"/>
            <a:ext cx="1054100" cy="11861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61656" y="442021"/>
            <a:ext cx="8732066" cy="7227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Віршована задача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6" descr="Картинки по запросу &quot;клипарт зерныш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16" b="24812"/>
          <a:stretch/>
        </p:blipFill>
        <p:spPr bwMode="auto">
          <a:xfrm>
            <a:off x="424428" y="4697880"/>
            <a:ext cx="2530193" cy="104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Картинки по запросу &quot;клипарт курочка клюет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482" y="1353322"/>
            <a:ext cx="1757850" cy="237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57068" y="1353322"/>
            <a:ext cx="609376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</a:t>
            </a:r>
            <a:r>
              <a:rPr lang="uk-UA" sz="2400" b="1" dirty="0">
                <a:solidFill>
                  <a:schemeClr val="bg1"/>
                </a:solidFill>
              </a:rPr>
              <a:t> рябенька курочка дзьобала зернята,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Аж тут з’явилась</a:t>
            </a:r>
            <a:r>
              <a:rPr lang="uk-UA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</a:t>
            </a:r>
            <a:r>
              <a:rPr lang="uk-UA" sz="2400" b="1" dirty="0">
                <a:solidFill>
                  <a:schemeClr val="bg1"/>
                </a:solidFill>
              </a:rPr>
              <a:t>, щоб їй допомагати. </a:t>
            </a:r>
          </a:p>
        </p:txBody>
      </p:sp>
      <p:pic>
        <p:nvPicPr>
          <p:cNvPr id="9" name="Picture 2" descr="Картинки по запросу &quot;клипарт курочка клюет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31" y="3802394"/>
            <a:ext cx="2603900" cy="22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14252" y="2304172"/>
            <a:ext cx="483657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«Була </a:t>
            </a:r>
            <a:r>
              <a:rPr lang="uk-UA" sz="2400" b="1" dirty="0">
                <a:solidFill>
                  <a:srgbClr val="FF0000"/>
                </a:solidFill>
              </a:rPr>
              <a:t>одна</a:t>
            </a:r>
            <a:r>
              <a:rPr lang="uk-UA" sz="2400" b="1" dirty="0">
                <a:solidFill>
                  <a:schemeClr val="bg1"/>
                </a:solidFill>
              </a:rPr>
              <a:t> рябенька.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зараз скільки стало?» —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Курочки у діток </a:t>
            </a:r>
            <a:r>
              <a:rPr lang="uk-UA" sz="2400" b="1" dirty="0" smtClean="0">
                <a:solidFill>
                  <a:schemeClr val="bg1"/>
                </a:solidFill>
              </a:rPr>
              <a:t>хором </a:t>
            </a:r>
            <a:r>
              <a:rPr lang="uk-UA" sz="2400" b="1" dirty="0">
                <a:solidFill>
                  <a:schemeClr val="bg1"/>
                </a:solidFill>
              </a:rPr>
              <a:t>запитали. 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88281" y="3645103"/>
            <a:ext cx="6138528" cy="2697675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1 і 1 — це 2. 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Курочок стало на одну більше, 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   або стільки ж та ще одна. </a:t>
            </a:r>
          </a:p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2 більше, ніж 1.</a:t>
            </a:r>
          </a:p>
        </p:txBody>
      </p:sp>
    </p:spTree>
    <p:extLst>
      <p:ext uri="{BB962C8B-B14F-4D97-AF65-F5344CB8AC3E}">
        <p14:creationId xmlns:p14="http://schemas.microsoft.com/office/powerpoint/2010/main" val="248044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22050" y="422212"/>
            <a:ext cx="8732066" cy="7316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пряма, промінь, відрізок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19E5EB10-15B7-2F31-D479-1592ADBC1158}"/>
              </a:ext>
            </a:extLst>
          </p:cNvPr>
          <p:cNvSpPr/>
          <p:nvPr/>
        </p:nvSpPr>
        <p:spPr>
          <a:xfrm>
            <a:off x="1432657" y="4322756"/>
            <a:ext cx="5112975" cy="2235689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rgbClr val="FF0000"/>
                </a:solidFill>
              </a:rPr>
              <a:t>Червоні</a:t>
            </a:r>
            <a:r>
              <a:rPr lang="ru-RU" sz="2000" b="1" dirty="0">
                <a:solidFill>
                  <a:schemeClr val="tx1"/>
                </a:solidFill>
              </a:rPr>
              <a:t> точки </a:t>
            </a:r>
            <a:r>
              <a:rPr lang="ru-RU" sz="2000" b="1" dirty="0" err="1">
                <a:solidFill>
                  <a:schemeClr val="tx1"/>
                </a:solidFill>
              </a:rPr>
              <a:t>розміщуються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прямій</a:t>
            </a:r>
            <a:r>
              <a:rPr lang="ru-RU" sz="2000" b="1" dirty="0">
                <a:solidFill>
                  <a:schemeClr val="tx1"/>
                </a:solidFill>
              </a:rPr>
              <a:t>, а </a:t>
            </a:r>
            <a:r>
              <a:rPr lang="ru-RU" sz="2000" b="1" dirty="0" err="1">
                <a:solidFill>
                  <a:srgbClr val="0070C0"/>
                </a:solidFill>
              </a:rPr>
              <a:t>сині</a:t>
            </a:r>
            <a:r>
              <a:rPr lang="ru-RU" sz="2000" b="1" dirty="0">
                <a:solidFill>
                  <a:schemeClr val="tx1"/>
                </a:solidFill>
              </a:rPr>
              <a:t> — поза нею. </a:t>
            </a:r>
            <a:r>
              <a:rPr lang="ru-RU" sz="2000" b="1" dirty="0" err="1">
                <a:solidFill>
                  <a:schemeClr val="tx1"/>
                </a:solidFill>
              </a:rPr>
              <a:t>Побудуй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цій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прямій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ще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дві</a:t>
            </a:r>
            <a:r>
              <a:rPr lang="ru-RU" sz="2000" b="1" dirty="0">
                <a:solidFill>
                  <a:schemeClr val="tx1"/>
                </a:solidFill>
              </a:rPr>
              <a:t> точки.</a:t>
            </a:r>
            <a:endParaRPr lang="uk-UA" sz="2000" b="1" dirty="0">
              <a:solidFill>
                <a:schemeClr val="tx1"/>
              </a:solidFill>
            </a:endParaRPr>
          </a:p>
        </p:txBody>
      </p:sp>
      <p:pic>
        <p:nvPicPr>
          <p:cNvPr id="9" name="Picture 6" descr="Mr Peabody Stickers | Redbubble">
            <a:extLst>
              <a:ext uri="{FF2B5EF4-FFF2-40B4-BE49-F238E27FC236}">
                <a16:creationId xmlns:a16="http://schemas.microsoft.com/office/drawing/2014/main" xmlns="" id="{F3DD5F22-36D8-3865-4398-3A6FE893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0650" y="2446183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xmlns="" id="{0409B75D-7124-7910-BD5B-E40E1AEEBC7E}"/>
              </a:ext>
            </a:extLst>
          </p:cNvPr>
          <p:cNvCxnSpPr/>
          <p:nvPr/>
        </p:nvCxnSpPr>
        <p:spPr>
          <a:xfrm>
            <a:off x="4280448" y="2822737"/>
            <a:ext cx="671508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5137284" y="2725082"/>
            <a:ext cx="180128" cy="1953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8419745" y="2725081"/>
            <a:ext cx="180128" cy="1953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10225099" y="2725081"/>
            <a:ext cx="180128" cy="1953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5974488" y="3296013"/>
            <a:ext cx="180128" cy="1953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6821480" y="1630862"/>
            <a:ext cx="180128" cy="1953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9390300" y="3096222"/>
            <a:ext cx="180128" cy="1953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9639416" y="2106680"/>
            <a:ext cx="180128" cy="195309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984187" y="346011"/>
            <a:ext cx="8732066" cy="5901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пряма, промінь, відрізок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19E5EB10-15B7-2F31-D479-1592ADBC1158}"/>
              </a:ext>
            </a:extLst>
          </p:cNvPr>
          <p:cNvSpPr/>
          <p:nvPr/>
        </p:nvSpPr>
        <p:spPr>
          <a:xfrm>
            <a:off x="647611" y="1110689"/>
            <a:ext cx="3162477" cy="1477692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Запам'ятай назви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фігур</a:t>
            </a:r>
            <a:endParaRPr lang="uk-UA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6" descr="Mr Peabody Stickers | Redbubble">
            <a:extLst>
              <a:ext uri="{FF2B5EF4-FFF2-40B4-BE49-F238E27FC236}">
                <a16:creationId xmlns:a16="http://schemas.microsoft.com/office/drawing/2014/main" xmlns="" id="{F3DD5F22-36D8-3865-4398-3A6FE893E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20650" y="2446183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xmlns="" id="{359B100E-BA0F-D103-611C-3A86B0DC6229}"/>
              </a:ext>
            </a:extLst>
          </p:cNvPr>
          <p:cNvSpPr/>
          <p:nvPr/>
        </p:nvSpPr>
        <p:spPr>
          <a:xfrm>
            <a:off x="4178550" y="1667688"/>
            <a:ext cx="7599285" cy="4500456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798511A3-8279-F16F-9314-5C9AB3555169}"/>
              </a:ext>
            </a:extLst>
          </p:cNvPr>
          <p:cNvSpPr/>
          <p:nvPr/>
        </p:nvSpPr>
        <p:spPr>
          <a:xfrm>
            <a:off x="5930912" y="3076711"/>
            <a:ext cx="180128" cy="195309"/>
          </a:xfrm>
          <a:prstGeom prst="ellipse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xmlns="" id="{0409B75D-7124-7910-BD5B-E40E1AEEBC7E}"/>
              </a:ext>
            </a:extLst>
          </p:cNvPr>
          <p:cNvCxnSpPr/>
          <p:nvPr/>
        </p:nvCxnSpPr>
        <p:spPr>
          <a:xfrm>
            <a:off x="7779925" y="3471408"/>
            <a:ext cx="325218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>
            <a:extLst>
              <a:ext uri="{FF2B5EF4-FFF2-40B4-BE49-F238E27FC236}">
                <a16:creationId xmlns:a16="http://schemas.microsoft.com/office/drawing/2014/main" xmlns="" id="{92E1F69D-7A82-6511-E56F-BAB107577C50}"/>
              </a:ext>
            </a:extLst>
          </p:cNvPr>
          <p:cNvSpPr/>
          <p:nvPr/>
        </p:nvSpPr>
        <p:spPr>
          <a:xfrm>
            <a:off x="8337684" y="3373753"/>
            <a:ext cx="180128" cy="1953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16F7C50-5377-8E9D-CC42-E4E324E5D742}"/>
              </a:ext>
            </a:extLst>
          </p:cNvPr>
          <p:cNvSpPr/>
          <p:nvPr/>
        </p:nvSpPr>
        <p:spPr>
          <a:xfrm>
            <a:off x="10305454" y="3373753"/>
            <a:ext cx="180128" cy="1953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xmlns="" id="{EC993B62-497F-794D-3F36-7055D49C778B}"/>
              </a:ext>
            </a:extLst>
          </p:cNvPr>
          <p:cNvCxnSpPr/>
          <p:nvPr/>
        </p:nvCxnSpPr>
        <p:spPr>
          <a:xfrm>
            <a:off x="4734129" y="4453178"/>
            <a:ext cx="3252186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xmlns="" id="{952C84C5-1D0A-4B52-47AD-758AECD95716}"/>
              </a:ext>
            </a:extLst>
          </p:cNvPr>
          <p:cNvCxnSpPr>
            <a:cxnSpLocks/>
          </p:cNvCxnSpPr>
          <p:nvPr/>
        </p:nvCxnSpPr>
        <p:spPr>
          <a:xfrm>
            <a:off x="7347080" y="5514826"/>
            <a:ext cx="1544589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xmlns="" id="{87B47AB8-80FA-19E5-6ADE-9DF26BA3591D}"/>
              </a:ext>
            </a:extLst>
          </p:cNvPr>
          <p:cNvCxnSpPr>
            <a:cxnSpLocks/>
          </p:cNvCxnSpPr>
          <p:nvPr/>
        </p:nvCxnSpPr>
        <p:spPr>
          <a:xfrm>
            <a:off x="8938419" y="5514826"/>
            <a:ext cx="1544589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BCC8F924-E18E-A967-59C7-7BACD61A627E}"/>
              </a:ext>
            </a:extLst>
          </p:cNvPr>
          <p:cNvSpPr/>
          <p:nvPr/>
        </p:nvSpPr>
        <p:spPr>
          <a:xfrm>
            <a:off x="8824980" y="5417171"/>
            <a:ext cx="180128" cy="195309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xmlns="" id="{D6939377-8B6D-0FE0-DAB0-8A6F80205C79}"/>
              </a:ext>
            </a:extLst>
          </p:cNvPr>
          <p:cNvCxnSpPr/>
          <p:nvPr/>
        </p:nvCxnSpPr>
        <p:spPr>
          <a:xfrm flipH="1">
            <a:off x="7779925" y="5612480"/>
            <a:ext cx="918733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xmlns="" id="{F45BB4C1-B378-5440-032C-FD0CC3105220}"/>
              </a:ext>
            </a:extLst>
          </p:cNvPr>
          <p:cNvCxnSpPr>
            <a:cxnSpLocks/>
          </p:cNvCxnSpPr>
          <p:nvPr/>
        </p:nvCxnSpPr>
        <p:spPr>
          <a:xfrm>
            <a:off x="9126684" y="5612480"/>
            <a:ext cx="918733" cy="0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A62CF59-EF0D-FD2E-C912-569BB691FE51}"/>
              </a:ext>
            </a:extLst>
          </p:cNvPr>
          <p:cNvSpPr txBox="1"/>
          <p:nvPr/>
        </p:nvSpPr>
        <p:spPr>
          <a:xfrm>
            <a:off x="5351733" y="2460648"/>
            <a:ext cx="127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Точка</a:t>
            </a:r>
            <a:endParaRPr lang="x-none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28EB7F-B7DB-61F8-51D8-1CCD6D80F715}"/>
              </a:ext>
            </a:extLst>
          </p:cNvPr>
          <p:cNvSpPr txBox="1"/>
          <p:nvPr/>
        </p:nvSpPr>
        <p:spPr>
          <a:xfrm>
            <a:off x="8521104" y="2784323"/>
            <a:ext cx="178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Відрізок</a:t>
            </a:r>
            <a:endParaRPr lang="x-none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9E94D3C-C01B-48BF-24F2-C5BE7261A3E4}"/>
              </a:ext>
            </a:extLst>
          </p:cNvPr>
          <p:cNvSpPr txBox="1"/>
          <p:nvPr/>
        </p:nvSpPr>
        <p:spPr>
          <a:xfrm>
            <a:off x="5547210" y="3837115"/>
            <a:ext cx="178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</a:t>
            </a:r>
            <a:endParaRPr lang="x-none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5775B22-BA57-5BF0-5104-1530C5FBDA52}"/>
              </a:ext>
            </a:extLst>
          </p:cNvPr>
          <p:cNvSpPr txBox="1"/>
          <p:nvPr/>
        </p:nvSpPr>
        <p:spPr>
          <a:xfrm>
            <a:off x="7175452" y="4914528"/>
            <a:ext cx="178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Промінь</a:t>
            </a:r>
            <a:endParaRPr lang="x-none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913DCA-C171-154A-EA5F-0743A00AB65B}"/>
              </a:ext>
            </a:extLst>
          </p:cNvPr>
          <p:cNvSpPr txBox="1"/>
          <p:nvPr/>
        </p:nvSpPr>
        <p:spPr>
          <a:xfrm>
            <a:off x="8931903" y="4914528"/>
            <a:ext cx="178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Промінь</a:t>
            </a:r>
            <a:endParaRPr lang="x-none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21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7226300" y="3941361"/>
            <a:ext cx="4843433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в небі краплинка!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тобі хмаринко!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8609" y="472757"/>
            <a:ext cx="8732066" cy="6375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198524" y="1624838"/>
            <a:ext cx="4151211" cy="2764215"/>
          </a:xfrm>
          <a:prstGeom prst="cloud">
            <a:avLst/>
          </a:prstGeom>
          <a:gradFill flip="none" rotWithShape="1">
            <a:gsLst>
              <a:gs pos="0">
                <a:srgbClr val="0BCFF1">
                  <a:tint val="66000"/>
                  <a:satMod val="160000"/>
                </a:srgbClr>
              </a:gs>
              <a:gs pos="50000">
                <a:srgbClr val="0BCFF1">
                  <a:tint val="44500"/>
                  <a:satMod val="160000"/>
                </a:srgbClr>
              </a:gs>
              <a:gs pos="100000">
                <a:srgbClr val="0BCFF1">
                  <a:tint val="23500"/>
                  <a:satMod val="160000"/>
                </a:srgb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сонце привітне!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Доброго ранку, небо блакитне! </a:t>
            </a:r>
          </a:p>
        </p:txBody>
      </p:sp>
      <p:pic>
        <p:nvPicPr>
          <p:cNvPr id="1030" name="Picture 6" descr="Друзья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8845" l="10000" r="90000">
                        <a14:foregroundMark x1="42833" y1="71824" x2="42833" y2="71824"/>
                        <a14:foregroundMark x1="62667" y1="66282" x2="62667" y2="66282"/>
                        <a14:foregroundMark x1="67333" y1="43649" x2="67333" y2="43649"/>
                        <a14:foregroundMark x1="51333" y1="8776" x2="51333" y2="8776"/>
                        <a14:foregroundMark x1="50667" y1="31640" x2="50667" y2="31640"/>
                        <a14:foregroundMark x1="34333" y1="45035" x2="34333" y2="45035"/>
                        <a14:foregroundMark x1="40667" y1="70670" x2="40667" y2="70670"/>
                        <a14:foregroundMark x1="60000" y1="66975" x2="60000" y2="66975"/>
                        <a14:foregroundMark x1="67833" y1="47113" x2="67833" y2="47113"/>
                        <a14:foregroundMark x1="51500" y1="33256" x2="51500" y2="33256"/>
                        <a14:foregroundMark x1="34333" y1="47575" x2="34333" y2="47575"/>
                        <a14:foregroundMark x1="47500" y1="9007" x2="47500" y2="9007"/>
                        <a14:foregroundMark x1="53667" y1="11085" x2="53667" y2="11085"/>
                        <a14:foregroundMark x1="43000" y1="12240" x2="43000" y2="122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25" y="1393741"/>
            <a:ext cx="6319207" cy="45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1" b="99666" l="1644" r="978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6526" y="205595"/>
            <a:ext cx="2240143" cy="36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Box 2"/>
          <p:cNvSpPr txBox="1"/>
          <p:nvPr/>
        </p:nvSpPr>
        <p:spPr>
          <a:xfrm>
            <a:off x="4937381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887281" y="1651110"/>
            <a:ext cx="8546594" cy="463632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9226" y="1795986"/>
            <a:ext cx="5481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Пряма лінія не має ні початку, ні кінця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289226" y="2419711"/>
            <a:ext cx="7673189" cy="2406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21870" y="2515639"/>
            <a:ext cx="1793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точка </a:t>
            </a:r>
            <a:r>
              <a:rPr lang="uk-UA" sz="2000" b="1" dirty="0">
                <a:solidFill>
                  <a:srgbClr val="FF0000"/>
                </a:solidFill>
              </a:rPr>
              <a:t>лежить на прямій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8285" y="2532869"/>
            <a:ext cx="2053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точка не </a:t>
            </a:r>
            <a:r>
              <a:rPr lang="uk-UA" sz="2000" b="1" dirty="0">
                <a:solidFill>
                  <a:srgbClr val="00B0F0"/>
                </a:solidFill>
              </a:rPr>
              <a:t>лежить на прямій</a:t>
            </a:r>
          </a:p>
        </p:txBody>
      </p:sp>
      <p:sp>
        <p:nvSpPr>
          <p:cNvPr id="9" name="Овал 8"/>
          <p:cNvSpPr/>
          <p:nvPr/>
        </p:nvSpPr>
        <p:spPr>
          <a:xfrm>
            <a:off x="7140847" y="2757841"/>
            <a:ext cx="138931" cy="12897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39561" y="2367256"/>
            <a:ext cx="138931" cy="12897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352800" y="2596642"/>
            <a:ext cx="1486761" cy="8650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324201" y="2886812"/>
            <a:ext cx="2200800" cy="45556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84187" y="346011"/>
            <a:ext cx="8732066" cy="59015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Точка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пряма, промінь, відрізок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52086" y="3797582"/>
            <a:ext cx="415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</a:rPr>
              <a:t>Промінь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це частина прямої, </a:t>
            </a:r>
          </a:p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        яка має початок і не має кінця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" name="Овал 22"/>
          <p:cNvSpPr/>
          <p:nvPr/>
        </p:nvSpPr>
        <p:spPr>
          <a:xfrm>
            <a:off x="3646948" y="4426748"/>
            <a:ext cx="161903" cy="157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727900" y="3347075"/>
            <a:ext cx="2242223" cy="11583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27900" y="5372223"/>
            <a:ext cx="355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FF0000"/>
                </a:solidFill>
              </a:rPr>
              <a:t>Відрізок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— це частина прямої, </a:t>
            </a:r>
          </a:p>
          <a:p>
            <a:pPr algn="ctr"/>
            <a:r>
              <a:rPr lang="uk-UA" sz="2000" b="1" dirty="0">
                <a:solidFill>
                  <a:schemeClr val="accent2">
                    <a:lumMod val="50000"/>
                  </a:schemeClr>
                </a:solidFill>
              </a:rPr>
              <a:t>яка має два кінці.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492974" y="5073528"/>
            <a:ext cx="2170234" cy="48961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6412023" y="4994808"/>
            <a:ext cx="161903" cy="157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663207" y="5490006"/>
            <a:ext cx="161903" cy="157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 animBg="1"/>
      <p:bldP spid="14" grpId="0" animBg="1"/>
      <p:bldP spid="22" grpId="0"/>
      <p:bldP spid="23" grpId="0" animBg="1"/>
      <p:bldP spid="26" grpId="0"/>
      <p:bldP spid="29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842481" y="476897"/>
            <a:ext cx="8732066" cy="50020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Робота з конструктором «</a:t>
            </a:r>
            <a:r>
              <a:rPr lang="en-US" sz="3600" b="1" dirty="0">
                <a:solidFill>
                  <a:schemeClr val="bg1"/>
                </a:solidFill>
              </a:rPr>
              <a:t>LEGO</a:t>
            </a:r>
            <a:r>
              <a:rPr lang="uk-UA" sz="3600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55" y="2189382"/>
            <a:ext cx="3103402" cy="2371886"/>
          </a:xfrm>
          <a:prstGeom prst="rect">
            <a:avLst/>
          </a:prstGeom>
        </p:spPr>
      </p:pic>
      <p:pic>
        <p:nvPicPr>
          <p:cNvPr id="9" name="Picture 6" descr="Лего-цифры и знаки препинания. -клипарт пнг). Обсуждение на LiveInternet -  Российский Сервис Онлайн-Дневников">
            <a:extLst>
              <a:ext uri="{FF2B5EF4-FFF2-40B4-BE49-F238E27FC236}">
                <a16:creationId xmlns:a16="http://schemas.microsoft.com/office/drawing/2014/main" xmlns="" id="{E4B444AD-3CB4-6020-9AF8-074A56271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66" y="2100163"/>
            <a:ext cx="3031972" cy="425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2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8053" y="505413"/>
            <a:ext cx="8732066" cy="59404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 – загадка. Вправа «Ножиці» </a:t>
            </a:r>
          </a:p>
        </p:txBody>
      </p:sp>
      <p:pic>
        <p:nvPicPr>
          <p:cNvPr id="1026" name="Picture 2" descr="Ножницы рисунок (51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27167" y1="32167" x2="27167" y2="32167"/>
                        <a14:foregroundMark x1="75500" y1="23333" x2="75500" y2="23333"/>
                        <a14:foregroundMark x1="75167" y1="12167" x2="75167" y2="12167"/>
                        <a14:foregroundMark x1="79167" y1="13000" x2="79167" y2="1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03" y="2377440"/>
            <a:ext cx="4279426" cy="427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092" y="1282097"/>
            <a:ext cx="10925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>
                <a:solidFill>
                  <a:srgbClr val="0070C0"/>
                </a:solidFill>
              </a:rPr>
              <a:t>Два кільця, два кінця, а посередині – цвях.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43712" y="2377440"/>
            <a:ext cx="3828288" cy="1272468"/>
          </a:xfrm>
          <a:prstGeom prst="wedgeRoundRectCallout">
            <a:avLst>
              <a:gd name="adj1" fmla="val 46640"/>
              <a:gd name="adj2" fmla="val 66514"/>
              <a:gd name="adj3" fmla="val 16667"/>
            </a:avLst>
          </a:prstGeom>
          <a:gradFill flip="none" rotWithShape="1">
            <a:gsLst>
              <a:gs pos="0">
                <a:srgbClr val="00C763">
                  <a:tint val="66000"/>
                  <a:satMod val="160000"/>
                </a:srgbClr>
              </a:gs>
              <a:gs pos="50000">
                <a:srgbClr val="00C763">
                  <a:tint val="44500"/>
                  <a:satMod val="160000"/>
                </a:srgbClr>
              </a:gs>
              <a:gs pos="100000">
                <a:srgbClr val="00C763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Яке число допомогло вам відгадати загадку?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7882687" y="2377440"/>
            <a:ext cx="3828288" cy="1272468"/>
          </a:xfrm>
          <a:prstGeom prst="wedgeRoundRectCallout">
            <a:avLst>
              <a:gd name="adj1" fmla="val -45717"/>
              <a:gd name="adj2" fmla="val 68430"/>
              <a:gd name="adj3" fmla="val 16667"/>
            </a:avLst>
          </a:prstGeom>
          <a:gradFill flip="none" rotWithShape="1">
            <a:gsLst>
              <a:gs pos="0">
                <a:srgbClr val="00C763">
                  <a:tint val="66000"/>
                  <a:satMod val="160000"/>
                </a:srgbClr>
              </a:gs>
              <a:gs pos="50000">
                <a:srgbClr val="00C763">
                  <a:tint val="44500"/>
                  <a:satMod val="160000"/>
                </a:srgbClr>
              </a:gs>
              <a:gs pos="100000">
                <a:srgbClr val="00C763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Чого навчилися на уроці?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43712" y="4328160"/>
            <a:ext cx="3828288" cy="1272468"/>
          </a:xfrm>
          <a:prstGeom prst="wedgeRoundRectCallout">
            <a:avLst>
              <a:gd name="adj1" fmla="val 46640"/>
              <a:gd name="adj2" fmla="val 66514"/>
              <a:gd name="adj3" fmla="val 16667"/>
            </a:avLst>
          </a:prstGeom>
          <a:gradFill flip="none" rotWithShape="1">
            <a:gsLst>
              <a:gs pos="0">
                <a:srgbClr val="00C763">
                  <a:tint val="66000"/>
                  <a:satMod val="160000"/>
                </a:srgbClr>
              </a:gs>
              <a:gs pos="50000">
                <a:srgbClr val="00C763">
                  <a:tint val="44500"/>
                  <a:satMod val="160000"/>
                </a:srgbClr>
              </a:gs>
              <a:gs pos="100000">
                <a:srgbClr val="00C763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Що було найцікавішим?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82687" y="4328160"/>
            <a:ext cx="3828288" cy="1272468"/>
          </a:xfrm>
          <a:prstGeom prst="wedgeRoundRectCallout">
            <a:avLst>
              <a:gd name="adj1" fmla="val -45717"/>
              <a:gd name="adj2" fmla="val 68430"/>
              <a:gd name="adj3" fmla="val 16667"/>
            </a:avLst>
          </a:prstGeom>
          <a:gradFill flip="none" rotWithShape="1">
            <a:gsLst>
              <a:gs pos="0">
                <a:srgbClr val="00C763">
                  <a:tint val="66000"/>
                  <a:satMod val="160000"/>
                </a:srgbClr>
              </a:gs>
              <a:gs pos="50000">
                <a:srgbClr val="00C763">
                  <a:tint val="44500"/>
                  <a:satMod val="160000"/>
                </a:srgbClr>
              </a:gs>
              <a:gs pos="100000">
                <a:srgbClr val="00C763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2">
                    <a:lumMod val="10000"/>
                  </a:schemeClr>
                </a:solidFill>
              </a:rPr>
              <a:t>Що виявилося складним?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04390" y="421446"/>
            <a:ext cx="8732066" cy="7324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19637" y="1675678"/>
            <a:ext cx="2717383" cy="2831008"/>
          </a:xfrm>
          <a:prstGeom prst="roundRect">
            <a:avLst/>
          </a:prstGeom>
          <a:gradFill flip="none" rotWithShape="1">
            <a:gsLst>
              <a:gs pos="0">
                <a:srgbClr val="00C362">
                  <a:tint val="66000"/>
                  <a:satMod val="160000"/>
                </a:srgbClr>
              </a:gs>
              <a:gs pos="50000">
                <a:srgbClr val="00C362">
                  <a:tint val="44500"/>
                  <a:satMod val="160000"/>
                </a:srgbClr>
              </a:gs>
              <a:gs pos="100000">
                <a:srgbClr val="00C362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Обери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</a:rPr>
              <a:t>смайлик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, що передає твій настрій на початку уроку 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Емоції Смайли\Смайли кольоров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49755"/>
            <a:ext cx="3674609" cy="534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32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6676" y="364306"/>
            <a:ext cx="8732066" cy="6262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Лічба. Робота із сюжетними малюнками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60651" y="5674322"/>
            <a:ext cx="3253460" cy="67697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Зайчиків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6065" y="1384649"/>
            <a:ext cx="3985611" cy="1406678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36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Яка кількість…?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 descr="Картинки по запросу &quot;клипарт зайчи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23" y="3043162"/>
            <a:ext cx="1152892" cy="20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Картинки по запросу &quot;клипарт птич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68" y="1828929"/>
            <a:ext cx="1790929" cy="10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&quot;клипарт птич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89" y="1237363"/>
            <a:ext cx="2099742" cy="181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Картинки по запросу &quot;клипарт зайчик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781" y="3289312"/>
            <a:ext cx="1619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Картинки по запросу &quot;клипарт зайчик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59" y="3371513"/>
            <a:ext cx="1676890" cy="19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Картинки по запросу &quot;клипарт зайчик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323" y="3364839"/>
            <a:ext cx="1461616" cy="19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Картинки по запросу &quot;клипарт зайчик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01" y="3500328"/>
            <a:ext cx="1683320" cy="165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4427306" y="5674322"/>
            <a:ext cx="3253460" cy="67697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Хмаринок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74051" y="5674322"/>
            <a:ext cx="3253460" cy="676978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Пташок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3389" y="432745"/>
            <a:ext cx="11193136" cy="72402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Повторення вивченого матеріалу. </a:t>
            </a:r>
            <a:r>
              <a:rPr lang="uk-UA" sz="3600" b="1" dirty="0" smtClean="0">
                <a:solidFill>
                  <a:schemeClr val="bg1"/>
                </a:solidFill>
              </a:rPr>
              <a:t>Відгадай загадки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57601" y="3017695"/>
            <a:ext cx="1299990" cy="410344"/>
          </a:xfrm>
          <a:prstGeom prst="roundRect">
            <a:avLst/>
          </a:prstGeom>
          <a:noFill/>
          <a:ln w="57150">
            <a:solidFill>
              <a:srgbClr val="00C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Ноги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9936" y="1335072"/>
            <a:ext cx="277142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Все життя </a:t>
            </a:r>
            <a:r>
              <a:rPr lang="uk-UA" sz="2400" b="1" i="1" dirty="0">
                <a:solidFill>
                  <a:srgbClr val="FF0000"/>
                </a:solidFill>
              </a:rPr>
              <a:t>один</a:t>
            </a:r>
            <a:r>
              <a:rPr lang="uk-UA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одного обганяють,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а випередити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не можуть.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12A3E9-AC35-1800-9257-EAD33EDA0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3123" r="786" b="10263"/>
          <a:stretch/>
        </p:blipFill>
        <p:spPr>
          <a:xfrm>
            <a:off x="2819936" y="3688774"/>
            <a:ext cx="2286943" cy="2211003"/>
          </a:xfrm>
          <a:prstGeom prst="rect">
            <a:avLst/>
          </a:prstGeom>
        </p:spPr>
      </p:pic>
      <p:pic>
        <p:nvPicPr>
          <p:cNvPr id="7170" name="Picture 2" descr="https://o.remove.bg/downloads/74633860-5ae3-4099-a1c0-741cc4376e59/788578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847" y="956301"/>
            <a:ext cx="4581525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213513" y="2358025"/>
            <a:ext cx="2106435" cy="546707"/>
          </a:xfrm>
          <a:prstGeom prst="roundRect">
            <a:avLst/>
          </a:prstGeom>
          <a:noFill/>
          <a:ln w="57150">
            <a:solidFill>
              <a:srgbClr val="00C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Місяць, зорі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9957" y="1335072"/>
            <a:ext cx="270336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FF0000"/>
                </a:solidFill>
              </a:rPr>
              <a:t>Один</a:t>
            </a:r>
            <a:r>
              <a:rPr lang="uk-UA" sz="2400" b="1" dirty="0">
                <a:solidFill>
                  <a:schemeClr val="bg1"/>
                </a:solidFill>
              </a:rPr>
              <a:t> пастух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Тисячі овець пасе.</a:t>
            </a:r>
          </a:p>
        </p:txBody>
      </p:sp>
      <p:pic>
        <p:nvPicPr>
          <p:cNvPr id="12" name="Picture 2" descr="Laeacco мультфильм звездное небо Луна облако сцена ребенок дети фотографии  фоны пользовательские фотографии фоны для фотостудии | Электроника |  АлиЭкспресс">
            <a:extLst>
              <a:ext uri="{FF2B5EF4-FFF2-40B4-BE49-F238E27FC236}">
                <a16:creationId xmlns:a16="http://schemas.microsoft.com/office/drawing/2014/main" xmlns="" id="{9BF8E3B7-2A58-E9EE-E679-E7BCF7FF6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22" y="3037852"/>
            <a:ext cx="3192262" cy="3192262"/>
          </a:xfrm>
          <a:prstGeom prst="round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9199031" y="2358025"/>
            <a:ext cx="1524957" cy="546707"/>
          </a:xfrm>
          <a:prstGeom prst="roundRect">
            <a:avLst/>
          </a:prstGeom>
          <a:noFill/>
          <a:ln w="57150">
            <a:solidFill>
              <a:srgbClr val="00C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Голка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706705" y="1335072"/>
            <a:ext cx="316947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Тоненька, гостренька, </a:t>
            </a:r>
          </a:p>
          <a:p>
            <a:r>
              <a:rPr lang="uk-UA" sz="2400" b="1" dirty="0">
                <a:solidFill>
                  <a:schemeClr val="bg1"/>
                </a:solidFill>
              </a:rPr>
              <a:t>з </a:t>
            </a:r>
            <a:r>
              <a:rPr lang="uk-UA" sz="2400" b="1" i="1" dirty="0">
                <a:solidFill>
                  <a:srgbClr val="FF0000"/>
                </a:solidFill>
              </a:rPr>
              <a:t>одним</a:t>
            </a:r>
            <a:r>
              <a:rPr lang="uk-UA" sz="2400" b="1" dirty="0">
                <a:solidFill>
                  <a:schemeClr val="bg1"/>
                </a:solidFill>
              </a:rPr>
              <a:t> оком.</a:t>
            </a:r>
          </a:p>
        </p:txBody>
      </p:sp>
      <p:pic>
        <p:nvPicPr>
          <p:cNvPr id="16" name="Picture 2" descr="Sewing Иголка PNG изображения | PNG Play">
            <a:extLst>
              <a:ext uri="{FF2B5EF4-FFF2-40B4-BE49-F238E27FC236}">
                <a16:creationId xmlns:a16="http://schemas.microsoft.com/office/drawing/2014/main" xmlns="" id="{7CF17F3E-AE30-75E9-705C-A03E78F5B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031" y="3017695"/>
            <a:ext cx="2563247" cy="263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0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6">
            <a:extLst>
              <a:ext uri="{FF2B5EF4-FFF2-40B4-BE49-F238E27FC236}">
                <a16:creationId xmlns:a16="http://schemas.microsoft.com/office/drawing/2014/main" xmlns="" id="{7BF9FF9A-D6AA-1884-53F8-CC7AB2C13377}"/>
              </a:ext>
            </a:extLst>
          </p:cNvPr>
          <p:cNvSpPr/>
          <p:nvPr/>
        </p:nvSpPr>
        <p:spPr>
          <a:xfrm>
            <a:off x="544286" y="344794"/>
            <a:ext cx="11079992" cy="70207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діяльності. Робота з ілюстраціями</a:t>
            </a:r>
          </a:p>
        </p:txBody>
      </p:sp>
      <p:sp>
        <p:nvSpPr>
          <p:cNvPr id="17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DB486BF9-25B1-15F7-CAAA-D2FFD9CE85E9}"/>
              </a:ext>
            </a:extLst>
          </p:cNvPr>
          <p:cNvSpPr/>
          <p:nvPr/>
        </p:nvSpPr>
        <p:spPr>
          <a:xfrm>
            <a:off x="397373" y="1152516"/>
            <a:ext cx="4052013" cy="719825"/>
          </a:xfrm>
          <a:prstGeom prst="wedgeRoundRectCallout">
            <a:avLst>
              <a:gd name="adj1" fmla="val 15548"/>
              <a:gd name="adj2" fmla="val 113135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Скільки персонажів зображено </a:t>
            </a:r>
            <a:endParaRPr lang="uk-UA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кожній ілюстрації?</a:t>
            </a:r>
          </a:p>
        </p:txBody>
      </p:sp>
      <p:sp>
        <p:nvSpPr>
          <p:cNvPr id="22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E3982C0E-86D7-1398-2718-7E6622DEB332}"/>
              </a:ext>
            </a:extLst>
          </p:cNvPr>
          <p:cNvSpPr/>
          <p:nvPr/>
        </p:nvSpPr>
        <p:spPr>
          <a:xfrm>
            <a:off x="4695961" y="1152516"/>
            <a:ext cx="3588039" cy="719825"/>
          </a:xfrm>
          <a:prstGeom prst="wedgeRoundRectCallout">
            <a:avLst>
              <a:gd name="adj1" fmla="val 15548"/>
              <a:gd name="adj2" fmla="val 111753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Що в них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спільного?</a:t>
            </a:r>
          </a:p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Чи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знайомі вам ці герої? </a:t>
            </a:r>
          </a:p>
        </p:txBody>
      </p:sp>
      <p:sp>
        <p:nvSpPr>
          <p:cNvPr id="23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EEFB8EA8-1676-3239-53BB-8E3A0DAE4675}"/>
              </a:ext>
            </a:extLst>
          </p:cNvPr>
          <p:cNvSpPr/>
          <p:nvPr/>
        </p:nvSpPr>
        <p:spPr>
          <a:xfrm>
            <a:off x="8425544" y="1130318"/>
            <a:ext cx="3646714" cy="742024"/>
          </a:xfrm>
          <a:prstGeom prst="wedgeRoundRectCallout">
            <a:avLst>
              <a:gd name="adj1" fmla="val 15869"/>
              <a:gd name="adj2" fmla="val 117814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На всіх картинках зображено друзів.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Їх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по двоє.</a:t>
            </a:r>
          </a:p>
        </p:txBody>
      </p:sp>
      <p:pic>
        <p:nvPicPr>
          <p:cNvPr id="24" name="Picture 2" descr="Парта клипарт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469836D0-068D-2F41-016D-49D9541B6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2" y="3288321"/>
            <a:ext cx="2198477" cy="219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8" descr="Пибоди и Шерман">
            <a:extLst>
              <a:ext uri="{FF2B5EF4-FFF2-40B4-BE49-F238E27FC236}">
                <a16:creationId xmlns:a16="http://schemas.microsoft.com/office/drawing/2014/main" xmlns="" id="{8A884D8D-2E58-90BF-725B-009BBD4C3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00" y="1981038"/>
            <a:ext cx="1288765" cy="197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CA3B95C3-D0F5-73C9-9B2C-AC575BD34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7867149" y="3653743"/>
            <a:ext cx="1825080" cy="282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Ремонт Автомобиля в Балашихе Техцентр &quot;Чип и Дейл&quot; Балашиха">
            <a:extLst>
              <a:ext uri="{FF2B5EF4-FFF2-40B4-BE49-F238E27FC236}">
                <a16:creationId xmlns:a16="http://schemas.microsoft.com/office/drawing/2014/main" xmlns="" id="{C09684A3-ED6A-D89A-EC7C-F889E16C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64" y="2590801"/>
            <a:ext cx="1921045" cy="164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D-модель мышей из мультфильма по 2D-рисунку">
            <a:extLst>
              <a:ext uri="{FF2B5EF4-FFF2-40B4-BE49-F238E27FC236}">
                <a16:creationId xmlns:a16="http://schemas.microsoft.com/office/drawing/2014/main" xmlns="" id="{040E6E68-F325-6D85-3929-8D7FD2ED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72" y="2503423"/>
            <a:ext cx="2054577" cy="15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Писательница отсудила у ресторана салат «Капитошка» | UA.NEWS">
            <a:extLst>
              <a:ext uri="{FF2B5EF4-FFF2-40B4-BE49-F238E27FC236}">
                <a16:creationId xmlns:a16="http://schemas.microsoft.com/office/drawing/2014/main" xmlns="" id="{D1358003-93CD-D5A8-0EFE-F947A3EBB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94" l="28889" r="85159">
                        <a14:foregroundMark x1="16825" y1="66528" x2="16825" y2="66528"/>
                        <a14:foregroundMark x1="16984" y1="72083" x2="16984" y2="72083"/>
                        <a14:foregroundMark x1="15238" y1="67778" x2="15238" y2="67778"/>
                        <a14:foregroundMark x1="18016" y1="80556" x2="18016" y2="80556"/>
                        <a14:foregroundMark x1="16667" y1="84583" x2="16667" y2="84583"/>
                        <a14:foregroundMark x1="17778" y1="87500" x2="17778" y2="87500"/>
                        <a14:foregroundMark x1="11111" y1="93472" x2="11111" y2="93472"/>
                        <a14:foregroundMark x1="19921" y1="86667" x2="19921" y2="86667"/>
                        <a14:foregroundMark x1="11270" y1="87083" x2="11270" y2="87083"/>
                        <a14:foregroundMark x1="8333" y1="70000" x2="15476" y2="58611"/>
                        <a14:foregroundMark x1="22778" y1="63750" x2="22778" y2="63750"/>
                        <a14:foregroundMark x1="20952" y1="82083" x2="20952" y2="82083"/>
                        <a14:foregroundMark x1="23889" y1="85694" x2="23889" y2="85694"/>
                        <a14:foregroundMark x1="16190" y1="96250" x2="16190" y2="96250"/>
                        <a14:foregroundMark x1="46270" y1="10694" x2="46270" y2="10694"/>
                        <a14:backgroundMark x1="35635" y1="22222" x2="35635" y2="22222"/>
                        <a14:backgroundMark x1="36984" y1="28472" x2="36984" y2="28472"/>
                        <a14:backgroundMark x1="8175" y1="57361" x2="8175" y2="57361"/>
                        <a14:backgroundMark x1="17381" y1="69861" x2="17381" y2="69861"/>
                        <a14:backgroundMark x1="10714" y1="94306" x2="10714" y2="94306"/>
                        <a14:backgroundMark x1="18254" y1="81528" x2="18254" y2="81528"/>
                        <a14:backgroundMark x1="80000" y1="10417" x2="80000" y2="10417"/>
                        <a14:backgroundMark x1="83095" y1="6667" x2="83095" y2="6667"/>
                        <a14:backgroundMark x1="79603" y1="5833" x2="79603" y2="5833"/>
                        <a14:backgroundMark x1="75952" y1="15833" x2="75952" y2="15833"/>
                        <a14:backgroundMark x1="79841" y1="21528" x2="79841" y2="21528"/>
                        <a14:backgroundMark x1="78016" y1="9306" x2="78016" y2="9306"/>
                        <a14:backgroundMark x1="68571" y1="3750" x2="68571" y2="3750"/>
                        <a14:backgroundMark x1="56746" y1="4861" x2="56746" y2="4861"/>
                        <a14:backgroundMark x1="66111" y1="5694" x2="66111" y2="5694"/>
                        <a14:backgroundMark x1="70317" y1="1806" x2="70317" y2="1806"/>
                        <a14:backgroundMark x1="79206" y1="2222" x2="79206" y2="2222"/>
                        <a14:backgroundMark x1="79206" y1="27917" x2="79206" y2="27917"/>
                        <a14:backgroundMark x1="76429" y1="34167" x2="76429" y2="34167"/>
                        <a14:backgroundMark x1="74286" y1="50972" x2="74286" y2="50972"/>
                        <a14:backgroundMark x1="75952" y1="35556" x2="75952" y2="35556"/>
                        <a14:backgroundMark x1="78254" y1="30417" x2="78254" y2="30417"/>
                        <a14:backgroundMark x1="75159" y1="33333" x2="75159" y2="33333"/>
                        <a14:backgroundMark x1="73175" y1="21667" x2="73175" y2="21667"/>
                        <a14:backgroundMark x1="76190" y1="28056" x2="76190" y2="28056"/>
                        <a14:backgroundMark x1="74286" y1="48472" x2="74286" y2="48472"/>
                        <a14:backgroundMark x1="75556" y1="36806" x2="75556" y2="36806"/>
                        <a14:backgroundMark x1="75397" y1="40972" x2="75397" y2="40972"/>
                        <a14:backgroundMark x1="74841" y1="46667" x2="74841" y2="46667"/>
                        <a14:backgroundMark x1="74921" y1="43333" x2="74921" y2="43333"/>
                        <a14:backgroundMark x1="75159" y1="24722" x2="75159" y2="25139"/>
                        <a14:backgroundMark x1="74444" y1="32361" x2="74444" y2="32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56"/>
          <a:stretch/>
        </p:blipFill>
        <p:spPr bwMode="auto">
          <a:xfrm>
            <a:off x="5475513" y="4409494"/>
            <a:ext cx="1893513" cy="158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Ох уж эти дети!))): Ліплення капітошки. Ранній вік">
            <a:extLst>
              <a:ext uri="{FF2B5EF4-FFF2-40B4-BE49-F238E27FC236}">
                <a16:creationId xmlns:a16="http://schemas.microsoft.com/office/drawing/2014/main" xmlns="" id="{123FD1B5-4D82-F20E-9401-01FB26EC0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7858" y="4868625"/>
            <a:ext cx="667655" cy="7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56B10FD8-7E69-D860-5E98-EA095C251027}"/>
              </a:ext>
            </a:extLst>
          </p:cNvPr>
          <p:cNvSpPr/>
          <p:nvPr/>
        </p:nvSpPr>
        <p:spPr>
          <a:xfrm>
            <a:off x="7998070" y="2353270"/>
            <a:ext cx="4074188" cy="1330419"/>
          </a:xfrm>
          <a:prstGeom prst="wedgeRoundRectCallout">
            <a:avLst>
              <a:gd name="adj1" fmla="val 18823"/>
              <a:gd name="adj2" fmla="val 112753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</a:rPr>
              <a:t>Кожен у світі хоче мати друзів. Коли у вас є гарний, вірний друг, то з ним можна гори звернути.</a:t>
            </a: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7C30B093-F5D6-DC7C-6C85-237E5D270D45}"/>
              </a:ext>
            </a:extLst>
          </p:cNvPr>
          <p:cNvSpPr/>
          <p:nvPr/>
        </p:nvSpPr>
        <p:spPr>
          <a:xfrm>
            <a:off x="3265714" y="2503424"/>
            <a:ext cx="2209799" cy="175242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кутник: округлені кути 28">
            <a:extLst>
              <a:ext uri="{FF2B5EF4-FFF2-40B4-BE49-F238E27FC236}">
                <a16:creationId xmlns:a16="http://schemas.microsoft.com/office/drawing/2014/main" xmlns="" id="{6098B0E7-B5F7-757A-22B3-D78BD45390B9}"/>
              </a:ext>
            </a:extLst>
          </p:cNvPr>
          <p:cNvSpPr/>
          <p:nvPr/>
        </p:nvSpPr>
        <p:spPr>
          <a:xfrm>
            <a:off x="5812572" y="2477946"/>
            <a:ext cx="2165281" cy="17230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xmlns="" id="{652501F5-8466-EAD5-9966-B8C85278CDD1}"/>
              </a:ext>
            </a:extLst>
          </p:cNvPr>
          <p:cNvSpPr/>
          <p:nvPr/>
        </p:nvSpPr>
        <p:spPr>
          <a:xfrm>
            <a:off x="4655641" y="4266732"/>
            <a:ext cx="2331318" cy="172746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296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751114" y="401493"/>
            <a:ext cx="9869656" cy="71973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Мотивація навчальної </a:t>
            </a:r>
            <a:r>
              <a:rPr lang="uk-UA" sz="3200" b="1" dirty="0" smtClean="0">
                <a:solidFill>
                  <a:schemeClr val="bg1"/>
                </a:solidFill>
              </a:rPr>
              <a:t>діяльності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Приключения мистера Пибоди и Шермана - Приключения мистера Пибоди и Шермана 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843" y="2978507"/>
            <a:ext cx="3215588" cy="340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51114" y="1319425"/>
            <a:ext cx="5398222" cy="6103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 </a:t>
            </a:r>
            <a:r>
              <a:rPr lang="uk-UA" sz="2400" b="1" dirty="0" smtClean="0">
                <a:solidFill>
                  <a:schemeClr val="bg1"/>
                </a:solidFill>
              </a:rPr>
              <a:t>ти розумієш </a:t>
            </a:r>
            <a:r>
              <a:rPr lang="uk-UA" sz="2400" b="1" dirty="0">
                <a:solidFill>
                  <a:schemeClr val="bg1"/>
                </a:solidFill>
              </a:rPr>
              <a:t>зміст цих прислів'їв?</a:t>
            </a:r>
          </a:p>
        </p:txBody>
      </p:sp>
      <p:pic>
        <p:nvPicPr>
          <p:cNvPr id="4098" name="Picture 2" descr="Прокрутка Рулон Папирус - Бесплатная векторная графика на Pixabay">
            <a:extLst>
              <a:ext uri="{FF2B5EF4-FFF2-40B4-BE49-F238E27FC236}">
                <a16:creationId xmlns:a16="http://schemas.microsoft.com/office/drawing/2014/main" xmlns="" id="{E74EBC9D-0404-0B6A-7086-B9E8820D1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58" y="1875335"/>
            <a:ext cx="7968073" cy="144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8B66D4E-C443-D7CC-26CC-DEAC164F090D}"/>
              </a:ext>
            </a:extLst>
          </p:cNvPr>
          <p:cNvSpPr txBox="1"/>
          <p:nvPr/>
        </p:nvSpPr>
        <p:spPr>
          <a:xfrm>
            <a:off x="4419600" y="2306951"/>
            <a:ext cx="6395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</a:rPr>
              <a:t>Одна голова добре, а </a:t>
            </a:r>
            <a:r>
              <a:rPr lang="ru-RU" sz="3200" b="1" i="1" dirty="0" err="1">
                <a:solidFill>
                  <a:schemeClr val="bg1"/>
                </a:solidFill>
              </a:rPr>
              <a:t>дві</a:t>
            </a:r>
            <a:r>
              <a:rPr lang="ru-RU" sz="3200" b="1" i="1" dirty="0">
                <a:solidFill>
                  <a:schemeClr val="bg1"/>
                </a:solidFill>
              </a:rPr>
              <a:t> – </a:t>
            </a:r>
            <a:r>
              <a:rPr lang="ru-RU" sz="3200" b="1" i="1" dirty="0" err="1">
                <a:solidFill>
                  <a:schemeClr val="bg1"/>
                </a:solidFill>
              </a:rPr>
              <a:t>краще</a:t>
            </a:r>
            <a:r>
              <a:rPr lang="ru-RU" sz="3200" b="1" i="1" dirty="0">
                <a:solidFill>
                  <a:schemeClr val="bg1"/>
                </a:solidFill>
              </a:rPr>
              <a:t>.</a:t>
            </a:r>
            <a:endParaRPr lang="x-none" sz="3200" b="1" i="1" dirty="0">
              <a:solidFill>
                <a:schemeClr val="bg1"/>
              </a:solidFill>
            </a:endParaRPr>
          </a:p>
        </p:txBody>
      </p:sp>
      <p:pic>
        <p:nvPicPr>
          <p:cNvPr id="20" name="Picture 2" descr="Прокрутка Рулон Папирус - Бесплатная векторная графика на Pixabay">
            <a:extLst>
              <a:ext uri="{FF2B5EF4-FFF2-40B4-BE49-F238E27FC236}">
                <a16:creationId xmlns:a16="http://schemas.microsoft.com/office/drawing/2014/main" xmlns="" id="{C91596E4-71FE-D3B8-4464-7722C6C4A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45" y="3323344"/>
            <a:ext cx="8039097" cy="14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CBA487-1E46-BE2E-4739-9A3B08B8DCF4}"/>
              </a:ext>
            </a:extLst>
          </p:cNvPr>
          <p:cNvSpPr txBox="1"/>
          <p:nvPr/>
        </p:nvSpPr>
        <p:spPr>
          <a:xfrm>
            <a:off x="4361633" y="3660681"/>
            <a:ext cx="6261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Мудрій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голові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досить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слова.</a:t>
            </a:r>
            <a:endPara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 descr="Прокрутка Рулон Папирус - Бесплатная векторная графика на Pixabay">
            <a:extLst>
              <a:ext uri="{FF2B5EF4-FFF2-40B4-BE49-F238E27FC236}">
                <a16:creationId xmlns:a16="http://schemas.microsoft.com/office/drawing/2014/main" xmlns="" id="{19B03E63-3501-E996-157E-67AA579E9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45" y="4771959"/>
            <a:ext cx="8039097" cy="16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E9AB671-534D-8DF2-C3CC-33EE4551B1EE}"/>
              </a:ext>
            </a:extLst>
          </p:cNvPr>
          <p:cNvSpPr txBox="1"/>
          <p:nvPr/>
        </p:nvSpPr>
        <p:spPr>
          <a:xfrm>
            <a:off x="4395193" y="5037247"/>
            <a:ext cx="58391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двома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зайцями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женись,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й одного не </a:t>
            </a:r>
            <a:r>
              <a:rPr lang="ru-RU" sz="32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спіймаєш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x-none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75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21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08447" y="476895"/>
            <a:ext cx="8732066" cy="6443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9014" y="1251893"/>
            <a:ext cx="5084000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цифра розкаже про вас і ваших друзів, адже будемо вивчати число  та цифру 2.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А </a:t>
            </a:r>
            <a:r>
              <a:rPr lang="uk-UA" sz="2800" b="1" dirty="0">
                <a:solidFill>
                  <a:schemeClr val="bg1"/>
                </a:solidFill>
              </a:rPr>
              <a:t>також, продовжимо вивчати геометричні фігури.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55297" y="85891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20" y="1766578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108372" y="5886810"/>
            <a:ext cx="1307619" cy="459130"/>
          </a:xfrm>
          <a:prstGeom prst="roundRect">
            <a:avLst/>
          </a:prstGeom>
          <a:noFill/>
          <a:ln w="57150">
            <a:solidFill>
              <a:srgbClr val="00B6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Два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3" name="Picture 4" descr="https://o.remove.bg/downloads/259bbe03-4b59-4966-bd58-69c5c943972b/827211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9"/>
          <a:stretch/>
        </p:blipFill>
        <p:spPr bwMode="auto">
          <a:xfrm>
            <a:off x="8657325" y="3677702"/>
            <a:ext cx="1974833" cy="247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9014" y="4007602"/>
            <a:ext cx="508400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Подивіться</a:t>
            </a:r>
            <a:r>
              <a:rPr lang="ru-RU" sz="2800" b="1" dirty="0">
                <a:solidFill>
                  <a:schemeClr val="bg1"/>
                </a:solidFill>
              </a:rPr>
              <a:t> – ось вона,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Цифра </a:t>
            </a:r>
            <a:r>
              <a:rPr lang="ru-RU" sz="2800" b="1" dirty="0" err="1">
                <a:solidFill>
                  <a:schemeClr val="bg1"/>
                </a:solidFill>
              </a:rPr>
              <a:t>дуже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чепурна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Шийку</a:t>
            </a:r>
            <a:r>
              <a:rPr lang="ru-RU" sz="2800" b="1" dirty="0">
                <a:solidFill>
                  <a:schemeClr val="bg1"/>
                </a:solidFill>
              </a:rPr>
              <a:t> «</a:t>
            </a:r>
            <a:r>
              <a:rPr lang="ru-RU" sz="2800" b="1" dirty="0" err="1">
                <a:solidFill>
                  <a:schemeClr val="bg1"/>
                </a:solidFill>
              </a:rPr>
              <a:t>гусачком</a:t>
            </a:r>
            <a:r>
              <a:rPr lang="ru-RU" sz="2800" b="1" dirty="0">
                <a:solidFill>
                  <a:schemeClr val="bg1"/>
                </a:solidFill>
              </a:rPr>
              <a:t>» </a:t>
            </a:r>
            <a:r>
              <a:rPr lang="ru-RU" sz="2800" b="1" dirty="0" err="1">
                <a:solidFill>
                  <a:schemeClr val="bg1"/>
                </a:solidFill>
              </a:rPr>
              <a:t>згинає</a:t>
            </a:r>
            <a:r>
              <a:rPr lang="ru-RU" sz="28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Хвостик </a:t>
            </a:r>
            <a:r>
              <a:rPr lang="ru-RU" sz="2800" b="1" dirty="0" err="1">
                <a:solidFill>
                  <a:schemeClr val="bg1"/>
                </a:solidFill>
              </a:rPr>
              <a:t>хвилькою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здіймає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25607B2-5B33-F545-16F7-A906471BD22C}"/>
              </a:ext>
            </a:extLst>
          </p:cNvPr>
          <p:cNvSpPr/>
          <p:nvPr/>
        </p:nvSpPr>
        <p:spPr>
          <a:xfrm>
            <a:off x="0" y="5724655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13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3C7AF3A-2CE5-9F5B-045D-2808ADB059BF}"/>
              </a:ext>
            </a:extLst>
          </p:cNvPr>
          <p:cNvSpPr/>
          <p:nvPr/>
        </p:nvSpPr>
        <p:spPr>
          <a:xfrm>
            <a:off x="2014742" y="450836"/>
            <a:ext cx="8732066" cy="67288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uk-UA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цифра </a:t>
            </a:r>
            <a:r>
              <a:rPr lang="uk-UA" sz="36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28" descr="Пибоди и Шерман">
            <a:extLst>
              <a:ext uri="{FF2B5EF4-FFF2-40B4-BE49-F238E27FC236}">
                <a16:creationId xmlns:a16="http://schemas.microsoft.com/office/drawing/2014/main" xmlns="" id="{45072136-30B0-748D-4A01-977AFAEDE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70" y="3306586"/>
            <a:ext cx="2318511" cy="354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47">
            <a:extLst>
              <a:ext uri="{FF2B5EF4-FFF2-40B4-BE49-F238E27FC236}">
                <a16:creationId xmlns:a16="http://schemas.microsoft.com/office/drawing/2014/main" xmlns="" id="{FEC31ACA-43F4-8B86-9F46-9F667FF0DD91}"/>
              </a:ext>
            </a:extLst>
          </p:cNvPr>
          <p:cNvSpPr/>
          <p:nvPr/>
        </p:nvSpPr>
        <p:spPr>
          <a:xfrm>
            <a:off x="618054" y="1708399"/>
            <a:ext cx="2981553" cy="102678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Що зображено на малюнку?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B889D4C-B799-C675-C9A5-F932F25E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7" b="89458" l="9718" r="9592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94185" flipH="1">
            <a:off x="10014438" y="4506213"/>
            <a:ext cx="2384400" cy="248157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4423AE6F-5C79-E1C7-9A67-3971F621B0F5}"/>
              </a:ext>
            </a:extLst>
          </p:cNvPr>
          <p:cNvSpPr/>
          <p:nvPr/>
        </p:nvSpPr>
        <p:spPr>
          <a:xfrm>
            <a:off x="7414351" y="2029090"/>
            <a:ext cx="2280491" cy="221240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4" name="Picture 6" descr="Подбор циферблатов и стрелок">
            <a:extLst>
              <a:ext uri="{FF2B5EF4-FFF2-40B4-BE49-F238E27FC236}">
                <a16:creationId xmlns:a16="http://schemas.microsoft.com/office/drawing/2014/main" xmlns="" id="{9485473E-6DBD-2620-F3D1-485453D1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37" y="1820733"/>
            <a:ext cx="2629117" cy="262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 зі стрілкою 17">
            <a:extLst>
              <a:ext uri="{FF2B5EF4-FFF2-40B4-BE49-F238E27FC236}">
                <a16:creationId xmlns:a16="http://schemas.microsoft.com/office/drawing/2014/main" xmlns="" id="{5D4D8E6C-394E-AC4F-CB75-C1C583D2CC36}"/>
              </a:ext>
            </a:extLst>
          </p:cNvPr>
          <p:cNvCxnSpPr>
            <a:cxnSpLocks/>
          </p:cNvCxnSpPr>
          <p:nvPr/>
        </p:nvCxnSpPr>
        <p:spPr>
          <a:xfrm flipV="1">
            <a:off x="8699208" y="2508125"/>
            <a:ext cx="0" cy="563733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зі стрілкою 18">
            <a:extLst>
              <a:ext uri="{FF2B5EF4-FFF2-40B4-BE49-F238E27FC236}">
                <a16:creationId xmlns:a16="http://schemas.microsoft.com/office/drawing/2014/main" xmlns="" id="{5C3F7925-C515-1D0C-F2F9-C9F11465FF61}"/>
              </a:ext>
            </a:extLst>
          </p:cNvPr>
          <p:cNvCxnSpPr>
            <a:cxnSpLocks/>
          </p:cNvCxnSpPr>
          <p:nvPr/>
        </p:nvCxnSpPr>
        <p:spPr>
          <a:xfrm flipV="1">
            <a:off x="8711378" y="2893209"/>
            <a:ext cx="484689" cy="147305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4B3948B3-49BD-F23B-0165-B0F82FB300A6}"/>
              </a:ext>
            </a:extLst>
          </p:cNvPr>
          <p:cNvSpPr/>
          <p:nvPr/>
        </p:nvSpPr>
        <p:spPr>
          <a:xfrm>
            <a:off x="8623411" y="2956217"/>
            <a:ext cx="142251" cy="1509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2243CC57-20E5-A6F7-4504-AB17413FF7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0" b="89894" l="6720" r="897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6448" y="951044"/>
            <a:ext cx="2133155" cy="2156093"/>
          </a:xfrm>
          <a:prstGeom prst="rect">
            <a:avLst/>
          </a:prstGeom>
        </p:spPr>
      </p:pic>
      <p:pic>
        <p:nvPicPr>
          <p:cNvPr id="19" name="Picture 2" descr="Варежки рисунок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979C0710-09EE-0B3E-AA33-A7DF1316E6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2"/>
          <a:stretch/>
        </p:blipFill>
        <p:spPr bwMode="auto">
          <a:xfrm>
            <a:off x="5623888" y="1692867"/>
            <a:ext cx="1405796" cy="20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Варежки рисунок (65 фото) » Рисунки для срисовки и не только">
            <a:extLst>
              <a:ext uri="{FF2B5EF4-FFF2-40B4-BE49-F238E27FC236}">
                <a16:creationId xmlns:a16="http://schemas.microsoft.com/office/drawing/2014/main" xmlns="" id="{B0D89E3B-C088-C1A9-C6A1-10A15B84B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2"/>
          <a:stretch/>
        </p:blipFill>
        <p:spPr bwMode="auto">
          <a:xfrm rot="859940" flipH="1">
            <a:off x="4190466" y="1487897"/>
            <a:ext cx="1405796" cy="204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онеты Украины - монета 2 гривны (Ярослав Мудрый) (сталь с никелевым  покрытием) - numizmat.com.ua">
            <a:extLst>
              <a:ext uri="{FF2B5EF4-FFF2-40B4-BE49-F238E27FC236}">
                <a16:creationId xmlns:a16="http://schemas.microsoft.com/office/drawing/2014/main" xmlns="" id="{D7417483-C907-C267-1417-6DB514DBA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6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96" y="4306799"/>
            <a:ext cx="2072449" cy="20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5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</TotalTime>
  <Words>591</Words>
  <Application>Microsoft Office PowerPoint</Application>
  <PresentationFormat>Произвольный</PresentationFormat>
  <Paragraphs>135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613</cp:revision>
  <dcterms:created xsi:type="dcterms:W3CDTF">2018-01-05T16:38:53Z</dcterms:created>
  <dcterms:modified xsi:type="dcterms:W3CDTF">2023-09-18T12:00:06Z</dcterms:modified>
</cp:coreProperties>
</file>