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559" r:id="rId3"/>
    <p:sldId id="520" r:id="rId4"/>
    <p:sldId id="560" r:id="rId5"/>
    <p:sldId id="561" r:id="rId6"/>
    <p:sldId id="513" r:id="rId7"/>
    <p:sldId id="541" r:id="rId8"/>
    <p:sldId id="542" r:id="rId9"/>
    <p:sldId id="543" r:id="rId10"/>
    <p:sldId id="544" r:id="rId11"/>
    <p:sldId id="540" r:id="rId12"/>
    <p:sldId id="538" r:id="rId13"/>
    <p:sldId id="539" r:id="rId14"/>
    <p:sldId id="553" r:id="rId15"/>
    <p:sldId id="492" r:id="rId16"/>
    <p:sldId id="412" r:id="rId17"/>
    <p:sldId id="388" r:id="rId18"/>
    <p:sldId id="380" r:id="rId19"/>
    <p:sldId id="379" r:id="rId20"/>
    <p:sldId id="517" r:id="rId21"/>
    <p:sldId id="562" r:id="rId22"/>
    <p:sldId id="565" r:id="rId23"/>
    <p:sldId id="56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463EDE"/>
    <a:srgbClr val="322ADA"/>
    <a:srgbClr val="295FFF"/>
    <a:srgbClr val="FF5050"/>
    <a:srgbClr val="F2B800"/>
    <a:srgbClr val="F6F9FC"/>
    <a:srgbClr val="F3F7FB"/>
    <a:srgbClr val="FCFDFE"/>
    <a:srgbClr val="EF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543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19.09.2023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19.09.2023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19.09.2023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6.jpeg"/><Relationship Id="rId7" Type="http://schemas.openxmlformats.org/officeDocument/2006/relationships/image" Target="../media/image4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png"/><Relationship Id="rId7" Type="http://schemas.microsoft.com/office/2007/relationships/hdphoto" Target="../media/hdphoto1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4.png"/><Relationship Id="rId7" Type="http://schemas.openxmlformats.org/officeDocument/2006/relationships/image" Target="../media/image2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8.jpeg"/><Relationship Id="rId5" Type="http://schemas.microsoft.com/office/2007/relationships/media" Target="../media/media3.mp3"/><Relationship Id="rId15" Type="http://schemas.openxmlformats.org/officeDocument/2006/relationships/image" Target="../media/image22.gif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42576" y="4345844"/>
            <a:ext cx="8876956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Звуки голосні і приголосні.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Тема </a:t>
            </a:r>
            <a:r>
              <a:rPr lang="uk-UA" sz="4000" b="1" dirty="0">
                <a:solidFill>
                  <a:schemeClr val="bg1"/>
                </a:solidFill>
              </a:rPr>
              <a:t>для спілкування: Овочі і фрукти</a:t>
            </a:r>
          </a:p>
        </p:txBody>
      </p:sp>
      <p:pic>
        <p:nvPicPr>
          <p:cNvPr id="1028" name="Picture 4" descr="Изображения Овощи и фрукты | Бесплатные векторы, стоковые фото и PS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52" y="810304"/>
            <a:ext cx="4813519" cy="3208211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Дети едят фрукты (66 фото) 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12" y="1356642"/>
            <a:ext cx="2317797" cy="22897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05599" y="1078383"/>
            <a:ext cx="3679371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Добукварний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11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80397" y="445746"/>
            <a:ext cx="10576902" cy="7163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Умовні позначення голосних та приголосних </a:t>
            </a:r>
            <a:r>
              <a:rPr lang="uk-UA" sz="3200" b="1" dirty="0" smtClean="0">
                <a:solidFill>
                  <a:schemeClr val="bg1"/>
                </a:solidFill>
              </a:rPr>
              <a:t>звуків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https://i.pinimg.com/564x/20/69/4b/20694b9b4779df8ba9fb992d4f4a23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732" y="1252292"/>
            <a:ext cx="2711116" cy="389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3464977" y="2679470"/>
            <a:ext cx="1190625" cy="114378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803742" y="2993472"/>
            <a:ext cx="513096" cy="51577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2" descr="https://i.pinimg.com/564x/20/69/4b/20694b9b4779df8ba9fb992d4f4a23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13559" y="1303254"/>
            <a:ext cx="2711116" cy="389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Овал 25"/>
          <p:cNvSpPr/>
          <p:nvPr/>
        </p:nvSpPr>
        <p:spPr>
          <a:xfrm>
            <a:off x="8932482" y="2743200"/>
            <a:ext cx="1190625" cy="114378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9213469" y="3200399"/>
            <a:ext cx="628650" cy="22938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2704732" y="5034666"/>
            <a:ext cx="3341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solidFill>
                  <a:srgbClr val="2F3242"/>
                </a:solidFill>
              </a:rPr>
              <a:t>Голосний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733691" y="4893150"/>
            <a:ext cx="3681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solidFill>
                  <a:srgbClr val="2F3242"/>
                </a:solidFill>
              </a:rPr>
              <a:t>Приголосний </a:t>
            </a:r>
            <a:endParaRPr lang="ru-RU" sz="4800" b="1" dirty="0">
              <a:solidFill>
                <a:srgbClr val="2F3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1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58980" y="363054"/>
            <a:ext cx="9726734" cy="7364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</a:t>
            </a:r>
            <a:r>
              <a:rPr lang="uk-UA" sz="3200" b="1" dirty="0">
                <a:solidFill>
                  <a:schemeClr val="bg1"/>
                </a:solidFill>
              </a:rPr>
              <a:t>кожний об’єкт. </a:t>
            </a:r>
            <a:r>
              <a:rPr lang="uk-UA" sz="3200" b="1" dirty="0" smtClean="0">
                <a:solidFill>
                  <a:schemeClr val="bg1"/>
                </a:solidFill>
              </a:rPr>
              <a:t>Виділи </a:t>
            </a:r>
            <a:r>
              <a:rPr lang="uk-UA" sz="3200" b="1" dirty="0">
                <a:solidFill>
                  <a:schemeClr val="bg1"/>
                </a:solidFill>
              </a:rPr>
              <a:t>звуки в кожному слові.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7050" y="1986353"/>
            <a:ext cx="3046659" cy="37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Прямая соединительная линия 35"/>
          <p:cNvCxnSpPr/>
          <p:nvPr/>
        </p:nvCxnSpPr>
        <p:spPr>
          <a:xfrm>
            <a:off x="5471443" y="3523173"/>
            <a:ext cx="675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 rot="16200000" flipH="1">
            <a:off x="5777196" y="350173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4762500" y="3520587"/>
            <a:ext cx="1843088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006053" y="364030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16200000" flipH="1">
            <a:off x="8629484" y="3475264"/>
            <a:ext cx="96163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6189528" y="3585274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rot="16200000" flipH="1">
            <a:off x="7639726" y="350173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7331446" y="3498974"/>
            <a:ext cx="1843088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8143831" y="3558804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 rot="16200000" flipH="1">
            <a:off x="6102866" y="5946133"/>
            <a:ext cx="96163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 rot="16200000" flipH="1">
            <a:off x="5155330" y="594742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4762500" y="5948276"/>
            <a:ext cx="1843088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5584719" y="602446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 rot="16200000" flipH="1">
            <a:off x="8908441" y="5931892"/>
            <a:ext cx="96163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 rot="16200000" flipH="1">
            <a:off x="7960905" y="5933185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7568075" y="5934035"/>
            <a:ext cx="1843088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8390294" y="6010221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098" name="Picture 2" descr="✓ Оса - PNG #5 скачать клипарт бесплатно - Clipart-D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6" b="10704"/>
          <a:stretch/>
        </p:blipFill>
        <p:spPr bwMode="auto">
          <a:xfrm>
            <a:off x="4476003" y="1673457"/>
            <a:ext cx="2104417" cy="168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Жук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6636">
            <a:off x="4804599" y="4221799"/>
            <a:ext cx="1619801" cy="177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Чим відрізняється рак від лобстера опис і відмінності (тварини) |  Порівняння людей, предметів, явищ, автомобілів, їжі і багато іншого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77" b="84211" l="1778" r="49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99" b="13894"/>
          <a:stretch/>
        </p:blipFill>
        <p:spPr bwMode="auto">
          <a:xfrm flipH="1">
            <a:off x="8243156" y="1144966"/>
            <a:ext cx="3285457" cy="26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Сом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225" y="4058734"/>
            <a:ext cx="3433896" cy="186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ый треугольник 29"/>
          <p:cNvSpPr/>
          <p:nvPr/>
        </p:nvSpPr>
        <p:spPr>
          <a:xfrm rot="12565604" flipH="1">
            <a:off x="6424677" y="3181489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158980" y="1097075"/>
            <a:ext cx="6663352" cy="7752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Знайди </a:t>
            </a:r>
            <a:r>
              <a:rPr lang="uk-UA" sz="2000" b="1" dirty="0">
                <a:solidFill>
                  <a:schemeClr val="bg1"/>
                </a:solidFill>
              </a:rPr>
              <a:t>умовне позначення кожного звука у схемах слів.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Доповни </a:t>
            </a:r>
            <a:r>
              <a:rPr lang="uk-UA" sz="2000" b="1" dirty="0">
                <a:solidFill>
                  <a:schemeClr val="bg1"/>
                </a:solidFill>
              </a:rPr>
              <a:t>схеми відповідними позначками звуків.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1" grpId="0" animBg="1"/>
      <p:bldP spid="54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75837" y="413548"/>
            <a:ext cx="10260249" cy="10995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об’єкти</a:t>
            </a:r>
            <a:r>
              <a:rPr lang="uk-UA" sz="3200" b="1" dirty="0">
                <a:solidFill>
                  <a:schemeClr val="bg1"/>
                </a:solidFill>
              </a:rPr>
              <a:t>. </a:t>
            </a:r>
            <a:r>
              <a:rPr lang="uk-UA" sz="3200" b="1" dirty="0" smtClean="0">
                <a:solidFill>
                  <a:schemeClr val="bg1"/>
                </a:solidFill>
              </a:rPr>
              <a:t>Виділи </a:t>
            </a:r>
            <a:r>
              <a:rPr lang="uk-UA" sz="3200" b="1" dirty="0">
                <a:solidFill>
                  <a:schemeClr val="bg1"/>
                </a:solidFill>
              </a:rPr>
              <a:t>у словах перший звук.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Визнач, який він – голосний чи приголосний.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Огурец клипарт (61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1" b="13827"/>
          <a:stretch/>
        </p:blipFill>
        <p:spPr bwMode="auto">
          <a:xfrm>
            <a:off x="4153797" y="2597668"/>
            <a:ext cx="220027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Банан клипарт (63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44" y="4683084"/>
            <a:ext cx="2053281" cy="138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липарт виноград (6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05959">
            <a:off x="7076362" y="2040177"/>
            <a:ext cx="2001941" cy="215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Лимон, Лимон png | PNGEg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94" l="2667" r="99778">
                        <a14:foregroundMark x1="7444" y1="80025" x2="7444" y2="80025"/>
                        <a14:foregroundMark x1="12111" y1="77696" x2="12111" y2="77696"/>
                        <a14:foregroundMark x1="13667" y1="77206" x2="13667" y2="77206"/>
                        <a14:foregroundMark x1="14889" y1="76593" x2="14889" y2="76593"/>
                        <a14:foregroundMark x1="28333" y1="94730" x2="28333" y2="94730"/>
                        <a14:foregroundMark x1="79222" y1="13113" x2="79222" y2="13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312" y="3679794"/>
            <a:ext cx="1761790" cy="159735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Долька Апельсина Png Изображения – Потрясающие бесплатные прозрачные png  клипарт изображения скачать бесплатн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" b="89643" l="2500" r="97857">
                        <a14:foregroundMark x1="15952" y1="41426" x2="15952" y2="41426"/>
                        <a14:foregroundMark x1="15595" y1="47708" x2="15595" y2="47708"/>
                        <a14:foregroundMark x1="16429" y1="59762" x2="16429" y2="59762"/>
                        <a14:foregroundMark x1="15357" y1="44652" x2="15357" y2="44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40" y="5277151"/>
            <a:ext cx="1987734" cy="139378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3375" y="3176944"/>
            <a:ext cx="2819681" cy="344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9817206" y="3540690"/>
            <a:ext cx="1843088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10076457" y="362698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 rot="16200000" flipH="1">
            <a:off x="10210036" y="4773447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9817206" y="4774297"/>
            <a:ext cx="1843088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6354072" y="3296163"/>
            <a:ext cx="3292510" cy="4260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V="1">
            <a:off x="6174856" y="5010767"/>
            <a:ext cx="3466757" cy="3349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9150410" y="3403221"/>
            <a:ext cx="666796" cy="12984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8902133" y="4473089"/>
            <a:ext cx="739480" cy="3356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V="1">
            <a:off x="8919611" y="3922101"/>
            <a:ext cx="781947" cy="19039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Выноска-облако 21"/>
          <p:cNvSpPr/>
          <p:nvPr/>
        </p:nvSpPr>
        <p:spPr>
          <a:xfrm>
            <a:off x="1377108" y="1953591"/>
            <a:ext cx="2776689" cy="1336592"/>
          </a:xfrm>
          <a:prstGeom prst="cloudCallout">
            <a:avLst>
              <a:gd name="adj1" fmla="val -10227"/>
              <a:gd name="adj2" fmla="val 82217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525708" y="2089836"/>
            <a:ext cx="25128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 предмет зайвий?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345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16086" y="417264"/>
            <a:ext cx="9458743" cy="7123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Звуковий аналіз. </a:t>
            </a:r>
            <a:r>
              <a:rPr lang="uk-UA" sz="3200" b="1" dirty="0" smtClean="0">
                <a:solidFill>
                  <a:schemeClr val="bg1"/>
                </a:solidFill>
              </a:rPr>
              <a:t>Познач </a:t>
            </a:r>
            <a:r>
              <a:rPr lang="uk-UA" sz="3200" b="1" dirty="0">
                <a:solidFill>
                  <a:schemeClr val="bg1"/>
                </a:solidFill>
              </a:rPr>
              <a:t>усі звуки у схемах слів.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74" y="2001795"/>
            <a:ext cx="3046659" cy="37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8178165" y="5345917"/>
            <a:ext cx="2241182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 rot="16200000" flipH="1">
            <a:off x="4380513" y="5348675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4113577" y="5345917"/>
            <a:ext cx="2323318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Клипарт груша (60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961" flipH="1">
            <a:off x="3945515" y="1616693"/>
            <a:ext cx="2344488" cy="304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Арбуз Фрукты Арбуз, Растение, Еда, Арбуз Hd Png Скачать – Потрясающие  бесплатные прозрачные png клипарт изображения скачать бесплатно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3" b="97227" l="1667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909" y="1521991"/>
            <a:ext cx="5022615" cy="345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5528977" y="5335979"/>
            <a:ext cx="675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 rot="16200000" flipH="1">
            <a:off x="4880439" y="534069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6116932" y="543221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211101" y="542227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16200000" flipH="1">
            <a:off x="5778764" y="534069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 rot="16200000" flipH="1">
            <a:off x="8419113" y="5348675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9076967" y="5358261"/>
            <a:ext cx="675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 rot="16200000" flipH="1">
            <a:off x="10122906" y="534069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9705208" y="543221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8766972" y="543555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 rot="16200000" flipH="1">
            <a:off x="9350494" y="5348675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ый треугольник 33"/>
          <p:cNvSpPr/>
          <p:nvPr/>
        </p:nvSpPr>
        <p:spPr>
          <a:xfrm rot="12565604" flipH="1">
            <a:off x="5406171" y="5126337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 rot="12565604" flipH="1">
            <a:off x="9841033" y="5126338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2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9971" y="445746"/>
            <a:ext cx="8425543" cy="7123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Пограємо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74" y="2001795"/>
            <a:ext cx="3046659" cy="37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xmlns="" id="{F8EA50C7-28B4-4AA5-8539-19AE8785F2BE}"/>
              </a:ext>
            </a:extLst>
          </p:cNvPr>
          <p:cNvGrpSpPr/>
          <p:nvPr/>
        </p:nvGrpSpPr>
        <p:grpSpPr>
          <a:xfrm>
            <a:off x="9615493" y="576906"/>
            <a:ext cx="1914025" cy="2849777"/>
            <a:chOff x="8875219" y="1684254"/>
            <a:chExt cx="2711116" cy="3896214"/>
          </a:xfrm>
        </p:grpSpPr>
        <p:pic>
          <p:nvPicPr>
            <p:cNvPr id="36" name="Picture 2" descr="https://i.pinimg.com/564x/20/69/4b/20694b9b4779df8ba9fb992d4f4a2379.jpg">
              <a:extLst>
                <a:ext uri="{FF2B5EF4-FFF2-40B4-BE49-F238E27FC236}">
                  <a16:creationId xmlns:a16="http://schemas.microsoft.com/office/drawing/2014/main" xmlns="" id="{3CF6441C-64A8-4441-92E3-98A0032D51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5219" y="1684254"/>
              <a:ext cx="2711116" cy="3896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xmlns="" id="{B236FE0E-0A3F-47C9-905F-2D08301CF705}"/>
                </a:ext>
              </a:extLst>
            </p:cNvPr>
            <p:cNvSpPr/>
            <p:nvPr/>
          </p:nvSpPr>
          <p:spPr>
            <a:xfrm>
              <a:off x="9672310" y="3124200"/>
              <a:ext cx="1190625" cy="114378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xmlns="" id="{375C7C2A-9F24-4D5C-8EC4-3DA7A3414F39}"/>
                </a:ext>
              </a:extLst>
            </p:cNvPr>
            <p:cNvSpPr/>
            <p:nvPr/>
          </p:nvSpPr>
          <p:spPr>
            <a:xfrm>
              <a:off x="10006939" y="3430080"/>
              <a:ext cx="513096" cy="515777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4847258-FCF6-4823-9819-DB13BB7987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t="17114" r="17672" b="16287"/>
          <a:stretch/>
        </p:blipFill>
        <p:spPr>
          <a:xfrm>
            <a:off x="3730629" y="2313558"/>
            <a:ext cx="3600000" cy="288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9971" y="1230004"/>
            <a:ext cx="685392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Визнач перший звук у слові. </a:t>
            </a:r>
            <a:r>
              <a:rPr lang="uk-UA" sz="2000" b="1" dirty="0" smtClean="0">
                <a:solidFill>
                  <a:schemeClr val="bg1"/>
                </a:solidFill>
              </a:rPr>
              <a:t>Він голосний </a:t>
            </a:r>
            <a:r>
              <a:rPr lang="uk-UA" sz="2000" b="1" dirty="0">
                <a:solidFill>
                  <a:schemeClr val="bg1"/>
                </a:solidFill>
              </a:rPr>
              <a:t>чи приголосний?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pSp>
        <p:nvGrpSpPr>
          <p:cNvPr id="14" name="Групувати 1">
            <a:extLst>
              <a:ext uri="{FF2B5EF4-FFF2-40B4-BE49-F238E27FC236}">
                <a16:creationId xmlns:a16="http://schemas.microsoft.com/office/drawing/2014/main" xmlns="" id="{AA43F336-7723-4FBC-95A6-E070D4ED480F}"/>
              </a:ext>
            </a:extLst>
          </p:cNvPr>
          <p:cNvGrpSpPr/>
          <p:nvPr/>
        </p:nvGrpSpPr>
        <p:grpSpPr>
          <a:xfrm>
            <a:off x="9554045" y="3559760"/>
            <a:ext cx="2083106" cy="2993439"/>
            <a:chOff x="8909993" y="1627104"/>
            <a:chExt cx="2711116" cy="3896214"/>
          </a:xfrm>
        </p:grpSpPr>
        <p:pic>
          <p:nvPicPr>
            <p:cNvPr id="15" name="Picture 2" descr="https://i.pinimg.com/564x/20/69/4b/20694b9b4779df8ba9fb992d4f4a2379.jpg">
              <a:extLst>
                <a:ext uri="{FF2B5EF4-FFF2-40B4-BE49-F238E27FC236}">
                  <a16:creationId xmlns:a16="http://schemas.microsoft.com/office/drawing/2014/main" xmlns="" id="{7F17F7BB-F1D3-4DDA-BFDF-E05696C0E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9993" y="1627104"/>
              <a:ext cx="2711116" cy="3896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0C1E1A9B-F4DB-4751-B394-9A4D60B09BA7}"/>
                </a:ext>
              </a:extLst>
            </p:cNvPr>
            <p:cNvSpPr/>
            <p:nvPr/>
          </p:nvSpPr>
          <p:spPr>
            <a:xfrm>
              <a:off x="9628916" y="3067050"/>
              <a:ext cx="1190625" cy="114378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27">
              <a:extLst>
                <a:ext uri="{FF2B5EF4-FFF2-40B4-BE49-F238E27FC236}">
                  <a16:creationId xmlns:a16="http://schemas.microsoft.com/office/drawing/2014/main" xmlns="" id="{F8F4C88B-0C7F-4FA9-A55B-79BC516DFAA1}"/>
                </a:ext>
              </a:extLst>
            </p:cNvPr>
            <p:cNvSpPr/>
            <p:nvPr/>
          </p:nvSpPr>
          <p:spPr>
            <a:xfrm>
              <a:off x="9909903" y="3524249"/>
              <a:ext cx="628650" cy="22938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4EEB80B-3E8E-4E9A-A9BF-B8FB8FE75D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04" y="2042467"/>
            <a:ext cx="4036850" cy="33073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4847258-FCF6-4823-9819-DB13BB798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04" y="1947498"/>
            <a:ext cx="4162225" cy="384126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4EEB80B-3E8E-4E9A-A9BF-B8FB8FE75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04" y="1947497"/>
            <a:ext cx="4162225" cy="384126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4EEB80B-3E8E-4E9A-A9BF-B8FB8FE75D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28" y="2048407"/>
            <a:ext cx="4105175" cy="37708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04EEB80B-3E8E-4E9A-A9BF-B8FB8FE75D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04" y="1947496"/>
            <a:ext cx="4151699" cy="38412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F4847258-FCF6-4823-9819-DB13BB7987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5" y="2010922"/>
            <a:ext cx="5092022" cy="371640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356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2688" r="1528" b="3121"/>
          <a:stretch/>
        </p:blipFill>
        <p:spPr>
          <a:xfrm>
            <a:off x="3007895" y="1867318"/>
            <a:ext cx="8506326" cy="3994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22004" y="326002"/>
            <a:ext cx="8756193" cy="6428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Склади </a:t>
            </a:r>
            <a:r>
              <a:rPr lang="uk-UA" sz="3600" b="1" dirty="0">
                <a:solidFill>
                  <a:schemeClr val="bg1"/>
                </a:solidFill>
              </a:rPr>
              <a:t>розповідь за </a:t>
            </a:r>
            <a:r>
              <a:rPr lang="uk-UA" sz="3600" b="1" dirty="0" smtClean="0">
                <a:solidFill>
                  <a:schemeClr val="bg1"/>
                </a:solidFill>
              </a:rPr>
              <a:t>малюнком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22004" y="1050573"/>
            <a:ext cx="867588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Розкажи, де побувала Оленка? Які овочі виросли на городі? Які страви можна приготувати з овочів? Бесіда про користь овочів та фруктів.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74" y="2001795"/>
            <a:ext cx="3046659" cy="37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6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01" y="2569029"/>
            <a:ext cx="8551657" cy="4038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02116" y="370227"/>
            <a:ext cx="9570004" cy="9533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Чи </a:t>
            </a:r>
            <a:r>
              <a:rPr lang="uk-UA" sz="3200" b="1" dirty="0" smtClean="0"/>
              <a:t>впізнаєш </a:t>
            </a:r>
            <a:r>
              <a:rPr lang="uk-UA" sz="3200" b="1" dirty="0"/>
              <a:t>т</a:t>
            </a:r>
            <a:r>
              <a:rPr lang="uk-UA" sz="3200" b="1" dirty="0" smtClean="0"/>
              <a:t>и </a:t>
            </a:r>
            <a:r>
              <a:rPr lang="uk-UA" sz="3200" b="1" dirty="0"/>
              <a:t>ці букви? </a:t>
            </a:r>
            <a:r>
              <a:rPr lang="uk-UA" sz="3200" b="1" dirty="0" smtClean="0"/>
              <a:t>Назви </a:t>
            </a:r>
            <a:r>
              <a:rPr lang="uk-UA" sz="3200" b="1" dirty="0"/>
              <a:t>їх.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Що </a:t>
            </a:r>
            <a:r>
              <a:rPr lang="uk-UA" sz="3200" b="1" dirty="0"/>
              <a:t>вони роблять? </a:t>
            </a:r>
            <a:r>
              <a:rPr lang="uk-UA" sz="3200" b="1" dirty="0" smtClean="0"/>
              <a:t>Назви </a:t>
            </a:r>
            <a:r>
              <a:rPr lang="uk-UA" sz="3200" b="1" dirty="0"/>
              <a:t>улюблені овочі букв.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021" y="2188430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 rot="16200000" flipH="1">
            <a:off x="5011472" y="5602409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5172926" y="5625360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 rot="16200000" flipH="1">
            <a:off x="5368360" y="5602409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 rot="16200000" flipH="1">
            <a:off x="6340788" y="5601568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6552937" y="5628062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 rot="16200000" flipH="1">
            <a:off x="8869288" y="5601567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9081437" y="5628061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 rot="16200000" flipH="1">
            <a:off x="9568091" y="5622698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/>
          <p:cNvSpPr/>
          <p:nvPr/>
        </p:nvSpPr>
        <p:spPr>
          <a:xfrm>
            <a:off x="9733176" y="5644526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556480" y="1496569"/>
            <a:ext cx="7472762" cy="9418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Зроби </a:t>
            </a:r>
            <a:r>
              <a:rPr lang="uk-UA" sz="2400" b="1" dirty="0"/>
              <a:t>звуковий аналіз назв цих овочів,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доповни </a:t>
            </a:r>
            <a:r>
              <a:rPr lang="uk-UA" sz="2400" b="1" dirty="0"/>
              <a:t>звукові схеми слів.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7" grpId="0" animBg="1"/>
      <p:bldP spid="58" grpId="0" animBg="1"/>
      <p:bldP spid="70" grpId="0" animBg="1"/>
      <p:bldP spid="71" grpId="0" animBg="1"/>
      <p:bldP spid="72" grpId="0" animBg="1"/>
      <p:bldP spid="7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071081" y="421105"/>
            <a:ext cx="8756193" cy="9396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Постав </a:t>
            </a:r>
            <a:r>
              <a:rPr lang="uk-UA" sz="2800" b="1" dirty="0"/>
              <a:t>питання </a:t>
            </a:r>
            <a:r>
              <a:rPr lang="uk-UA" sz="2800" b="1" i="1" dirty="0" smtClean="0"/>
              <a:t>хто</a:t>
            </a:r>
            <a:r>
              <a:rPr lang="uk-UA" sz="2800" b="1" i="1" dirty="0"/>
              <a:t>? </a:t>
            </a:r>
            <a:r>
              <a:rPr lang="uk-UA" sz="2800" b="1" dirty="0"/>
              <a:t>або</a:t>
            </a:r>
            <a:r>
              <a:rPr lang="uk-UA" sz="2800" b="1" i="1" dirty="0"/>
              <a:t> що? який? яка? яке? </a:t>
            </a:r>
            <a:endParaRPr lang="uk-UA" sz="2800" b="1" i="1" dirty="0" smtClean="0"/>
          </a:p>
          <a:p>
            <a:pPr algn="ctr"/>
            <a:r>
              <a:rPr lang="uk-UA" sz="2800" b="1" dirty="0" smtClean="0"/>
              <a:t>Визнач, </a:t>
            </a:r>
            <a:r>
              <a:rPr lang="uk-UA" sz="2800" b="1" dirty="0"/>
              <a:t>скільки складів у кожному слові.</a:t>
            </a:r>
            <a:endParaRPr lang="uk-UA" sz="2800" b="1" dirty="0">
              <a:solidFill>
                <a:schemeClr val="bg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-25103" y="1701780"/>
            <a:ext cx="5001962" cy="4738222"/>
            <a:chOff x="-25103" y="1701780"/>
            <a:chExt cx="5001962" cy="4738222"/>
          </a:xfrm>
        </p:grpSpPr>
        <p:pic>
          <p:nvPicPr>
            <p:cNvPr id="6146" name="Picture 2" descr="Рисунки буква Г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103" y="1701780"/>
              <a:ext cx="5001962" cy="4738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Овал 12"/>
            <p:cNvSpPr/>
            <p:nvPr/>
          </p:nvSpPr>
          <p:spPr>
            <a:xfrm>
              <a:off x="338026" y="5370364"/>
              <a:ext cx="947656" cy="9827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8" t="8277" r="18297" b="8365"/>
          <a:stretch/>
        </p:blipFill>
        <p:spPr>
          <a:xfrm>
            <a:off x="5157537" y="1601720"/>
            <a:ext cx="1973179" cy="23096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3" t="13290" r="11163" b="2801"/>
          <a:stretch/>
        </p:blipFill>
        <p:spPr>
          <a:xfrm>
            <a:off x="8935842" y="1701780"/>
            <a:ext cx="2971264" cy="29764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5369" r="4914" b="11211"/>
          <a:stretch/>
        </p:blipFill>
        <p:spPr>
          <a:xfrm>
            <a:off x="8935842" y="4455050"/>
            <a:ext cx="2713798" cy="2098460"/>
          </a:xfrm>
          <a:prstGeom prst="rect">
            <a:avLst/>
          </a:prstGeom>
        </p:spPr>
      </p:pic>
      <p:pic>
        <p:nvPicPr>
          <p:cNvPr id="6148" name="Picture 4" descr="Гитара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00" b="96000" l="9908" r="898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96" y="1601720"/>
            <a:ext cx="3717027" cy="513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Продам грецкий орех, купить грецкий орех, Бровары — Ukrboar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07" y="4070891"/>
            <a:ext cx="2352077" cy="196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Картинки алфавит 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65" y="1932433"/>
            <a:ext cx="4416425" cy="446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5" t="14808" r="13208" b="9118"/>
          <a:stretch/>
        </p:blipFill>
        <p:spPr>
          <a:xfrm>
            <a:off x="8428122" y="1619480"/>
            <a:ext cx="2820099" cy="2533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11018" r="4938" b="20743"/>
          <a:stretch/>
        </p:blipFill>
        <p:spPr>
          <a:xfrm>
            <a:off x="4594034" y="1541699"/>
            <a:ext cx="3095740" cy="2018961"/>
          </a:xfrm>
          <a:prstGeom prst="rect">
            <a:avLst/>
          </a:prstGeom>
        </p:spPr>
      </p:pic>
      <p:pic>
        <p:nvPicPr>
          <p:cNvPr id="9222" name="Picture 6" descr="Улитка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633" y="3862839"/>
            <a:ext cx="2672542" cy="245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Чим відрізняється рак від лобстера опис і відмінності (тварини) |  Порівняння людей, предметів, явищ, автомобілів, їжі і багато іншого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77" b="84211" l="1778" r="49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99" b="13894"/>
          <a:stretch/>
        </p:blipFill>
        <p:spPr bwMode="auto">
          <a:xfrm>
            <a:off x="7936750" y="3970321"/>
            <a:ext cx="3285457" cy="26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071081" y="421105"/>
            <a:ext cx="8756193" cy="9396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Постав </a:t>
            </a:r>
            <a:r>
              <a:rPr lang="uk-UA" sz="2800" b="1" dirty="0"/>
              <a:t>питання </a:t>
            </a:r>
            <a:r>
              <a:rPr lang="uk-UA" sz="2800" b="1" i="1" dirty="0" smtClean="0"/>
              <a:t>хто</a:t>
            </a:r>
            <a:r>
              <a:rPr lang="uk-UA" sz="2800" b="1" i="1" dirty="0"/>
              <a:t>? </a:t>
            </a:r>
            <a:r>
              <a:rPr lang="uk-UA" sz="2800" b="1" dirty="0"/>
              <a:t>або</a:t>
            </a:r>
            <a:r>
              <a:rPr lang="uk-UA" sz="2800" b="1" i="1" dirty="0"/>
              <a:t> що? який? яка? яке? </a:t>
            </a:r>
            <a:endParaRPr lang="uk-UA" sz="2800" b="1" i="1" dirty="0" smtClean="0"/>
          </a:p>
          <a:p>
            <a:pPr algn="ctr"/>
            <a:r>
              <a:rPr lang="uk-UA" sz="2800" b="1" dirty="0" smtClean="0"/>
              <a:t>Визнач, </a:t>
            </a:r>
            <a:r>
              <a:rPr lang="uk-UA" sz="2800" b="1" dirty="0"/>
              <a:t>скільки складів у кожному слові.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5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 descr="Буква 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" y="1651776"/>
            <a:ext cx="4348665" cy="477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 t="16322" r="10230" b="14175"/>
          <a:stretch/>
        </p:blipFill>
        <p:spPr>
          <a:xfrm>
            <a:off x="5383661" y="4327369"/>
            <a:ext cx="2761148" cy="20141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t="3581" r="10581" b="5686"/>
          <a:stretch/>
        </p:blipFill>
        <p:spPr>
          <a:xfrm>
            <a:off x="8946132" y="3428999"/>
            <a:ext cx="3027375" cy="31320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8" t="7301" r="14029" b="12077"/>
          <a:stretch/>
        </p:blipFill>
        <p:spPr>
          <a:xfrm>
            <a:off x="7903727" y="1651776"/>
            <a:ext cx="2383952" cy="2263337"/>
          </a:xfrm>
          <a:prstGeom prst="rect">
            <a:avLst/>
          </a:prstGeom>
        </p:spPr>
      </p:pic>
      <p:pic>
        <p:nvPicPr>
          <p:cNvPr id="8196" name="Picture 4" descr="Векторная иллюстрация мультфильма &quot;бегемот&quot; | Премиум вектор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367" y="1516074"/>
            <a:ext cx="2904118" cy="290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071081" y="421105"/>
            <a:ext cx="8756193" cy="9396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Постав </a:t>
            </a:r>
            <a:r>
              <a:rPr lang="uk-UA" sz="2800" b="1" dirty="0"/>
              <a:t>питання </a:t>
            </a:r>
            <a:r>
              <a:rPr lang="uk-UA" sz="2800" b="1" i="1" dirty="0" smtClean="0"/>
              <a:t>хто</a:t>
            </a:r>
            <a:r>
              <a:rPr lang="uk-UA" sz="2800" b="1" i="1" dirty="0"/>
              <a:t>? </a:t>
            </a:r>
            <a:r>
              <a:rPr lang="uk-UA" sz="2800" b="1" dirty="0"/>
              <a:t>або</a:t>
            </a:r>
            <a:r>
              <a:rPr lang="uk-UA" sz="2800" b="1" i="1" dirty="0"/>
              <a:t> що? який? яка? яке? </a:t>
            </a:r>
            <a:endParaRPr lang="uk-UA" sz="2800" b="1" i="1" dirty="0" smtClean="0"/>
          </a:p>
          <a:p>
            <a:pPr algn="ctr"/>
            <a:r>
              <a:rPr lang="uk-UA" sz="2800" b="1" dirty="0" smtClean="0"/>
              <a:t>Визнач, </a:t>
            </a:r>
            <a:r>
              <a:rPr lang="uk-UA" sz="2800" b="1" dirty="0"/>
              <a:t>скільки складів у кожному слові.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1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👂 Ухо эмодзи — Значение, Скопиров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4419" y="1105720"/>
            <a:ext cx="1100553" cy="110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315171" y="342129"/>
            <a:ext cx="8732066" cy="69978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Правила </a:t>
            </a:r>
            <a:r>
              <a:rPr lang="uk-UA" sz="3600" b="1" dirty="0">
                <a:solidFill>
                  <a:schemeClr val="bg1"/>
                </a:solidFill>
              </a:rPr>
              <a:t>уроку «Дай мені 5</a:t>
            </a:r>
            <a:r>
              <a:rPr lang="uk-UA" sz="3600" b="1" dirty="0" smtClean="0">
                <a:solidFill>
                  <a:schemeClr val="bg1"/>
                </a:solidFill>
              </a:rPr>
              <a:t>»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47277" y="1324164"/>
            <a:ext cx="4297142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rgbClr val="FFFF00"/>
                </a:solidFill>
              </a:rPr>
              <a:t>Вуха слухають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853" y="1168192"/>
            <a:ext cx="1539196" cy="1573284"/>
          </a:xfrm>
          <a:prstGeom prst="rect">
            <a:avLst/>
          </a:prstGeom>
        </p:spPr>
      </p:pic>
      <p:pic>
        <p:nvPicPr>
          <p:cNvPr id="12" name="Picture 2" descr="👂 Ухо эмодзи — Значение, Скопиров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3005">
            <a:off x="10267843" y="1296525"/>
            <a:ext cx="1333986" cy="13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321452" y="2207383"/>
            <a:ext cx="4564048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rgbClr val="FFFF00"/>
                </a:solidFill>
              </a:rPr>
              <a:t>Ротик мовчить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5385" y1="30000" x2="45385" y2="30000"/>
                        <a14:foregroundMark x1="70769" y1="34286" x2="70769" y2="3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93" y="1320075"/>
            <a:ext cx="1647859" cy="17746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65253" y="3094693"/>
            <a:ext cx="4564048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rgbClr val="FFFF00"/>
                </a:solidFill>
              </a:rPr>
              <a:t>Очі дивляться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9" y="3094693"/>
            <a:ext cx="1699680" cy="169968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1" y="3211389"/>
            <a:ext cx="1876560" cy="2238443"/>
          </a:xfrm>
          <a:prstGeom prst="round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50207" y="3943964"/>
            <a:ext cx="4564048" cy="578882"/>
          </a:xfrm>
          <a:prstGeom prst="round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Руки</a:t>
            </a:r>
            <a:r>
              <a:rPr lang="uk-UA" sz="2800" b="1" dirty="0">
                <a:solidFill>
                  <a:srgbClr val="FFFF00"/>
                </a:solidFill>
              </a:rPr>
              <a:t>, ноги не </a:t>
            </a:r>
            <a:r>
              <a:rPr lang="uk-UA" sz="2800" b="1" dirty="0" smtClean="0">
                <a:solidFill>
                  <a:srgbClr val="FFFF00"/>
                </a:solidFill>
              </a:rPr>
              <a:t>рухаються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65253" y="4794373"/>
            <a:ext cx="4564048" cy="578882"/>
          </a:xfrm>
          <a:prstGeom prst="round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rgbClr val="FFFF00"/>
                </a:solidFill>
              </a:rPr>
              <a:t>Голова працює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22" name="Picture 4" descr="Думающий смайлик на гифках. 60 думающих эмодзи в формате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95094" y="3944533"/>
            <a:ext cx="3521097" cy="352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404269" y="5705081"/>
            <a:ext cx="2790825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Дай мені 5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20" grpId="0" animBg="1"/>
      <p:bldP spid="21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t="9868" r="48597" b="4102"/>
          <a:stretch/>
        </p:blipFill>
        <p:spPr>
          <a:xfrm>
            <a:off x="3929867" y="2124680"/>
            <a:ext cx="3604072" cy="227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54100" y="317037"/>
            <a:ext cx="9961549" cy="10882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Що на малюнку не так?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Поясни, </a:t>
            </a:r>
            <a:r>
              <a:rPr lang="uk-UA" sz="3200" b="1" dirty="0"/>
              <a:t>де росте горох, а де – сливи.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rot="16200000" flipH="1">
            <a:off x="8643703" y="511802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8376767" y="5115263"/>
            <a:ext cx="2323318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9792167" y="5105325"/>
            <a:ext cx="675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 rot="16200000" flipH="1">
            <a:off x="9143629" y="5110045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0380122" y="520156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9474291" y="519162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rot="16200000" flipH="1">
            <a:off x="10041954" y="5110045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9" t="-464" r="-197" b="14433"/>
          <a:stretch/>
        </p:blipFill>
        <p:spPr>
          <a:xfrm>
            <a:off x="7733691" y="2124680"/>
            <a:ext cx="3604072" cy="227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" name="Прямоугольник 56"/>
          <p:cNvSpPr/>
          <p:nvPr/>
        </p:nvSpPr>
        <p:spPr>
          <a:xfrm rot="16200000" flipH="1">
            <a:off x="4902447" y="511802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4635511" y="5115263"/>
            <a:ext cx="2323318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5581715" y="5105325"/>
            <a:ext cx="675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 rot="16200000" flipH="1">
            <a:off x="6588180" y="510808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6164620" y="520156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5249002" y="519162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 rot="16200000" flipH="1">
            <a:off x="5835652" y="5118020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ый треугольник 63"/>
          <p:cNvSpPr/>
          <p:nvPr/>
        </p:nvSpPr>
        <p:spPr>
          <a:xfrm rot="12565604" flipH="1">
            <a:off x="6326801" y="4923926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ый треугольник 64"/>
          <p:cNvSpPr/>
          <p:nvPr/>
        </p:nvSpPr>
        <p:spPr>
          <a:xfrm rot="12565604" flipH="1">
            <a:off x="9610117" y="4913989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419073" y="1405241"/>
            <a:ext cx="8756193" cy="5433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Вимов </a:t>
            </a:r>
            <a:r>
              <a:rPr lang="uk-UA" sz="2000" b="1" dirty="0"/>
              <a:t>звуки в цих словах. </a:t>
            </a:r>
            <a:r>
              <a:rPr lang="uk-UA" sz="2000" b="1" dirty="0" smtClean="0"/>
              <a:t>Назви, </a:t>
            </a:r>
            <a:r>
              <a:rPr lang="uk-UA" sz="2000" b="1" dirty="0"/>
              <a:t>які з них голосні, а які приголосні. 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34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021" y="2188430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98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558142" y="464810"/>
            <a:ext cx="7976131" cy="67704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2629" y="446920"/>
            <a:ext cx="9913788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Р</a:t>
            </a:r>
            <a:r>
              <a:rPr lang="uk-UA" sz="3600" b="1" dirty="0" smtClean="0"/>
              <a:t>обота в зошиті</a:t>
            </a:r>
            <a:endParaRPr lang="ru-RU" sz="3600" dirty="0"/>
          </a:p>
        </p:txBody>
      </p:sp>
      <p:pic>
        <p:nvPicPr>
          <p:cNvPr id="2" name="Picture 2" descr="D:\1 клас\1. Навчання грамоти\1 УРОКИ 2023\Читання\011 - Звуки голосні і приголосні. Овочі і фрукти\2023-09-19_1814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02" y="1443800"/>
            <a:ext cx="7746915" cy="280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декоративный карандаш, анимация, учить, учитель png | PNGWing">
            <a:extLst>
              <a:ext uri="{FF2B5EF4-FFF2-40B4-BE49-F238E27FC236}">
                <a16:creationId xmlns:a16="http://schemas.microsoft.com/office/drawing/2014/main" xmlns="" id="{B5DAB78A-3F70-4535-B9B4-5DB1056CE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534" y="2759415"/>
            <a:ext cx="2440608" cy="298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>
            <a:off x="4887686" y="3156858"/>
            <a:ext cx="961837" cy="653142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041571" y="3156858"/>
            <a:ext cx="1611086" cy="653142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7750629" y="3156858"/>
            <a:ext cx="0" cy="653142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6237514" y="3254830"/>
            <a:ext cx="2481943" cy="55517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8338457" y="3156858"/>
            <a:ext cx="1654629" cy="653142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D:\1 клас\1. Навчання грамоти\1 УРОКИ 2023\Читання\011 - Звуки голосні і приголосні. Овочі і фрукти\2023-09-19_1816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56" y="1450041"/>
            <a:ext cx="7746916" cy="280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1 клас\1. Навчання грамоти\1 УРОКИ 2023\Читання\011 - Звуки голосні і приголосні. Овочі і фрукти\2023-09-19_1822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4" y="1450041"/>
            <a:ext cx="7819445" cy="386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Прямая со стрелкой 28"/>
          <p:cNvCxnSpPr/>
          <p:nvPr/>
        </p:nvCxnSpPr>
        <p:spPr>
          <a:xfrm>
            <a:off x="5669998" y="2850837"/>
            <a:ext cx="687259" cy="1481677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5669998" y="2928257"/>
            <a:ext cx="1035602" cy="1556657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7892143" y="3003237"/>
            <a:ext cx="1273628" cy="377898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 flipV="1">
            <a:off x="8044543" y="3933024"/>
            <a:ext cx="957944" cy="399491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smtClean="0">
                <a:solidFill>
                  <a:schemeClr val="bg1"/>
                </a:solidFill>
              </a:rPr>
              <a:t>12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7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558142" y="464810"/>
            <a:ext cx="7976131" cy="67704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2487" y="2768207"/>
            <a:ext cx="4823802" cy="15323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Що нового </a:t>
            </a:r>
            <a:r>
              <a:rPr lang="uk-UA" sz="2800" b="1" dirty="0" smtClean="0">
                <a:solidFill>
                  <a:schemeClr val="bg1"/>
                </a:solidFill>
              </a:rPr>
              <a:t>сьогодні ми дізнались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Чого </a:t>
            </a:r>
            <a:r>
              <a:rPr lang="uk-UA" sz="2800" b="1" dirty="0">
                <a:solidFill>
                  <a:schemeClr val="bg1"/>
                </a:solidFill>
              </a:rPr>
              <a:t>ви навчились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60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92629" y="446920"/>
            <a:ext cx="9913788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36" y="1734812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0567" y1="16743" x2="70567" y2="16743"/>
                        <a14:foregroundMark x1="67376" y1="16972" x2="67376" y2="16972"/>
                        <a14:foregroundMark x1="47872" y1="17661" x2="47872" y2="17661"/>
                        <a14:foregroundMark x1="18794" y1="26835" x2="18794" y2="26835"/>
                        <a14:foregroundMark x1="15248" y1="17890" x2="15248" y2="17890"/>
                        <a14:foregroundMark x1="13475" y1="14450" x2="13475" y2="14450"/>
                        <a14:foregroundMark x1="8865" y1="18578" x2="8865" y2="18578"/>
                        <a14:foregroundMark x1="11702" y1="21560" x2="11702" y2="21560"/>
                        <a14:foregroundMark x1="17021" y1="15367" x2="17021" y2="15367"/>
                        <a14:foregroundMark x1="80496" y1="55734" x2="80496" y2="55734"/>
                        <a14:foregroundMark x1="73050" y1="57339" x2="73050" y2="57339"/>
                        <a14:foregroundMark x1="54965" y1="27523" x2="54965" y2="27523"/>
                        <a14:foregroundMark x1="51064" y1="32798" x2="51064" y2="32798"/>
                        <a14:foregroundMark x1="10993" y1="14450" x2="10993" y2="14450"/>
                        <a14:foregroundMark x1="10638" y1="16055" x2="10638" y2="16055"/>
                        <a14:foregroundMark x1="7092" y1="16743" x2="7092" y2="167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92"/>
          <a:stretch/>
        </p:blipFill>
        <p:spPr bwMode="auto">
          <a:xfrm flipH="1">
            <a:off x="194792" y="132739"/>
            <a:ext cx="1623122" cy="231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49886" y="2204991"/>
            <a:ext cx="37229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зв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пр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зв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й 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фр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кт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</a:p>
        </p:txBody>
      </p:sp>
    </p:spTree>
    <p:extLst>
      <p:ext uri="{BB962C8B-B14F-4D97-AF65-F5344CB8AC3E}">
        <p14:creationId xmlns:p14="http://schemas.microsoft.com/office/powerpoint/2010/main" val="37807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6265" y="434744"/>
            <a:ext cx="8732066" cy="7844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Вправа </a:t>
            </a:r>
            <a:r>
              <a:rPr lang="uk-UA" sz="3600" b="1" dirty="0" smtClean="0">
                <a:solidFill>
                  <a:schemeClr val="bg1"/>
                </a:solidFill>
              </a:rPr>
              <a:t>«Моя книжка»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807647" y="4347820"/>
            <a:ext cx="3278953" cy="1118135"/>
          </a:xfrm>
          <a:prstGeom prst="roundRect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Мені вдалося все, але не відразу.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526086" y="4336934"/>
            <a:ext cx="2812245" cy="88997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Мені було дуже важко.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74945" y="4460926"/>
            <a:ext cx="2599626" cy="9141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Це було дуже просто!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Книга\images (8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1" t="13379" r="10672" b="9280"/>
          <a:stretch/>
        </p:blipFill>
        <p:spPr bwMode="auto">
          <a:xfrm>
            <a:off x="7663457" y="1716347"/>
            <a:ext cx="2537501" cy="244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Книга\images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t="2414" r="13578" b="4941"/>
          <a:stretch/>
        </p:blipFill>
        <p:spPr bwMode="auto">
          <a:xfrm>
            <a:off x="4539343" y="1721861"/>
            <a:ext cx="1940657" cy="244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Книга\images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19" y="1721861"/>
            <a:ext cx="2467078" cy="246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61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29344" y="304231"/>
            <a:ext cx="10787742" cy="8210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об'єкти. Побудуй </a:t>
            </a:r>
            <a:r>
              <a:rPr lang="uk-UA" sz="3200" b="1" dirty="0">
                <a:solidFill>
                  <a:schemeClr val="bg1"/>
                </a:solidFill>
              </a:rPr>
              <a:t>схеми цих слів. </a:t>
            </a:r>
            <a:r>
              <a:rPr lang="uk-UA" sz="3200" b="1" dirty="0" smtClean="0">
                <a:solidFill>
                  <a:schemeClr val="bg1"/>
                </a:solidFill>
              </a:rPr>
              <a:t>Постав </a:t>
            </a:r>
            <a:r>
              <a:rPr lang="uk-UA" sz="3200" b="1" dirty="0">
                <a:solidFill>
                  <a:schemeClr val="bg1"/>
                </a:solidFill>
              </a:rPr>
              <a:t>наголос. 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57523" y="3286343"/>
            <a:ext cx="19773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err="1">
                <a:solidFill>
                  <a:srgbClr val="2F3242"/>
                </a:solidFill>
              </a:rPr>
              <a:t>Ак</a:t>
            </a:r>
            <a:r>
              <a:rPr lang="uk-UA" sz="2800" b="1" dirty="0">
                <a:solidFill>
                  <a:srgbClr val="2F3242"/>
                </a:solidFill>
              </a:rPr>
              <a:t>   то  </a:t>
            </a:r>
            <a:r>
              <a:rPr lang="uk-UA" sz="2800" b="1" dirty="0" err="1">
                <a:solidFill>
                  <a:srgbClr val="2F3242"/>
                </a:solidFill>
              </a:rPr>
              <a:t>ри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630310" y="5908848"/>
            <a:ext cx="1299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2F3242"/>
                </a:solidFill>
              </a:rPr>
              <a:t>Зал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03042" y="3378344"/>
            <a:ext cx="1894312" cy="3861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545932" y="3378344"/>
            <a:ext cx="4158" cy="3861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102150" y="3378344"/>
            <a:ext cx="833" cy="3861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9860805" y="6005683"/>
            <a:ext cx="867447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9289261" y="3335328"/>
            <a:ext cx="2309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2F3242"/>
                </a:solidFill>
              </a:rPr>
              <a:t>Ляль  </a:t>
            </a:r>
            <a:r>
              <a:rPr lang="uk-UA" sz="2800" b="1" dirty="0" err="1">
                <a:solidFill>
                  <a:srgbClr val="2F3242"/>
                </a:solidFill>
              </a:rPr>
              <a:t>ки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630310" y="3411826"/>
            <a:ext cx="1555142" cy="3929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H="1">
            <a:off x="10621926" y="3423328"/>
            <a:ext cx="10632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3903042" y="5903006"/>
            <a:ext cx="1934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err="1">
                <a:solidFill>
                  <a:srgbClr val="2F3242"/>
                </a:solidFill>
              </a:rPr>
              <a:t>Сце</a:t>
            </a:r>
            <a:r>
              <a:rPr lang="uk-UA" sz="2800" b="1" dirty="0">
                <a:solidFill>
                  <a:srgbClr val="2F3242"/>
                </a:solidFill>
              </a:rPr>
              <a:t>   на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114154" y="6005684"/>
            <a:ext cx="1488559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4995739" y="6005684"/>
            <a:ext cx="0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6603523" y="4906068"/>
            <a:ext cx="2189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2F3242"/>
                </a:solidFill>
              </a:rPr>
              <a:t>Те   </a:t>
            </a:r>
            <a:r>
              <a:rPr lang="uk-UA" sz="2800" b="1" dirty="0" err="1">
                <a:solidFill>
                  <a:srgbClr val="2F3242"/>
                </a:solidFill>
              </a:rPr>
              <a:t>атр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006857" y="4991559"/>
            <a:ext cx="1382232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7570381" y="4976972"/>
            <a:ext cx="1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Дети вместе смотрят кукольный спектак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276" y="2820745"/>
            <a:ext cx="2598114" cy="185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Мультяшные дети играют с ручными кукла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762" y="1503185"/>
            <a:ext cx="2621342" cy="17461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Иллюстрация кукольного спектакл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" t="21976" r="7986"/>
          <a:stretch/>
        </p:blipFill>
        <p:spPr bwMode="auto">
          <a:xfrm>
            <a:off x="9085989" y="1385421"/>
            <a:ext cx="2601722" cy="18057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Мультяшная театральная сцена с красными шторам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3" r="17053"/>
          <a:stretch/>
        </p:blipFill>
        <p:spPr bwMode="auto">
          <a:xfrm>
            <a:off x="3602358" y="3946141"/>
            <a:ext cx="2618594" cy="17897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Зал кинотеатра с рядами сидений для зрителей и кинопроектором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709" y="4002738"/>
            <a:ext cx="2613002" cy="17245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ый треугольник 42"/>
          <p:cNvSpPr/>
          <p:nvPr/>
        </p:nvSpPr>
        <p:spPr>
          <a:xfrm rot="11552914" flipH="1">
            <a:off x="4906052" y="3176510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ый треугольник 43"/>
          <p:cNvSpPr/>
          <p:nvPr/>
        </p:nvSpPr>
        <p:spPr>
          <a:xfrm rot="11552914" flipH="1">
            <a:off x="11021546" y="3157466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ый треугольник 44"/>
          <p:cNvSpPr/>
          <p:nvPr/>
        </p:nvSpPr>
        <p:spPr>
          <a:xfrm rot="11552914" flipH="1">
            <a:off x="7856041" y="4796753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ый треугольник 45"/>
          <p:cNvSpPr/>
          <p:nvPr/>
        </p:nvSpPr>
        <p:spPr>
          <a:xfrm rot="11552914" flipH="1">
            <a:off x="4744395" y="5807184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6166" y="1185366"/>
            <a:ext cx="6272679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Склади </a:t>
            </a:r>
            <a:r>
              <a:rPr lang="uk-UA" sz="2000" b="1" dirty="0">
                <a:solidFill>
                  <a:schemeClr val="bg1"/>
                </a:solidFill>
              </a:rPr>
              <a:t>речення, використовуючи знаки: «.», «!», «?». </a:t>
            </a:r>
          </a:p>
        </p:txBody>
      </p:sp>
      <p:pic>
        <p:nvPicPr>
          <p:cNvPr id="34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74" y="2179967"/>
            <a:ext cx="3046659" cy="37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85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2" grpId="0"/>
      <p:bldP spid="36" grpId="0"/>
      <p:bldP spid="40" grpId="0"/>
      <p:bldP spid="43" grpId="0" animBg="1"/>
      <p:bldP spid="44" grpId="0" animBg="1"/>
      <p:bldP spid="45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07038" y="326003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2" descr="ÐÐ°ÑÑÐ¸Ð½ÐºÐ¸ Ð¿Ð¾ Ð·Ð°Ð¿ÑÐ¾ÑÑ ÐºÐ»Ð¸Ð¿Ð°ÑÑ Ð´ÐµÑÐ¸ ÑÐ°Ð·Ð³Ð¾Ð²Ð°ÑÐ¸Ð²Ð°ÑÑ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6631" y="3398047"/>
            <a:ext cx="2886600" cy="311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627" y="1440064"/>
            <a:ext cx="2898362" cy="35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227989" y="1440064"/>
            <a:ext cx="5486400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 продовжимо вчитися поділяти слова на склади, дослідимо голосні і приголосні звуки, навчимося позначати їх умовними позначками.</a:t>
            </a:r>
            <a:endParaRPr lang="uk-UA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34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60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878408" y="413119"/>
            <a:ext cx="8732066" cy="6949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282543" y="1925075"/>
            <a:ext cx="3766457" cy="353943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32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зв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пр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зв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й 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фр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кт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38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44907" y="324211"/>
            <a:ext cx="9693878" cy="6052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Немовні звуки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74" y="2179967"/>
            <a:ext cx="2766994" cy="338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Городская улица со зданиями, деревьями и пустым тротуаром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11" y="1913207"/>
            <a:ext cx="8784460" cy="4476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Дерево гифки, анимированные GIF изображения дерево - скачать гиф картинки  на GIF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38" y="2922078"/>
            <a:ext cx="1346889" cy="151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Гифки вождения автомобиля - 95 анимированных автомобилистов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403" y="3893728"/>
            <a:ext cx="1584325" cy="151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Юрій Різоль (yrizol) - Profile | Pinteres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688" y="2049344"/>
            <a:ext cx="1230762" cy="111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0_ed25a_11089315_L.gif | Собачки, Рождественские пейзажи, Кошечка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278" y="4375368"/>
            <a:ext cx="1450975" cy="14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Шум дере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23900" y="624705"/>
            <a:ext cx="609600" cy="609600"/>
          </a:xfrm>
          <a:prstGeom prst="rect">
            <a:avLst/>
          </a:prstGeom>
        </p:spPr>
      </p:pic>
      <p:pic>
        <p:nvPicPr>
          <p:cNvPr id="56" name="Собака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23900" y="1394595"/>
            <a:ext cx="609600" cy="609600"/>
          </a:xfrm>
          <a:prstGeom prst="rect">
            <a:avLst/>
          </a:prstGeom>
        </p:spPr>
      </p:pic>
      <p:pic>
        <p:nvPicPr>
          <p:cNvPr id="57" name="Звук авто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23900" y="2079628"/>
            <a:ext cx="609600" cy="609600"/>
          </a:xfrm>
          <a:prstGeom prst="rect">
            <a:avLst/>
          </a:prstGeom>
        </p:spPr>
      </p:pic>
      <p:pic>
        <p:nvPicPr>
          <p:cNvPr id="58" name="Пташк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23900" y="2764661"/>
            <a:ext cx="609600" cy="6096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292843" y="939548"/>
            <a:ext cx="9693878" cy="9100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Послухай, </a:t>
            </a:r>
            <a:r>
              <a:rPr lang="uk-UA" sz="2000" b="1" dirty="0">
                <a:solidFill>
                  <a:schemeClr val="bg1"/>
                </a:solidFill>
              </a:rPr>
              <a:t>які звуки ми чуємо </a:t>
            </a:r>
            <a:r>
              <a:rPr lang="uk-UA" sz="2000" b="1" dirty="0" smtClean="0">
                <a:solidFill>
                  <a:schemeClr val="bg1"/>
                </a:solidFill>
              </a:rPr>
              <a:t>щодня</a:t>
            </a:r>
            <a:r>
              <a:rPr lang="uk-UA" sz="2000" b="1" dirty="0">
                <a:solidFill>
                  <a:schemeClr val="bg1"/>
                </a:solidFill>
              </a:rPr>
              <a:t>. Що це за звуки?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Шум </a:t>
            </a:r>
            <a:r>
              <a:rPr lang="uk-UA" sz="2000" b="1" dirty="0">
                <a:solidFill>
                  <a:schemeClr val="bg1"/>
                </a:solidFill>
              </a:rPr>
              <a:t>дерев, автомобілів, щебетання пташок, гавкання </a:t>
            </a:r>
            <a:r>
              <a:rPr lang="uk-UA" sz="2000" b="1" dirty="0" smtClean="0">
                <a:solidFill>
                  <a:schemeClr val="bg1"/>
                </a:solidFill>
              </a:rPr>
              <a:t>собаки.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29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06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1428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048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02915" y="380432"/>
            <a:ext cx="8756193" cy="7163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bg1"/>
                </a:solidFill>
              </a:rPr>
              <a:t>Мовні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r>
              <a:rPr lang="uk-UA" sz="3600" b="1" dirty="0" smtClean="0">
                <a:solidFill>
                  <a:schemeClr val="bg1"/>
                </a:solidFill>
              </a:rPr>
              <a:t>звуки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808" y="2072490"/>
            <a:ext cx="3318215" cy="40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6612813" y="1590651"/>
            <a:ext cx="42606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8000" b="1" dirty="0">
                <a:solidFill>
                  <a:srgbClr val="2F3242"/>
                </a:solidFill>
              </a:rPr>
              <a:t>М А К</a:t>
            </a:r>
            <a:endParaRPr lang="ru-RU" sz="8000" b="1" dirty="0">
              <a:solidFill>
                <a:srgbClr val="2F3242"/>
              </a:solidFill>
            </a:endParaRPr>
          </a:p>
        </p:txBody>
      </p:sp>
      <p:pic>
        <p:nvPicPr>
          <p:cNvPr id="12290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39" r="74627" b="46735"/>
          <a:stretch/>
        </p:blipFill>
        <p:spPr bwMode="auto">
          <a:xfrm>
            <a:off x="3966540" y="3330780"/>
            <a:ext cx="2241756" cy="127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0" r="74627" b="76844"/>
          <a:stretch/>
        </p:blipFill>
        <p:spPr bwMode="auto">
          <a:xfrm>
            <a:off x="6612813" y="3342690"/>
            <a:ext cx="2241756" cy="127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1" t="66324" r="9806" b="14450"/>
          <a:stretch/>
        </p:blipFill>
        <p:spPr bwMode="auto">
          <a:xfrm>
            <a:off x="9259086" y="3342690"/>
            <a:ext cx="2241756" cy="127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Цветок мака, мак, фотография, цветок, без роялти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78" y="1858940"/>
            <a:ext cx="1795879" cy="147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966540" y="5034727"/>
            <a:ext cx="22417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2F3242"/>
                </a:solidFill>
              </a:rPr>
              <a:t>[</a:t>
            </a:r>
            <a:r>
              <a:rPr lang="uk-UA" sz="6000" b="1" dirty="0">
                <a:solidFill>
                  <a:srgbClr val="2F3242"/>
                </a:solidFill>
              </a:rPr>
              <a:t>М</a:t>
            </a:r>
            <a:r>
              <a:rPr lang="en-US" sz="6000" b="1" dirty="0">
                <a:solidFill>
                  <a:srgbClr val="2F3242"/>
                </a:solidFill>
              </a:rPr>
              <a:t>]</a:t>
            </a:r>
            <a:endParaRPr lang="ru-RU" sz="6000" b="1" dirty="0">
              <a:solidFill>
                <a:srgbClr val="2F3242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612813" y="5048242"/>
            <a:ext cx="22417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2F3242"/>
                </a:solidFill>
              </a:rPr>
              <a:t> [</a:t>
            </a:r>
            <a:r>
              <a:rPr lang="uk-UA" sz="6000" b="1" dirty="0">
                <a:solidFill>
                  <a:srgbClr val="2F3242"/>
                </a:solidFill>
              </a:rPr>
              <a:t>А</a:t>
            </a:r>
            <a:r>
              <a:rPr lang="en-US" sz="6000" b="1" dirty="0">
                <a:solidFill>
                  <a:srgbClr val="2F3242"/>
                </a:solidFill>
              </a:rPr>
              <a:t>]</a:t>
            </a:r>
            <a:endParaRPr lang="ru-RU" sz="6000" b="1" dirty="0">
              <a:solidFill>
                <a:srgbClr val="2F3242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259086" y="5034726"/>
            <a:ext cx="22417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2F3242"/>
                </a:solidFill>
              </a:rPr>
              <a:t>[</a:t>
            </a:r>
            <a:r>
              <a:rPr lang="uk-UA" sz="6000" b="1" dirty="0">
                <a:solidFill>
                  <a:srgbClr val="2F3242"/>
                </a:solidFill>
              </a:rPr>
              <a:t>К</a:t>
            </a:r>
            <a:r>
              <a:rPr lang="en-US" sz="6000" b="1" dirty="0">
                <a:solidFill>
                  <a:srgbClr val="2F3242"/>
                </a:solidFill>
              </a:rPr>
              <a:t>]</a:t>
            </a:r>
            <a:endParaRPr lang="ru-RU" sz="6000" b="1" dirty="0">
              <a:solidFill>
                <a:srgbClr val="2F3242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02915" y="1129393"/>
            <a:ext cx="8756193" cy="4612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Вимов </a:t>
            </a:r>
            <a:r>
              <a:rPr lang="uk-UA" sz="2000" b="1" dirty="0">
                <a:solidFill>
                  <a:schemeClr val="bg1"/>
                </a:solidFill>
              </a:rPr>
              <a:t>слово</a:t>
            </a:r>
            <a:r>
              <a:rPr lang="ru-RU" sz="2000" b="1" dirty="0">
                <a:solidFill>
                  <a:schemeClr val="bg1"/>
                </a:solidFill>
              </a:rPr>
              <a:t> мак. </a:t>
            </a:r>
            <a:r>
              <a:rPr lang="uk-UA" sz="2000" b="1" dirty="0" smtClean="0">
                <a:solidFill>
                  <a:schemeClr val="bg1"/>
                </a:solidFill>
              </a:rPr>
              <a:t>Виділи </a:t>
            </a:r>
            <a:r>
              <a:rPr lang="uk-UA" sz="2000" b="1" dirty="0">
                <a:solidFill>
                  <a:schemeClr val="bg1"/>
                </a:solidFill>
              </a:rPr>
              <a:t>звуки в слові мак.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96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5023" y="358660"/>
            <a:ext cx="8756193" cy="5992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Голосні звуки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087" y="2416788"/>
            <a:ext cx="3318215" cy="40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62818" r="71540" b="9492"/>
          <a:stretch/>
        </p:blipFill>
        <p:spPr bwMode="auto">
          <a:xfrm>
            <a:off x="4659184" y="3027653"/>
            <a:ext cx="1572127" cy="1836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0" r="74627" b="76844"/>
          <a:stretch/>
        </p:blipFill>
        <p:spPr bwMode="auto">
          <a:xfrm>
            <a:off x="7022055" y="2178249"/>
            <a:ext cx="2241756" cy="127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2" t="34402" r="52924" b="46372"/>
          <a:stretch/>
        </p:blipFill>
        <p:spPr bwMode="auto">
          <a:xfrm>
            <a:off x="10054555" y="3027653"/>
            <a:ext cx="1572125" cy="1836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022055" y="3459726"/>
            <a:ext cx="2241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а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r>
              <a:rPr lang="uk-UA" sz="3200" b="1" dirty="0">
                <a:solidFill>
                  <a:srgbClr val="2F3242"/>
                </a:solidFill>
              </a:rPr>
              <a:t> 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е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r>
              <a:rPr lang="uk-UA" sz="3200" b="1" dirty="0">
                <a:solidFill>
                  <a:srgbClr val="2F3242"/>
                </a:solidFill>
              </a:rPr>
              <a:t>  </a:t>
            </a:r>
            <a:endParaRPr lang="ru-RU" sz="3200" b="1" dirty="0">
              <a:solidFill>
                <a:srgbClr val="2F3242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92321" y="4880542"/>
            <a:ext cx="7058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о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endParaRPr lang="ru-RU" sz="3200" b="1" dirty="0">
              <a:solidFill>
                <a:srgbClr val="2F324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487691" y="4905674"/>
            <a:ext cx="7058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у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endParaRPr lang="ru-RU" sz="3200" b="1" dirty="0">
              <a:solidFill>
                <a:srgbClr val="2F3242"/>
              </a:solidFill>
            </a:endParaRPr>
          </a:p>
        </p:txBody>
      </p:sp>
      <p:pic>
        <p:nvPicPr>
          <p:cNvPr id="17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2" t="66566" r="9625" b="14208"/>
          <a:stretch/>
        </p:blipFill>
        <p:spPr bwMode="auto">
          <a:xfrm>
            <a:off x="7022055" y="4298123"/>
            <a:ext cx="2241756" cy="127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022055" y="5573470"/>
            <a:ext cx="2241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і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r>
              <a:rPr lang="uk-UA" sz="3200" b="1" dirty="0">
                <a:solidFill>
                  <a:srgbClr val="2F3242"/>
                </a:solidFill>
              </a:rPr>
              <a:t> 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и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endParaRPr lang="ru-RU" sz="3200" b="1" dirty="0">
              <a:solidFill>
                <a:srgbClr val="2F3242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37790" y="1126671"/>
            <a:ext cx="3454531" cy="9742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Продемонструй вимову </a:t>
            </a:r>
            <a:r>
              <a:rPr lang="uk-UA" sz="2000" b="1" dirty="0">
                <a:solidFill>
                  <a:schemeClr val="bg1"/>
                </a:solidFill>
              </a:rPr>
              <a:t>звуків  </a:t>
            </a:r>
            <a:r>
              <a:rPr lang="en-US" sz="2000" b="1" dirty="0">
                <a:solidFill>
                  <a:schemeClr val="bg1"/>
                </a:solidFill>
              </a:rPr>
              <a:t>[</a:t>
            </a:r>
            <a:r>
              <a:rPr lang="uk-UA" sz="2000" b="1" dirty="0">
                <a:solidFill>
                  <a:schemeClr val="bg1"/>
                </a:solidFill>
              </a:rPr>
              <a:t>а</a:t>
            </a:r>
            <a:r>
              <a:rPr lang="en-US" sz="2000" b="1" dirty="0">
                <a:solidFill>
                  <a:schemeClr val="bg1"/>
                </a:solidFill>
              </a:rPr>
              <a:t>]</a:t>
            </a:r>
            <a:r>
              <a:rPr lang="uk-UA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>
                <a:solidFill>
                  <a:schemeClr val="bg1"/>
                </a:solidFill>
              </a:rPr>
              <a:t>[</a:t>
            </a:r>
            <a:r>
              <a:rPr lang="uk-UA" sz="2000" b="1" dirty="0">
                <a:solidFill>
                  <a:schemeClr val="bg1"/>
                </a:solidFill>
              </a:rPr>
              <a:t>о</a:t>
            </a:r>
            <a:r>
              <a:rPr lang="en-US" sz="2000" b="1" dirty="0">
                <a:solidFill>
                  <a:schemeClr val="bg1"/>
                </a:solidFill>
              </a:rPr>
              <a:t>]</a:t>
            </a:r>
            <a:r>
              <a:rPr lang="uk-UA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>
                <a:solidFill>
                  <a:schemeClr val="bg1"/>
                </a:solidFill>
              </a:rPr>
              <a:t>[</a:t>
            </a:r>
            <a:r>
              <a:rPr lang="uk-UA" sz="2000" b="1" dirty="0">
                <a:solidFill>
                  <a:schemeClr val="bg1"/>
                </a:solidFill>
              </a:rPr>
              <a:t>у</a:t>
            </a:r>
            <a:r>
              <a:rPr lang="en-US" sz="2000" b="1" dirty="0">
                <a:solidFill>
                  <a:schemeClr val="bg1"/>
                </a:solidFill>
              </a:rPr>
              <a:t>]</a:t>
            </a:r>
            <a:r>
              <a:rPr lang="uk-UA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>
                <a:solidFill>
                  <a:schemeClr val="bg1"/>
                </a:solidFill>
              </a:rPr>
              <a:t>[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r>
              <a:rPr lang="en-US" sz="2000" b="1" dirty="0">
                <a:solidFill>
                  <a:schemeClr val="bg1"/>
                </a:solidFill>
              </a:rPr>
              <a:t>]</a:t>
            </a:r>
            <a:r>
              <a:rPr lang="uk-UA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>
                <a:solidFill>
                  <a:schemeClr val="bg1"/>
                </a:solidFill>
              </a:rPr>
              <a:t>[</a:t>
            </a:r>
            <a:r>
              <a:rPr lang="uk-UA" sz="2000" b="1" dirty="0">
                <a:solidFill>
                  <a:schemeClr val="bg1"/>
                </a:solidFill>
              </a:rPr>
              <a:t>и</a:t>
            </a:r>
            <a:r>
              <a:rPr lang="en-US" sz="2000" b="1" dirty="0">
                <a:solidFill>
                  <a:schemeClr val="bg1"/>
                </a:solidFill>
              </a:rPr>
              <a:t>]</a:t>
            </a:r>
            <a:r>
              <a:rPr lang="uk-UA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>
                <a:solidFill>
                  <a:schemeClr val="bg1"/>
                </a:solidFill>
              </a:rPr>
              <a:t>[</a:t>
            </a:r>
            <a:r>
              <a:rPr lang="uk-UA" sz="2000" b="1" dirty="0">
                <a:solidFill>
                  <a:schemeClr val="bg1"/>
                </a:solidFill>
              </a:rPr>
              <a:t>е</a:t>
            </a:r>
            <a:r>
              <a:rPr lang="en-US" sz="2000" b="1" dirty="0">
                <a:solidFill>
                  <a:schemeClr val="bg1"/>
                </a:solidFill>
              </a:rPr>
              <a:t>]</a:t>
            </a:r>
            <a:r>
              <a:rPr lang="uk-UA" sz="2000" b="1" dirty="0">
                <a:solidFill>
                  <a:schemeClr val="bg1"/>
                </a:solidFill>
              </a:rPr>
              <a:t>.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91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09619" y="399482"/>
            <a:ext cx="8756193" cy="7163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Приголосні звуки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6732" y="3104696"/>
            <a:ext cx="2785372" cy="340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4" t="3930" r="48663" b="76844"/>
          <a:stretch/>
        </p:blipFill>
        <p:spPr bwMode="auto">
          <a:xfrm>
            <a:off x="3895829" y="1720912"/>
            <a:ext cx="2241756" cy="127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895829" y="5641209"/>
            <a:ext cx="2241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в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r>
              <a:rPr lang="uk-UA" sz="3200" b="1" dirty="0">
                <a:solidFill>
                  <a:srgbClr val="2F3242"/>
                </a:solidFill>
              </a:rPr>
              <a:t> 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ф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endParaRPr lang="ru-RU" sz="3200" b="1" dirty="0">
              <a:solidFill>
                <a:srgbClr val="2F3242"/>
              </a:solidFill>
            </a:endParaRPr>
          </a:p>
        </p:txBody>
      </p:sp>
      <p:pic>
        <p:nvPicPr>
          <p:cNvPr id="17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0" t="35369" r="-543" b="45405"/>
          <a:stretch/>
        </p:blipFill>
        <p:spPr bwMode="auto">
          <a:xfrm>
            <a:off x="9461914" y="1720912"/>
            <a:ext cx="2241756" cy="127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850519" y="2996258"/>
            <a:ext cx="22417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ц</a:t>
            </a:r>
            <a:r>
              <a:rPr lang="en-US" sz="3200" b="1" dirty="0">
                <a:solidFill>
                  <a:srgbClr val="2F3242"/>
                </a:solidFill>
              </a:rPr>
              <a:t>] </a:t>
            </a:r>
            <a:r>
              <a:rPr lang="uk-UA" sz="3200" b="1" dirty="0">
                <a:solidFill>
                  <a:srgbClr val="2F3242"/>
                </a:solidFill>
              </a:rPr>
              <a:t>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ч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r>
              <a:rPr lang="uk-UA" sz="3200" b="1" dirty="0">
                <a:solidFill>
                  <a:srgbClr val="2F3242"/>
                </a:solidFill>
              </a:rPr>
              <a:t> 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д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r>
              <a:rPr lang="uk-UA" sz="3200" b="1" dirty="0">
                <a:solidFill>
                  <a:srgbClr val="2F3242"/>
                </a:solidFill>
              </a:rPr>
              <a:t> 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ж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endParaRPr lang="ru-RU" sz="3200" b="1" dirty="0">
              <a:solidFill>
                <a:srgbClr val="2F3242"/>
              </a:solidFill>
            </a:endParaRPr>
          </a:p>
        </p:txBody>
      </p:sp>
      <p:pic>
        <p:nvPicPr>
          <p:cNvPr id="15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5" t="3688" r="2" b="77086"/>
          <a:stretch/>
        </p:blipFill>
        <p:spPr bwMode="auto">
          <a:xfrm>
            <a:off x="3895829" y="4365863"/>
            <a:ext cx="2241756" cy="127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" t="33434" r="74991" b="47340"/>
          <a:stretch/>
        </p:blipFill>
        <p:spPr bwMode="auto">
          <a:xfrm>
            <a:off x="9461914" y="4365863"/>
            <a:ext cx="2241756" cy="127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9461914" y="2996258"/>
            <a:ext cx="2241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р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endParaRPr lang="ru-RU" sz="3200" b="1" dirty="0">
              <a:solidFill>
                <a:srgbClr val="2F324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461914" y="5668624"/>
            <a:ext cx="2241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б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r>
              <a:rPr lang="uk-UA" sz="3200" b="1" dirty="0">
                <a:solidFill>
                  <a:srgbClr val="2F3242"/>
                </a:solidFill>
              </a:rPr>
              <a:t> 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м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r>
              <a:rPr lang="uk-UA" sz="3200" b="1" dirty="0">
                <a:solidFill>
                  <a:srgbClr val="2F3242"/>
                </a:solidFill>
              </a:rPr>
              <a:t> 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п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endParaRPr lang="ru-RU" sz="3200" b="1" dirty="0">
              <a:solidFill>
                <a:srgbClr val="2F3242"/>
              </a:solidFill>
            </a:endParaRPr>
          </a:p>
        </p:txBody>
      </p:sp>
      <p:pic>
        <p:nvPicPr>
          <p:cNvPr id="22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9" t="66808" r="9988" b="14404"/>
          <a:stretch/>
        </p:blipFill>
        <p:spPr bwMode="auto">
          <a:xfrm>
            <a:off x="6687716" y="1520857"/>
            <a:ext cx="2241756" cy="1246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6456197" y="2796203"/>
            <a:ext cx="26871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с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r>
              <a:rPr lang="uk-UA" sz="3200" b="1" dirty="0">
                <a:solidFill>
                  <a:srgbClr val="2F3242"/>
                </a:solidFill>
              </a:rPr>
              <a:t> 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д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r>
              <a:rPr lang="uk-UA" sz="3200" b="1" dirty="0">
                <a:solidFill>
                  <a:srgbClr val="2F3242"/>
                </a:solidFill>
              </a:rPr>
              <a:t> 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г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r>
              <a:rPr lang="uk-UA" sz="3200" b="1" dirty="0">
                <a:solidFill>
                  <a:srgbClr val="2F3242"/>
                </a:solidFill>
              </a:rPr>
              <a:t> 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ґ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r>
              <a:rPr lang="uk-UA" sz="3200" b="1" dirty="0">
                <a:solidFill>
                  <a:srgbClr val="2F3242"/>
                </a:solidFill>
              </a:rPr>
              <a:t> 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х</a:t>
            </a:r>
            <a:r>
              <a:rPr lang="en-US" sz="3200" b="1" dirty="0">
                <a:solidFill>
                  <a:srgbClr val="2F3242"/>
                </a:solidFill>
              </a:rPr>
              <a:t>]  [</a:t>
            </a:r>
            <a:r>
              <a:rPr lang="uk-UA" sz="3200" b="1" dirty="0">
                <a:solidFill>
                  <a:srgbClr val="2F3242"/>
                </a:solidFill>
              </a:rPr>
              <a:t>к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r>
              <a:rPr lang="uk-UA" sz="3200" b="1" dirty="0">
                <a:solidFill>
                  <a:srgbClr val="2F3242"/>
                </a:solidFill>
              </a:rPr>
              <a:t> 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т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r>
              <a:rPr lang="uk-UA" sz="3200" b="1" dirty="0">
                <a:solidFill>
                  <a:srgbClr val="2F3242"/>
                </a:solidFill>
              </a:rPr>
              <a:t> 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з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r>
              <a:rPr lang="uk-UA" sz="3200" b="1" dirty="0">
                <a:solidFill>
                  <a:srgbClr val="2F3242"/>
                </a:solidFill>
              </a:rPr>
              <a:t> 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н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r>
              <a:rPr lang="uk-UA" sz="3200" b="1" dirty="0">
                <a:solidFill>
                  <a:srgbClr val="2F3242"/>
                </a:solidFill>
              </a:rPr>
              <a:t> 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ш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r>
              <a:rPr lang="uk-UA" sz="3200" b="1" dirty="0">
                <a:solidFill>
                  <a:srgbClr val="2F3242"/>
                </a:solidFill>
              </a:rPr>
              <a:t> 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щ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r>
              <a:rPr lang="uk-UA" sz="3200" b="1" dirty="0">
                <a:solidFill>
                  <a:srgbClr val="2F3242"/>
                </a:solidFill>
              </a:rPr>
              <a:t>    </a:t>
            </a:r>
            <a:endParaRPr lang="ru-RU" sz="3200" b="1" dirty="0">
              <a:solidFill>
                <a:srgbClr val="2F3242"/>
              </a:solidFill>
            </a:endParaRPr>
          </a:p>
        </p:txBody>
      </p:sp>
      <p:pic>
        <p:nvPicPr>
          <p:cNvPr id="24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2" t="2962" r="23425" b="75537"/>
          <a:stretch/>
        </p:blipFill>
        <p:spPr bwMode="auto">
          <a:xfrm>
            <a:off x="6687716" y="4493828"/>
            <a:ext cx="2241756" cy="1426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6687716" y="5925946"/>
            <a:ext cx="2241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 </a:t>
            </a:r>
            <a:r>
              <a:rPr lang="en-US" sz="3200" b="1" dirty="0">
                <a:solidFill>
                  <a:srgbClr val="2F3242"/>
                </a:solidFill>
              </a:rPr>
              <a:t>[</a:t>
            </a:r>
            <a:r>
              <a:rPr lang="uk-UA" sz="3200" b="1" dirty="0">
                <a:solidFill>
                  <a:srgbClr val="2F3242"/>
                </a:solidFill>
              </a:rPr>
              <a:t>л</a:t>
            </a:r>
            <a:r>
              <a:rPr lang="en-US" sz="3200" b="1" dirty="0">
                <a:solidFill>
                  <a:srgbClr val="2F3242"/>
                </a:solidFill>
              </a:rPr>
              <a:t>]</a:t>
            </a:r>
            <a:endParaRPr lang="ru-RU" sz="3200" b="1" dirty="0">
              <a:solidFill>
                <a:srgbClr val="2F3242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60375" y="1601074"/>
            <a:ext cx="2881539" cy="12241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Продемонструй </a:t>
            </a:r>
            <a:r>
              <a:rPr lang="uk-UA" sz="2000" b="1" dirty="0">
                <a:solidFill>
                  <a:schemeClr val="bg1"/>
                </a:solidFill>
              </a:rPr>
              <a:t>вимову звуків  </a:t>
            </a:r>
            <a:r>
              <a:rPr lang="en-US" sz="2000" b="1" dirty="0">
                <a:solidFill>
                  <a:schemeClr val="bg1"/>
                </a:solidFill>
              </a:rPr>
              <a:t>[</a:t>
            </a:r>
            <a:r>
              <a:rPr lang="uk-UA" sz="2000" b="1" dirty="0">
                <a:solidFill>
                  <a:schemeClr val="bg1"/>
                </a:solidFill>
              </a:rPr>
              <a:t>б</a:t>
            </a:r>
            <a:r>
              <a:rPr lang="en-US" sz="2000" b="1" dirty="0">
                <a:solidFill>
                  <a:schemeClr val="bg1"/>
                </a:solidFill>
              </a:rPr>
              <a:t>]</a:t>
            </a:r>
            <a:r>
              <a:rPr lang="uk-UA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>
                <a:solidFill>
                  <a:schemeClr val="bg1"/>
                </a:solidFill>
              </a:rPr>
              <a:t>[</a:t>
            </a:r>
            <a:r>
              <a:rPr lang="uk-UA" sz="2000" b="1" dirty="0">
                <a:solidFill>
                  <a:schemeClr val="bg1"/>
                </a:solidFill>
              </a:rPr>
              <a:t>в</a:t>
            </a:r>
            <a:r>
              <a:rPr lang="en-US" sz="2000" b="1" dirty="0">
                <a:solidFill>
                  <a:schemeClr val="bg1"/>
                </a:solidFill>
              </a:rPr>
              <a:t>]</a:t>
            </a:r>
            <a:r>
              <a:rPr lang="uk-UA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>
                <a:solidFill>
                  <a:schemeClr val="bg1"/>
                </a:solidFill>
              </a:rPr>
              <a:t>[</a:t>
            </a:r>
            <a:r>
              <a:rPr lang="uk-UA" sz="2000" b="1" dirty="0">
                <a:solidFill>
                  <a:schemeClr val="bg1"/>
                </a:solidFill>
              </a:rPr>
              <a:t>г</a:t>
            </a:r>
            <a:r>
              <a:rPr lang="en-US" sz="2000" b="1" dirty="0" smtClean="0">
                <a:solidFill>
                  <a:schemeClr val="bg1"/>
                </a:solidFill>
              </a:rPr>
              <a:t>]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0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0" grpId="0"/>
      <p:bldP spid="21" grpId="0"/>
      <p:bldP spid="23" grpId="0"/>
      <p:bldP spid="2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39329</TotalTime>
  <Words>615</Words>
  <Application>Microsoft Office PowerPoint</Application>
  <PresentationFormat>Произвольный</PresentationFormat>
  <Paragraphs>117</Paragraphs>
  <Slides>23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2299</cp:revision>
  <dcterms:created xsi:type="dcterms:W3CDTF">2018-01-05T16:38:53Z</dcterms:created>
  <dcterms:modified xsi:type="dcterms:W3CDTF">2023-09-19T18:02:22Z</dcterms:modified>
</cp:coreProperties>
</file>