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1527" r:id="rId3"/>
    <p:sldId id="1526" r:id="rId4"/>
    <p:sldId id="1305" r:id="rId5"/>
    <p:sldId id="1316" r:id="rId6"/>
    <p:sldId id="1501" r:id="rId7"/>
    <p:sldId id="1458" r:id="rId8"/>
    <p:sldId id="1431" r:id="rId9"/>
    <p:sldId id="1479" r:id="rId10"/>
    <p:sldId id="1493" r:id="rId11"/>
    <p:sldId id="1513" r:id="rId12"/>
    <p:sldId id="749" r:id="rId13"/>
    <p:sldId id="1511" r:id="rId14"/>
    <p:sldId id="1528" r:id="rId15"/>
    <p:sldId id="1494" r:id="rId16"/>
    <p:sldId id="1303" r:id="rId17"/>
    <p:sldId id="1519" r:id="rId18"/>
    <p:sldId id="1499" r:id="rId19"/>
    <p:sldId id="1512" r:id="rId20"/>
    <p:sldId id="1514" r:id="rId21"/>
    <p:sldId id="703" r:id="rId22"/>
    <p:sldId id="1522" r:id="rId23"/>
    <p:sldId id="1524" r:id="rId24"/>
    <p:sldId id="1523" r:id="rId25"/>
    <p:sldId id="1525" r:id="rId26"/>
    <p:sldId id="1312" r:id="rId27"/>
    <p:sldId id="151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3399"/>
    <a:srgbClr val="CCFF66"/>
    <a:srgbClr val="354B80"/>
    <a:srgbClr val="CC85BB"/>
    <a:srgbClr val="99FFCC"/>
    <a:srgbClr val="FF3300"/>
    <a:srgbClr val="00BD6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gif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845524" y="4432474"/>
            <a:ext cx="8685320" cy="1328023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Число і цифра 3.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Попереднє і наступне числа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C345FCA-425B-5A49-6539-83FB718D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04" y="984842"/>
            <a:ext cx="3379724" cy="3160219"/>
          </a:xfrm>
          <a:prstGeom prst="roundRect">
            <a:avLst/>
          </a:prstGeom>
        </p:spPr>
      </p:pic>
      <p:sp>
        <p:nvSpPr>
          <p:cNvPr id="17" name="Прямокутник 16">
            <a:extLst>
              <a:ext uri="{FF2B5EF4-FFF2-40B4-BE49-F238E27FC236}">
                <a16:creationId xmlns="" xmlns:a16="http://schemas.microsoft.com/office/drawing/2014/main" id="{CD7397E8-8656-DDCC-D1F0-26A04B42E34D}"/>
              </a:ext>
            </a:extLst>
          </p:cNvPr>
          <p:cNvSpPr/>
          <p:nvPr/>
        </p:nvSpPr>
        <p:spPr>
          <a:xfrm>
            <a:off x="2457413" y="1405007"/>
            <a:ext cx="1299029" cy="987182"/>
          </a:xfrm>
          <a:prstGeom prst="rect">
            <a:avLst/>
          </a:prstGeom>
          <a:solidFill>
            <a:srgbClr val="189E8F"/>
          </a:solidFill>
          <a:ln>
            <a:solidFill>
              <a:srgbClr val="189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805E1F-5A7E-2E71-8CCC-E503BC82BF25}"/>
              </a:ext>
            </a:extLst>
          </p:cNvPr>
          <p:cNvSpPr txBox="1"/>
          <p:nvPr/>
        </p:nvSpPr>
        <p:spPr>
          <a:xfrm>
            <a:off x="2215638" y="1898598"/>
            <a:ext cx="178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x-none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1675" y="1499981"/>
            <a:ext cx="3450800" cy="17366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12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C25607B2-5B33-F545-16F7-A906471BD22C}"/>
              </a:ext>
            </a:extLst>
          </p:cNvPr>
          <p:cNvSpPr/>
          <p:nvPr/>
        </p:nvSpPr>
        <p:spPr>
          <a:xfrm>
            <a:off x="0" y="5671891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Посібник.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Циліндр 1">
            <a:extLst>
              <a:ext uri="{FF2B5EF4-FFF2-40B4-BE49-F238E27FC236}">
                <a16:creationId xmlns="" xmlns:a16="http://schemas.microsoft.com/office/drawing/2014/main" id="{8E6E7D57-0461-2183-CFC8-D706784CC98D}"/>
              </a:ext>
            </a:extLst>
          </p:cNvPr>
          <p:cNvSpPr/>
          <p:nvPr/>
        </p:nvSpPr>
        <p:spPr>
          <a:xfrm>
            <a:off x="7762580" y="6435788"/>
            <a:ext cx="1438102" cy="121652"/>
          </a:xfrm>
          <a:prstGeom prst="can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Блок-схема: альтернативний процес 14">
            <a:extLst>
              <a:ext uri="{FF2B5EF4-FFF2-40B4-BE49-F238E27FC236}">
                <a16:creationId xmlns="" xmlns:a16="http://schemas.microsoft.com/office/drawing/2014/main" id="{789E5213-7E85-0243-C1A0-5DB43E554447}"/>
              </a:ext>
            </a:extLst>
          </p:cNvPr>
          <p:cNvSpPr/>
          <p:nvPr/>
        </p:nvSpPr>
        <p:spPr>
          <a:xfrm>
            <a:off x="8362438" y="1513535"/>
            <a:ext cx="238386" cy="4922253"/>
          </a:xfrm>
          <a:prstGeom prst="flowChartAlternateProcess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25D73C0-B4C6-E698-DA24-806A25B5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2320" b="7356"/>
          <a:stretch/>
        </p:blipFill>
        <p:spPr>
          <a:xfrm>
            <a:off x="6222000" y="5816358"/>
            <a:ext cx="4427398" cy="625975"/>
          </a:xfrm>
          <a:prstGeom prst="rect">
            <a:avLst/>
          </a:prstGeom>
        </p:spPr>
      </p:pic>
      <p:pic>
        <p:nvPicPr>
          <p:cNvPr id="26" name="Picture 4" descr="Sherman: Boy Genius | The Parody Wiki | Fandom">
            <a:extLst>
              <a:ext uri="{FF2B5EF4-FFF2-40B4-BE49-F238E27FC236}">
                <a16:creationId xmlns="" xmlns:a16="http://schemas.microsoft.com/office/drawing/2014/main" id="{3C9C9AD9-71D6-ACDF-D11E-3A25E6D4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3003" y="2006194"/>
            <a:ext cx="3338332" cy="42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C4945A-8440-B8AA-E6E5-7ECA2DF0BDBB}"/>
              </a:ext>
            </a:extLst>
          </p:cNvPr>
          <p:cNvSpPr/>
          <p:nvPr/>
        </p:nvSpPr>
        <p:spPr>
          <a:xfrm>
            <a:off x="3753754" y="1879095"/>
            <a:ext cx="2907524" cy="1427217"/>
          </a:xfrm>
          <a:prstGeom prst="cloudCallout">
            <a:avLst>
              <a:gd name="adj1" fmla="val -60447"/>
              <a:gd name="adj2" fmla="val 82829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кілець у пірамідці?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1D22284-34E0-63F3-10CF-BEA8E71CE4A7}"/>
              </a:ext>
            </a:extLst>
          </p:cNvPr>
          <p:cNvSpPr txBox="1"/>
          <p:nvPr/>
        </p:nvSpPr>
        <p:spPr>
          <a:xfrm>
            <a:off x="8256230" y="5762927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2215364-C51D-BD32-E8F6-363CED440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3124" b="18134"/>
          <a:stretch/>
        </p:blipFill>
        <p:spPr>
          <a:xfrm>
            <a:off x="6187858" y="5279761"/>
            <a:ext cx="4427398" cy="5300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32DA53D-F648-24C5-43A6-7A1A09D49336}"/>
              </a:ext>
            </a:extLst>
          </p:cNvPr>
          <p:cNvSpPr txBox="1"/>
          <p:nvPr/>
        </p:nvSpPr>
        <p:spPr>
          <a:xfrm>
            <a:off x="8256230" y="5154919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C8E58F5-194C-C94B-E3BE-57813C21B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5" t="64962" r="-605" b="27076"/>
          <a:stretch/>
        </p:blipFill>
        <p:spPr>
          <a:xfrm>
            <a:off x="281369" y="4556735"/>
            <a:ext cx="4427398" cy="4827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FFF7C7C-69A5-E736-025E-BA8F9F0BF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5" t="64962" r="-605" b="27076"/>
          <a:stretch/>
        </p:blipFill>
        <p:spPr>
          <a:xfrm>
            <a:off x="6222000" y="4785931"/>
            <a:ext cx="4427398" cy="4827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2C530BD-1983-6014-C570-ED3F045FC11B}"/>
              </a:ext>
            </a:extLst>
          </p:cNvPr>
          <p:cNvSpPr txBox="1"/>
          <p:nvPr/>
        </p:nvSpPr>
        <p:spPr>
          <a:xfrm>
            <a:off x="8256230" y="4685517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C4945A-8440-B8AA-E6E5-7ECA2DF0BDBB}"/>
              </a:ext>
            </a:extLst>
          </p:cNvPr>
          <p:cNvSpPr/>
          <p:nvPr/>
        </p:nvSpPr>
        <p:spPr>
          <a:xfrm>
            <a:off x="3753754" y="1874023"/>
            <a:ext cx="2907524" cy="1427217"/>
          </a:xfrm>
          <a:prstGeom prst="cloudCallout">
            <a:avLst>
              <a:gd name="adj1" fmla="val -60447"/>
              <a:gd name="adj2" fmla="val 82829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 утворюється число 3?</a:t>
            </a:r>
          </a:p>
        </p:txBody>
      </p:sp>
      <p:sp>
        <p:nvSpPr>
          <p:cNvPr id="2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C4945A-8440-B8AA-E6E5-7ECA2DF0BDBB}"/>
              </a:ext>
            </a:extLst>
          </p:cNvPr>
          <p:cNvSpPr/>
          <p:nvPr/>
        </p:nvSpPr>
        <p:spPr>
          <a:xfrm>
            <a:off x="3753754" y="1862918"/>
            <a:ext cx="2907524" cy="1427217"/>
          </a:xfrm>
          <a:prstGeom prst="cloudCallout">
            <a:avLst>
              <a:gd name="adj1" fmla="val -60447"/>
              <a:gd name="adj2" fmla="val 82829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2 і 1 – це 3.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3C7AF3A-2CE5-9F5B-045D-2808ADB059BF}"/>
              </a:ext>
            </a:extLst>
          </p:cNvPr>
          <p:cNvSpPr/>
          <p:nvPr/>
        </p:nvSpPr>
        <p:spPr>
          <a:xfrm>
            <a:off x="1821974" y="318174"/>
            <a:ext cx="8732066" cy="6615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цифра 3</a:t>
            </a:r>
            <a:r>
              <a:rPr lang="uk-UA" sz="3600" b="1" dirty="0">
                <a:solidFill>
                  <a:schemeClr val="bg1"/>
                </a:solidFill>
              </a:rPr>
              <a:t> 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1" grpId="0"/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C25607B2-5B33-F545-16F7-A906471BD22C}"/>
              </a:ext>
            </a:extLst>
          </p:cNvPr>
          <p:cNvSpPr/>
          <p:nvPr/>
        </p:nvSpPr>
        <p:spPr>
          <a:xfrm>
            <a:off x="2846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Посібник.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28" descr="Пибоди и Шерман">
            <a:extLst>
              <a:ext uri="{FF2B5EF4-FFF2-40B4-BE49-F238E27FC236}">
                <a16:creationId xmlns="" xmlns:a16="http://schemas.microsoft.com/office/drawing/2014/main" id="{737B8DFB-9ACC-2CCC-6FED-5B3F016B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5542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B04452AB-10E5-A526-0B6F-99070DFA181D}"/>
              </a:ext>
            </a:extLst>
          </p:cNvPr>
          <p:cNvSpPr/>
          <p:nvPr/>
        </p:nvSpPr>
        <p:spPr>
          <a:xfrm>
            <a:off x="250317" y="1353240"/>
            <a:ext cx="3650264" cy="1488253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Чого на малюнку є по 3?</a:t>
            </a:r>
          </a:p>
        </p:txBody>
      </p:sp>
      <p:pic>
        <p:nvPicPr>
          <p:cNvPr id="2050" name="Picture 2" descr="Ананас кліпарт. Безкоштовне завантаження. | Creazilla">
            <a:extLst>
              <a:ext uri="{FF2B5EF4-FFF2-40B4-BE49-F238E27FC236}">
                <a16:creationId xmlns="" xmlns:a16="http://schemas.microsoft.com/office/drawing/2014/main" id="{064A3683-6092-284F-67C5-54D801FF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96" y="4151596"/>
            <a:ext cx="1347112" cy="22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Лимон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9A854B10-EE03-F9F7-5902-76B2B06E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21" y="3206536"/>
            <a:ext cx="1547194" cy="15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 банани кліпарт. Безкоштовне завантаження. | Creazilla">
            <a:extLst>
              <a:ext uri="{FF2B5EF4-FFF2-40B4-BE49-F238E27FC236}">
                <a16:creationId xmlns="" xmlns:a16="http://schemas.microsoft.com/office/drawing/2014/main" id="{C52CB559-FDCB-585E-66A4-AF03FE2C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81" y="4644576"/>
            <a:ext cx="1800150" cy="147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липарт груша (60 фото) » Рисунки для срисовки и не только">
            <a:extLst>
              <a:ext uri="{FF2B5EF4-FFF2-40B4-BE49-F238E27FC236}">
                <a16:creationId xmlns="" xmlns:a16="http://schemas.microsoft.com/office/drawing/2014/main" id="{64443E78-2502-0021-2E01-D89913A5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64" y="2165741"/>
            <a:ext cx="881313" cy="11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расное яблоко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65A03D95-401A-40B8-F4CF-ACCEF63C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07" y="1336577"/>
            <a:ext cx="1140133" cy="114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each | Free SVG">
            <a:extLst>
              <a:ext uri="{FF2B5EF4-FFF2-40B4-BE49-F238E27FC236}">
                <a16:creationId xmlns="" xmlns:a16="http://schemas.microsoft.com/office/drawing/2014/main" id="{034B078C-D0E9-F5F0-1EDD-572D83CF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771" y="4726480"/>
            <a:ext cx="883328" cy="88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rple Plum Plum Fruit, Food Clips, Everyday Food, - Pflaume Clipart | Full  Size PNG Download | SeekPNG">
            <a:extLst>
              <a:ext uri="{FF2B5EF4-FFF2-40B4-BE49-F238E27FC236}">
                <a16:creationId xmlns="" xmlns:a16="http://schemas.microsoft.com/office/drawing/2014/main" id="{10D490BE-DAE1-1E51-0317-86579018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21" y="1318609"/>
            <a:ext cx="1069663" cy="127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Purple Plum Plum Fruit, Food Clips, Everyday Food, - Pflaume Clipart | Full  Size PNG Download | SeekPNG">
            <a:extLst>
              <a:ext uri="{FF2B5EF4-FFF2-40B4-BE49-F238E27FC236}">
                <a16:creationId xmlns="" xmlns:a16="http://schemas.microsoft.com/office/drawing/2014/main" id="{CEDA2787-C880-ECFA-2A3C-3A44F2366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991" y="1365775"/>
            <a:ext cx="1037409" cy="12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Purple Plum Plum Fruit, Food Clips, Everyday Food, - Pflaume Clipart | Full  Size PNG Download | SeekPNG">
            <a:extLst>
              <a:ext uri="{FF2B5EF4-FFF2-40B4-BE49-F238E27FC236}">
                <a16:creationId xmlns="" xmlns:a16="http://schemas.microsoft.com/office/drawing/2014/main" id="{48688376-9BB5-B89F-CAD1-32D344D6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450" y="2542805"/>
            <a:ext cx="984845" cy="11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Purple Plum Plum Fruit, Food Clips, Everyday Food, - Pflaume Clipart | Full  Size PNG Download | SeekPNG">
            <a:extLst>
              <a:ext uri="{FF2B5EF4-FFF2-40B4-BE49-F238E27FC236}">
                <a16:creationId xmlns="" xmlns:a16="http://schemas.microsoft.com/office/drawing/2014/main" id="{216EB96A-CDBD-CF4A-EE3E-4D0A7811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37" y="2542805"/>
            <a:ext cx="1015172" cy="12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Peach | Free SVG">
            <a:extLst>
              <a:ext uri="{FF2B5EF4-FFF2-40B4-BE49-F238E27FC236}">
                <a16:creationId xmlns="" xmlns:a16="http://schemas.microsoft.com/office/drawing/2014/main" id="{FB864F22-EDC9-37DC-AB05-BC893EFA8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55" y="4726480"/>
            <a:ext cx="883328" cy="88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Peach | Free SVG">
            <a:extLst>
              <a:ext uri="{FF2B5EF4-FFF2-40B4-BE49-F238E27FC236}">
                <a16:creationId xmlns="" xmlns:a16="http://schemas.microsoft.com/office/drawing/2014/main" id="{08C99575-2EBA-635D-4937-4882E87E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91" y="5427766"/>
            <a:ext cx="883328" cy="88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Ананас кліпарт. Безкоштовне завантаження. | Creazilla">
            <a:extLst>
              <a:ext uri="{FF2B5EF4-FFF2-40B4-BE49-F238E27FC236}">
                <a16:creationId xmlns="" xmlns:a16="http://schemas.microsoft.com/office/drawing/2014/main" id="{36222627-D9A3-9B25-2F23-17ED45383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97" y="4151596"/>
            <a:ext cx="1347112" cy="22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Красное яблоко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6D5418BC-E062-92CF-2DD0-FB9283E6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40" y="1372866"/>
            <a:ext cx="1055843" cy="10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Красное яблоко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3D73B710-8C51-57B0-D5C4-64C60B3B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07" y="2451552"/>
            <a:ext cx="1111018" cy="11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Красное яблоко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FAD24524-C143-7541-15EA-FBB389C7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10" y="2428709"/>
            <a:ext cx="1108702" cy="11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Клипарт груша (60 фото) » Рисунки для срисовки и не только">
            <a:extLst>
              <a:ext uri="{FF2B5EF4-FFF2-40B4-BE49-F238E27FC236}">
                <a16:creationId xmlns="" xmlns:a16="http://schemas.microsoft.com/office/drawing/2014/main" id="{F1B56EC0-AEBF-1934-1F91-32CC5E33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79" y="2165741"/>
            <a:ext cx="881313" cy="11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Клипарт груша (60 фото) » Рисунки для срисовки и не только">
            <a:extLst>
              <a:ext uri="{FF2B5EF4-FFF2-40B4-BE49-F238E27FC236}">
                <a16:creationId xmlns="" xmlns:a16="http://schemas.microsoft.com/office/drawing/2014/main" id="{B43A7F58-AB9F-FFDA-E5D7-1E3A9804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44" y="1353240"/>
            <a:ext cx="881313" cy="11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C63A9401-8FFE-8F32-03D7-73370801056F}"/>
              </a:ext>
            </a:extLst>
          </p:cNvPr>
          <p:cNvSpPr/>
          <p:nvPr/>
        </p:nvSpPr>
        <p:spPr>
          <a:xfrm>
            <a:off x="4197718" y="1334644"/>
            <a:ext cx="1781155" cy="230823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CA5E015E-FBE0-B244-579B-FF7F511B4796}"/>
              </a:ext>
            </a:extLst>
          </p:cNvPr>
          <p:cNvSpPr/>
          <p:nvPr/>
        </p:nvSpPr>
        <p:spPr>
          <a:xfrm>
            <a:off x="7179513" y="4459573"/>
            <a:ext cx="1943830" cy="1851521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6305CE7E-92B7-F01B-3BA8-DD4F94FAADEE}"/>
              </a:ext>
            </a:extLst>
          </p:cNvPr>
          <p:cNvSpPr/>
          <p:nvPr/>
        </p:nvSpPr>
        <p:spPr>
          <a:xfrm>
            <a:off x="9923056" y="4551310"/>
            <a:ext cx="1794359" cy="170921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B3C7AF3A-2CE5-9F5B-045D-2808ADB059BF}"/>
              </a:ext>
            </a:extLst>
          </p:cNvPr>
          <p:cNvSpPr/>
          <p:nvPr/>
        </p:nvSpPr>
        <p:spPr>
          <a:xfrm>
            <a:off x="1821974" y="318174"/>
            <a:ext cx="8732066" cy="6615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цифра 3</a:t>
            </a:r>
            <a:r>
              <a:rPr lang="uk-UA" sz="3600" b="1" dirty="0">
                <a:solidFill>
                  <a:schemeClr val="bg1"/>
                </a:solidFill>
              </a:rPr>
              <a:t> 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0875" y="450161"/>
            <a:ext cx="8732066" cy="50020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«Число чи цифра»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08296" y="1723925"/>
            <a:ext cx="1891430" cy="6949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число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0676" y="1594344"/>
            <a:ext cx="376141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Кількість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порахованих </a:t>
            </a:r>
          </a:p>
          <a:p>
            <a:r>
              <a:rPr lang="uk-UA" sz="2800" b="1" i="1" dirty="0">
                <a:solidFill>
                  <a:srgbClr val="FF0000"/>
                </a:solidFill>
              </a:rPr>
              <a:t>предметів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— це …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0676" y="2928303"/>
            <a:ext cx="641751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На письмі </a:t>
            </a:r>
            <a:r>
              <a:rPr lang="uk-UA" sz="2800" b="1" i="1" dirty="0">
                <a:solidFill>
                  <a:srgbClr val="FF0000"/>
                </a:solidFill>
              </a:rPr>
              <a:t>число</a:t>
            </a:r>
            <a:r>
              <a:rPr lang="uk-UA" sz="2800" b="1" dirty="0">
                <a:solidFill>
                  <a:schemeClr val="bg1"/>
                </a:solidFill>
              </a:rPr>
              <a:t> записують за допомогою значка, який називається </a:t>
            </a:r>
            <a:r>
              <a:rPr lang="ru-RU" sz="28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0676" y="4262262"/>
            <a:ext cx="60489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Коли записують </a:t>
            </a:r>
            <a:r>
              <a:rPr lang="uk-UA" sz="2800" b="1" i="1" dirty="0">
                <a:solidFill>
                  <a:srgbClr val="FF0000"/>
                </a:solidFill>
              </a:rPr>
              <a:t>кількість</a:t>
            </a:r>
            <a:r>
              <a:rPr lang="uk-UA" sz="2800" b="1" i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предметів,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використовують 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0676" y="5647212"/>
            <a:ext cx="649594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Коли запитують </a:t>
            </a:r>
            <a:r>
              <a:rPr lang="uk-UA" sz="2800" b="1" i="1" dirty="0">
                <a:solidFill>
                  <a:srgbClr val="FF0000"/>
                </a:solidFill>
              </a:rPr>
              <a:t>скільки</a:t>
            </a:r>
            <a:r>
              <a:rPr lang="uk-UA" sz="2800" b="1" dirty="0">
                <a:solidFill>
                  <a:schemeClr val="bg1"/>
                </a:solidFill>
              </a:rPr>
              <a:t>,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то називають </a:t>
            </a:r>
            <a:r>
              <a:rPr lang="ru-RU" sz="28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6386" name="Picture 2" descr="Картинки по запросу &quot;клипарт восклицательный знак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8" y="1546131"/>
            <a:ext cx="706498" cy="9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&quot;клипарт восклицательный знак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8" y="2867980"/>
            <a:ext cx="706498" cy="9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&quot;клипарт восклицательный знак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8" y="4130601"/>
            <a:ext cx="706498" cy="9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&quot;клипарт восклицательный знак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8" y="5345010"/>
            <a:ext cx="706498" cy="9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0008296" y="2991506"/>
            <a:ext cx="1891430" cy="6949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цифра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008296" y="4276428"/>
            <a:ext cx="1891430" cy="6949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цифри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08296" y="5561350"/>
            <a:ext cx="1891430" cy="6949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число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06487" y="1350336"/>
            <a:ext cx="4363398" cy="1384950"/>
          </a:xfrm>
          <a:prstGeom prst="ellipse">
            <a:avLst/>
          </a:prstGeom>
          <a:noFill/>
          <a:ln w="38100">
            <a:solidFill>
              <a:srgbClr val="FF31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8" name="Picture 4" descr="Картинки по запросу &quot;клипарт в тетради написана цифр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10" y="4049906"/>
            <a:ext cx="2014565" cy="17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29" y="2928303"/>
            <a:ext cx="664698" cy="877032"/>
          </a:xfrm>
          <a:prstGeom prst="rect">
            <a:avLst/>
          </a:prstGeom>
        </p:spPr>
      </p:pic>
      <p:pic>
        <p:nvPicPr>
          <p:cNvPr id="16390" name="Picture 6" descr="Картинки по запросу &quot;клипарт цифра три на прозрачном фон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961">
            <a:off x="8167574" y="4517190"/>
            <a:ext cx="444248" cy="44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284" y="2928303"/>
            <a:ext cx="600075" cy="9429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206" y="2916653"/>
            <a:ext cx="733425" cy="876300"/>
          </a:xfrm>
          <a:prstGeom prst="rect">
            <a:avLst/>
          </a:prstGeom>
        </p:spPr>
      </p:pic>
      <p:pic>
        <p:nvPicPr>
          <p:cNvPr id="26" name="Picture 8" descr="Клипарт груша (60 фото) » Рисунки для срисовки и не только">
            <a:extLst>
              <a:ext uri="{FF2B5EF4-FFF2-40B4-BE49-F238E27FC236}">
                <a16:creationId xmlns="" xmlns:a16="http://schemas.microsoft.com/office/drawing/2014/main" id="{9EB6A7EC-00B1-C2AD-43F0-F4548230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55" y="1465483"/>
            <a:ext cx="824753" cy="10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Клипарт груша (60 фото) » Рисунки для срисовки и не только">
            <a:extLst>
              <a:ext uri="{FF2B5EF4-FFF2-40B4-BE49-F238E27FC236}">
                <a16:creationId xmlns="" xmlns:a16="http://schemas.microsoft.com/office/drawing/2014/main" id="{7242526B-7BB0-9FC9-5883-D52F2ABF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28" y="1434296"/>
            <a:ext cx="824753" cy="10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Клипарт груша (60 фото) » Рисунки для срисовки и не только">
            <a:extLst>
              <a:ext uri="{FF2B5EF4-FFF2-40B4-BE49-F238E27FC236}">
                <a16:creationId xmlns="" xmlns:a16="http://schemas.microsoft.com/office/drawing/2014/main" id="{896D9CEF-958A-A57D-E373-14BD33DA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715" y="1443487"/>
            <a:ext cx="824753" cy="10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E34BA58-632D-82BE-0F8D-A1F2F805B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16" y="1384085"/>
            <a:ext cx="10344659" cy="3608035"/>
          </a:xfrm>
          <a:prstGeom prst="rect">
            <a:avLst/>
          </a:prstGeom>
        </p:spPr>
      </p:pic>
      <p:pic>
        <p:nvPicPr>
          <p:cNvPr id="40" name="Picture 34" descr="Mr Peabody And Sherman Quotes">
            <a:extLst>
              <a:ext uri="{FF2B5EF4-FFF2-40B4-BE49-F238E27FC236}">
                <a16:creationId xmlns="" xmlns:a16="http://schemas.microsoft.com/office/drawing/2014/main" id="{407430AC-50AB-C5C5-E0F4-E0D10348D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" y="4622784"/>
            <a:ext cx="1104544" cy="110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D7F5C75-B4C6-80B8-D825-7609A6EC9C38}"/>
              </a:ext>
            </a:extLst>
          </p:cNvPr>
          <p:cNvSpPr/>
          <p:nvPr/>
        </p:nvSpPr>
        <p:spPr>
          <a:xfrm>
            <a:off x="2968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Посібник.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="" xmlns:a16="http://schemas.microsoft.com/office/drawing/2014/main" id="{7F624358-E10A-1720-F0E7-916B74D12FCC}"/>
              </a:ext>
            </a:extLst>
          </p:cNvPr>
          <p:cNvSpPr/>
          <p:nvPr/>
        </p:nvSpPr>
        <p:spPr>
          <a:xfrm>
            <a:off x="2062875" y="346012"/>
            <a:ext cx="8732066" cy="6378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Поняття </a:t>
            </a:r>
            <a:r>
              <a:rPr lang="uk-UA" sz="3600" b="1" dirty="0">
                <a:solidFill>
                  <a:schemeClr val="bg1"/>
                </a:solidFill>
              </a:rPr>
              <a:t>«третій»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055C7C-B5A1-F716-4193-CFE54B26FDB4}"/>
              </a:ext>
            </a:extLst>
          </p:cNvPr>
          <p:cNvSpPr txBox="1"/>
          <p:nvPr/>
        </p:nvSpPr>
        <p:spPr>
          <a:xfrm>
            <a:off x="4519714" y="1116655"/>
            <a:ext cx="6107836" cy="46166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Якого кольору третій вагон у потязі?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77DDEDC-7239-060C-BE93-C34777A140EC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" b="25953" l="5368" r="50307">
                        <a14:foregroundMark x1="28067" y1="2904" x2="28067" y2="2904"/>
                        <a14:foregroundMark x1="31135" y1="3448" x2="31135" y2="3448"/>
                        <a14:foregroundMark x1="27301" y1="3267" x2="27301" y2="3267"/>
                      </a14:backgroundRemoval>
                    </a14:imgEffect>
                  </a14:imgLayer>
                </a14:imgProps>
              </a:ext>
            </a:extLst>
          </a:blip>
          <a:srcRect l="20835" r="64121" b="74862"/>
          <a:stretch/>
        </p:blipFill>
        <p:spPr>
          <a:xfrm>
            <a:off x="8097611" y="2538732"/>
            <a:ext cx="594050" cy="72131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87412D09-1685-4EAA-FA11-46850EE32541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" b="25953" l="3528" r="19172">
                        <a14:foregroundMark x1="28067" y1="2904" x2="28067" y2="2904"/>
                        <a14:foregroundMark x1="31135" y1="3448" x2="31135" y2="3448"/>
                        <a14:foregroundMark x1="11963" y1="11978" x2="11963" y2="11978"/>
                        <a14:foregroundMark x1="13037" y1="5626" x2="13037" y2="5626"/>
                        <a14:foregroundMark x1="12423" y1="4900" x2="12423" y2="4900"/>
                        <a14:foregroundMark x1="10276" y1="5263" x2="10276" y2="5263"/>
                        <a14:foregroundMark x1="9816" y1="3085" x2="9816" y2="3085"/>
                        <a14:foregroundMark x1="13957" y1="3267" x2="13957" y2="3267"/>
                        <a14:foregroundMark x1="9049" y1="3630" x2="9049" y2="3630"/>
                        <a14:foregroundMark x1="9356" y1="3630" x2="9356" y2="3630"/>
                      </a14:backgroundRemoval>
                    </a14:imgEffect>
                  </a14:imgLayer>
                </a14:imgProps>
              </a:ext>
            </a:extLst>
          </a:blip>
          <a:srcRect l="2487" t="-507" r="84472" b="72974"/>
          <a:stretch/>
        </p:blipFill>
        <p:spPr>
          <a:xfrm>
            <a:off x="5668713" y="2538732"/>
            <a:ext cx="594049" cy="72131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CCB88309-B70C-573C-ADF3-8795930D70F9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" b="26497" l="40031" r="55675">
                        <a14:foregroundMark x1="28067" y1="2904" x2="28067" y2="2904"/>
                        <a14:foregroundMark x1="48160" y1="4537" x2="48160" y2="4537"/>
                        <a14:foregroundMark x1="47239" y1="5082" x2="47239" y2="5082"/>
                        <a14:foregroundMark x1="50307" y1="5082" x2="50307" y2="5082"/>
                        <a14:foregroundMark x1="51380" y1="4537" x2="51380" y2="4537"/>
                        <a14:foregroundMark x1="50613" y1="5263" x2="50613" y2="5263"/>
                        <a14:foregroundMark x1="50000" y1="6534" x2="50000" y2="6534"/>
                        <a14:foregroundMark x1="49540" y1="5626" x2="49540" y2="5626"/>
                        <a14:foregroundMark x1="51687" y1="2904" x2="51687" y2="2904"/>
                        <a14:foregroundMark x1="47546" y1="2722" x2="47546" y2="2722"/>
                        <a14:foregroundMark x1="50767" y1="9437" x2="50767" y2="9437"/>
                      </a14:backgroundRemoval>
                    </a14:imgEffect>
                  </a14:imgLayer>
                </a14:imgProps>
              </a:ext>
            </a:extLst>
          </a:blip>
          <a:srcRect l="41477" r="43820" b="72467"/>
          <a:stretch/>
        </p:blipFill>
        <p:spPr>
          <a:xfrm>
            <a:off x="10338235" y="2567584"/>
            <a:ext cx="578630" cy="721312"/>
          </a:xfrm>
          <a:prstGeom prst="rect">
            <a:avLst/>
          </a:prstGeom>
        </p:spPr>
      </p:pic>
      <p:sp>
        <p:nvSpPr>
          <p:cNvPr id="41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C4706C17-2633-7540-FB53-7716FB832D7F}"/>
              </a:ext>
            </a:extLst>
          </p:cNvPr>
          <p:cNvSpPr/>
          <p:nvPr/>
        </p:nvSpPr>
        <p:spPr>
          <a:xfrm>
            <a:off x="1411487" y="5479165"/>
            <a:ext cx="3215362" cy="95662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Числа 1 і 3 – «сусіди» числа 2.</a:t>
            </a:r>
          </a:p>
        </p:txBody>
      </p:sp>
      <p:sp>
        <p:nvSpPr>
          <p:cNvPr id="4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507989CB-8E78-5F84-E942-96FC4276F235}"/>
              </a:ext>
            </a:extLst>
          </p:cNvPr>
          <p:cNvSpPr/>
          <p:nvPr/>
        </p:nvSpPr>
        <p:spPr>
          <a:xfrm>
            <a:off x="5135001" y="5473915"/>
            <a:ext cx="2924974" cy="95662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Число 1 попереднє щодо числа 2.</a:t>
            </a:r>
          </a:p>
        </p:txBody>
      </p:sp>
      <p:sp>
        <p:nvSpPr>
          <p:cNvPr id="43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1E364F5B-8D9E-FB4C-CED3-70E71FA39718}"/>
              </a:ext>
            </a:extLst>
          </p:cNvPr>
          <p:cNvSpPr/>
          <p:nvPr/>
        </p:nvSpPr>
        <p:spPr>
          <a:xfrm>
            <a:off x="8568128" y="5473915"/>
            <a:ext cx="2682902" cy="95662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Число 3 наступне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щодо числа 2.</a:t>
            </a:r>
          </a:p>
        </p:txBody>
      </p:sp>
    </p:spTree>
    <p:extLst>
      <p:ext uri="{BB962C8B-B14F-4D97-AF65-F5344CB8AC3E}">
        <p14:creationId xmlns:p14="http://schemas.microsoft.com/office/powerpoint/2010/main" val="33284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latin typeface="+mn-lt"/>
              </a:rPr>
              <a:t>Руханка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уханка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6171" y="1128485"/>
            <a:ext cx="2808513" cy="49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082" y="410525"/>
            <a:ext cx="8732066" cy="6236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Завдання для кмітливих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5596" y="1288384"/>
            <a:ext cx="8580078" cy="830997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/>
              <a:t>Скільки</a:t>
            </a:r>
            <a:r>
              <a:rPr lang="ru-RU" dirty="0"/>
              <a:t> </a:t>
            </a:r>
            <a:r>
              <a:rPr lang="ru-RU" dirty="0" err="1"/>
              <a:t>кеглів</a:t>
            </a:r>
            <a:r>
              <a:rPr lang="ru-RU" dirty="0"/>
              <a:t> на </a:t>
            </a:r>
            <a:r>
              <a:rPr lang="ru-RU" dirty="0" err="1"/>
              <a:t>малюнку</a:t>
            </a:r>
            <a:r>
              <a:rPr lang="ru-RU" dirty="0"/>
              <a:t>? </a:t>
            </a:r>
          </a:p>
          <a:p>
            <a:r>
              <a:rPr lang="ru-RU" dirty="0"/>
              <a:t>Обведи </a:t>
            </a:r>
            <a:r>
              <a:rPr lang="ru-RU" dirty="0" err="1"/>
              <a:t>відповідне</a:t>
            </a:r>
            <a:r>
              <a:rPr lang="ru-RU" dirty="0"/>
              <a:t> число. Намалюй три </a:t>
            </a:r>
            <a:r>
              <a:rPr lang="ru-RU" dirty="0" err="1"/>
              <a:t>м’ячі</a:t>
            </a:r>
            <a:r>
              <a:rPr lang="ru-RU" dirty="0"/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9133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</a:t>
            </a:r>
            <a:r>
              <a:rPr lang="uk-UA" sz="1200" b="1" dirty="0" smtClean="0">
                <a:solidFill>
                  <a:schemeClr val="bg1"/>
                </a:solidFill>
              </a:rPr>
              <a:t>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596384" y="1703883"/>
            <a:ext cx="2441993" cy="3340677"/>
          </a:xfrm>
          <a:prstGeom prst="rect">
            <a:avLst/>
          </a:prstGeom>
        </p:spPr>
      </p:pic>
      <p:pic>
        <p:nvPicPr>
          <p:cNvPr id="2050" name="Picture 2" descr="Кегли Векторные клипарты. 5 472 Кегли клипарты и векторные рисунки в  формате EPS от тысяч иллюстраторов на условиях «роялти-фри».">
            <a:extLst>
              <a:ext uri="{FF2B5EF4-FFF2-40B4-BE49-F238E27FC236}">
                <a16:creationId xmlns="" xmlns:a16="http://schemas.microsoft.com/office/drawing/2014/main" id="{4EA2B84F-6F57-0808-8483-26AB1CF8C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5"/>
          <a:stretch/>
        </p:blipFill>
        <p:spPr bwMode="auto">
          <a:xfrm>
            <a:off x="3768959" y="2520883"/>
            <a:ext cx="2588415" cy="23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="" xmlns:a16="http://schemas.microsoft.com/office/drawing/2014/main" id="{8A7789E1-E053-3724-9872-8095D5353E68}"/>
              </a:ext>
            </a:extLst>
          </p:cNvPr>
          <p:cNvSpPr/>
          <p:nvPr/>
        </p:nvSpPr>
        <p:spPr>
          <a:xfrm>
            <a:off x="6794090" y="2432498"/>
            <a:ext cx="4637315" cy="291269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4D715F-47E3-61B3-9D93-9CFD3C608F91}"/>
              </a:ext>
            </a:extLst>
          </p:cNvPr>
          <p:cNvSpPr txBox="1"/>
          <p:nvPr/>
        </p:nvSpPr>
        <p:spPr>
          <a:xfrm>
            <a:off x="3970966" y="4991247"/>
            <a:ext cx="2676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1   2   3   4</a:t>
            </a:r>
            <a:endParaRPr lang="x-none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EB1128D-A164-A52F-F043-03D4A22D9400}"/>
              </a:ext>
            </a:extLst>
          </p:cNvPr>
          <p:cNvSpPr/>
          <p:nvPr/>
        </p:nvSpPr>
        <p:spPr>
          <a:xfrm>
            <a:off x="5091625" y="5044560"/>
            <a:ext cx="636566" cy="654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52" name="Picture 4" descr="Мяч раскраска для детей">
            <a:extLst>
              <a:ext uri="{FF2B5EF4-FFF2-40B4-BE49-F238E27FC236}">
                <a16:creationId xmlns="" xmlns:a16="http://schemas.microsoft.com/office/drawing/2014/main" id="{AB17F6A7-F74D-2AFF-1B83-B59B47AE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7" b="89939" l="2773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237">
            <a:off x="6958573" y="2908879"/>
            <a:ext cx="1386017" cy="19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тский мяч рисунок (29 фото) » Рисунки для срисовки и не только">
            <a:extLst>
              <a:ext uri="{FF2B5EF4-FFF2-40B4-BE49-F238E27FC236}">
                <a16:creationId xmlns="" xmlns:a16="http://schemas.microsoft.com/office/drawing/2014/main" id="{025DDAE6-6969-FD95-FF71-4604C1286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7" r="20522"/>
          <a:stretch/>
        </p:blipFill>
        <p:spPr bwMode="auto">
          <a:xfrm>
            <a:off x="6822933" y="3010969"/>
            <a:ext cx="1716233" cy="17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Мяч раскраска для детей">
            <a:extLst>
              <a:ext uri="{FF2B5EF4-FFF2-40B4-BE49-F238E27FC236}">
                <a16:creationId xmlns="" xmlns:a16="http://schemas.microsoft.com/office/drawing/2014/main" id="{A411D2E4-4C55-40F2-8BDE-7485654D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7" b="89939" l="2773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237">
            <a:off x="8419737" y="2908878"/>
            <a:ext cx="1386017" cy="19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Мяч раскраска для детей">
            <a:extLst>
              <a:ext uri="{FF2B5EF4-FFF2-40B4-BE49-F238E27FC236}">
                <a16:creationId xmlns="" xmlns:a16="http://schemas.microsoft.com/office/drawing/2014/main" id="{98B0DE3C-42DB-DEEF-0142-2E31435D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7" b="89939" l="2773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237">
            <a:off x="9880901" y="2908877"/>
            <a:ext cx="1386017" cy="19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Детский мяч рисунок (29 фото) » Рисунки для срисовки и не только">
            <a:extLst>
              <a:ext uri="{FF2B5EF4-FFF2-40B4-BE49-F238E27FC236}">
                <a16:creationId xmlns="" xmlns:a16="http://schemas.microsoft.com/office/drawing/2014/main" id="{F3B6B7EA-AE09-BE96-125C-7F5A31383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7" r="20522"/>
          <a:stretch/>
        </p:blipFill>
        <p:spPr bwMode="auto">
          <a:xfrm>
            <a:off x="8287351" y="3010969"/>
            <a:ext cx="1716233" cy="17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Детский мяч рисунок (29 фото) » Рисунки для срисовки и не только">
            <a:extLst>
              <a:ext uri="{FF2B5EF4-FFF2-40B4-BE49-F238E27FC236}">
                <a16:creationId xmlns="" xmlns:a16="http://schemas.microsoft.com/office/drawing/2014/main" id="{941CBF60-457F-87A1-2E53-BE0E69A9E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7" r="20522"/>
          <a:stretch/>
        </p:blipFill>
        <p:spPr bwMode="auto">
          <a:xfrm>
            <a:off x="9746509" y="3010969"/>
            <a:ext cx="1716233" cy="17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83995" y="499409"/>
            <a:ext cx="8732066" cy="9157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Методика написання цифри «3»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2094400"/>
            <a:ext cx="3522384" cy="35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8689" y="410525"/>
            <a:ext cx="8732066" cy="5068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Письмова </a:t>
            </a:r>
            <a:r>
              <a:rPr lang="uk-UA" sz="3600" b="1" dirty="0">
                <a:solidFill>
                  <a:schemeClr val="bg1"/>
                </a:solidFill>
              </a:rPr>
              <a:t>вправа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8690" y="1296874"/>
            <a:ext cx="3946754" cy="1675573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3200" dirty="0">
                <a:solidFill>
                  <a:srgbClr val="002060"/>
                </a:solidFill>
              </a:rPr>
              <a:t>Допиши за зразком.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2159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Посібник.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3" y="1254747"/>
            <a:ext cx="2007286" cy="44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3466596" y="3673780"/>
            <a:ext cx="8388814" cy="27620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019338" y="4047298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37530" y="4047298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501126" y="4047298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264722" y="4047298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025443" y="4047298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749921" y="4047297"/>
            <a:ext cx="455016" cy="56766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510642" y="4047297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9263416" y="404729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020650" y="4047297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756026" y="4047297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019338" y="4800639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37530" y="4800639"/>
            <a:ext cx="455016" cy="56766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501126" y="4800639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264722" y="4800639"/>
            <a:ext cx="455016" cy="56766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025443" y="4800639"/>
            <a:ext cx="455016" cy="56766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749921" y="4800638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510642" y="4800638"/>
            <a:ext cx="455016" cy="56766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9263416" y="4800638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020650" y="4800638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756026" y="4800638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019338" y="5553979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37530" y="5553979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501126" y="5553979"/>
            <a:ext cx="455016" cy="5676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264722" y="5553979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025443" y="5553979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749921" y="5553978"/>
            <a:ext cx="455016" cy="5676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510642" y="5553978"/>
            <a:ext cx="455016" cy="56766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9263416" y="5553978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020650" y="5553978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756026" y="5553978"/>
            <a:ext cx="455016" cy="5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Упражнения для мелкой моторики детских ручек - У Знай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1873"/>
          <a:stretch/>
        </p:blipFill>
        <p:spPr bwMode="auto">
          <a:xfrm>
            <a:off x="1018651" y="2191566"/>
            <a:ext cx="2763361" cy="28246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18651" y="463235"/>
            <a:ext cx="9794794" cy="7015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Пальчикова гімнастика. Вправа «Деревце»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9746" y="1484928"/>
            <a:ext cx="6477000" cy="4864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333" y="1709031"/>
            <a:ext cx="3537409" cy="2216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333" y="3826035"/>
            <a:ext cx="3706433" cy="23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D7F5C75-B4C6-80B8-D825-7609A6EC9C38}"/>
              </a:ext>
            </a:extLst>
          </p:cNvPr>
          <p:cNvSpPr/>
          <p:nvPr/>
        </p:nvSpPr>
        <p:spPr>
          <a:xfrm>
            <a:off x="0" y="5668160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="" xmlns:a16="http://schemas.microsoft.com/office/drawing/2014/main" id="{7F624358-E10A-1720-F0E7-916B74D12FCC}"/>
              </a:ext>
            </a:extLst>
          </p:cNvPr>
          <p:cNvSpPr/>
          <p:nvPr/>
        </p:nvSpPr>
        <p:spPr>
          <a:xfrm>
            <a:off x="1811763" y="422211"/>
            <a:ext cx="8732066" cy="6472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Розпізнавання </a:t>
            </a:r>
            <a:r>
              <a:rPr lang="uk-UA" sz="3600" b="1" dirty="0">
                <a:solidFill>
                  <a:schemeClr val="bg1"/>
                </a:solidFill>
              </a:rPr>
              <a:t>геометричних фігур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й трикутник 1">
            <a:extLst>
              <a:ext uri="{FF2B5EF4-FFF2-40B4-BE49-F238E27FC236}">
                <a16:creationId xmlns="" xmlns:a16="http://schemas.microsoft.com/office/drawing/2014/main" id="{0BEE9CF0-60C9-CDF9-479A-F578ADD70F1A}"/>
              </a:ext>
            </a:extLst>
          </p:cNvPr>
          <p:cNvSpPr/>
          <p:nvPr/>
        </p:nvSpPr>
        <p:spPr>
          <a:xfrm rot="10800000">
            <a:off x="3272123" y="4218658"/>
            <a:ext cx="1562781" cy="1797069"/>
          </a:xfrm>
          <a:prstGeom prst="rtTriangle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9ADB8996-CC94-7E43-3499-81B65EE7BE54}"/>
              </a:ext>
            </a:extLst>
          </p:cNvPr>
          <p:cNvSpPr/>
          <p:nvPr/>
        </p:nvSpPr>
        <p:spPr>
          <a:xfrm>
            <a:off x="3865420" y="1824439"/>
            <a:ext cx="1594164" cy="1461621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Прямокутний трикутник 10">
            <a:extLst>
              <a:ext uri="{FF2B5EF4-FFF2-40B4-BE49-F238E27FC236}">
                <a16:creationId xmlns="" xmlns:a16="http://schemas.microsoft.com/office/drawing/2014/main" id="{C3BB68D2-31C5-005F-0DD2-12B0E853BF8C}"/>
              </a:ext>
            </a:extLst>
          </p:cNvPr>
          <p:cNvSpPr/>
          <p:nvPr/>
        </p:nvSpPr>
        <p:spPr>
          <a:xfrm rot="7459658">
            <a:off x="6772106" y="4166057"/>
            <a:ext cx="1589352" cy="2476658"/>
          </a:xfrm>
          <a:prstGeom prst="rtTriangl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30FBD376-66C2-E31D-5330-2DC577E305C0}"/>
              </a:ext>
            </a:extLst>
          </p:cNvPr>
          <p:cNvSpPr/>
          <p:nvPr/>
        </p:nvSpPr>
        <p:spPr>
          <a:xfrm>
            <a:off x="6579943" y="1889000"/>
            <a:ext cx="1300495" cy="1259225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Шестикутник 6">
            <a:extLst>
              <a:ext uri="{FF2B5EF4-FFF2-40B4-BE49-F238E27FC236}">
                <a16:creationId xmlns="" xmlns:a16="http://schemas.microsoft.com/office/drawing/2014/main" id="{3375AC0C-DA64-9020-38B4-CF311127335F}"/>
              </a:ext>
            </a:extLst>
          </p:cNvPr>
          <p:cNvSpPr/>
          <p:nvPr/>
        </p:nvSpPr>
        <p:spPr>
          <a:xfrm>
            <a:off x="9771300" y="4188080"/>
            <a:ext cx="1337498" cy="1216305"/>
          </a:xfrm>
          <a:prstGeom prst="hexagon">
            <a:avLst/>
          </a:prstGeom>
          <a:solidFill>
            <a:srgbClr val="FF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кутний трикутник 13">
            <a:extLst>
              <a:ext uri="{FF2B5EF4-FFF2-40B4-BE49-F238E27FC236}">
                <a16:creationId xmlns="" xmlns:a16="http://schemas.microsoft.com/office/drawing/2014/main" id="{FA2C7FDF-A906-3C9D-422E-93F32D8B6B2F}"/>
              </a:ext>
            </a:extLst>
          </p:cNvPr>
          <p:cNvSpPr/>
          <p:nvPr/>
        </p:nvSpPr>
        <p:spPr>
          <a:xfrm rot="15961523">
            <a:off x="9533321" y="1286912"/>
            <a:ext cx="1589352" cy="2476658"/>
          </a:xfrm>
          <a:prstGeom prst="rtTriangle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1C1535E3-75B6-E776-DE4C-8AD2B9C2360D}"/>
              </a:ext>
            </a:extLst>
          </p:cNvPr>
          <p:cNvSpPr/>
          <p:nvPr/>
        </p:nvSpPr>
        <p:spPr>
          <a:xfrm flipH="1">
            <a:off x="425741" y="1160527"/>
            <a:ext cx="3080793" cy="1753065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трикутників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малюнку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? 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" name="Picture 6" descr="Mr Peabody Stickers | Redbubble">
            <a:extLst>
              <a:ext uri="{FF2B5EF4-FFF2-40B4-BE49-F238E27FC236}">
                <a16:creationId xmlns="" xmlns:a16="http://schemas.microsoft.com/office/drawing/2014/main" id="{AA282474-E9C7-EDCD-AE51-AF8268134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52396" y="2555249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CDA2FFDD-5D86-BDC0-F1CE-B9C24B9A0132}"/>
              </a:ext>
            </a:extLst>
          </p:cNvPr>
          <p:cNvSpPr/>
          <p:nvPr/>
        </p:nvSpPr>
        <p:spPr>
          <a:xfrm rot="19571068">
            <a:off x="3220239" y="3545954"/>
            <a:ext cx="2032098" cy="27091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7C36077A-4179-8724-B517-2F263950A324}"/>
              </a:ext>
            </a:extLst>
          </p:cNvPr>
          <p:cNvSpPr/>
          <p:nvPr/>
        </p:nvSpPr>
        <p:spPr>
          <a:xfrm rot="645249">
            <a:off x="5858465" y="3807238"/>
            <a:ext cx="3447934" cy="2314474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5DA48A33-401C-4C51-6C47-C53567E8219B}"/>
              </a:ext>
            </a:extLst>
          </p:cNvPr>
          <p:cNvSpPr/>
          <p:nvPr/>
        </p:nvSpPr>
        <p:spPr>
          <a:xfrm rot="20220630">
            <a:off x="8912469" y="1614229"/>
            <a:ext cx="3262721" cy="232601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213" y="5647784"/>
            <a:ext cx="1044198" cy="10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4390" y="421446"/>
            <a:ext cx="8732066" cy="7324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19637" y="1675678"/>
            <a:ext cx="2717383" cy="2831008"/>
          </a:xfrm>
          <a:prstGeom prst="roundRect">
            <a:avLst/>
          </a:prstGeom>
          <a:gradFill flip="none" rotWithShape="1">
            <a:gsLst>
              <a:gs pos="0">
                <a:srgbClr val="00C362">
                  <a:tint val="66000"/>
                  <a:satMod val="160000"/>
                </a:srgbClr>
              </a:gs>
              <a:gs pos="50000">
                <a:srgbClr val="00C362">
                  <a:tint val="44500"/>
                  <a:satMod val="160000"/>
                </a:srgbClr>
              </a:gs>
              <a:gs pos="100000">
                <a:srgbClr val="00C362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Обери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смайлик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, що передає твій настрій на початку уроку 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Картинки до тестів\Емоції Смайли\Смайли кольоров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249755"/>
            <a:ext cx="3674609" cy="53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77648" y="1010707"/>
            <a:ext cx="7655510" cy="1686917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Зафарбуй третю зліва фігуру в кожному рядку геометричних фігур.</a:t>
            </a:r>
            <a:endParaRPr lang="ru-RU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Посібник.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696926" y="1503611"/>
            <a:ext cx="2441993" cy="3340677"/>
          </a:xfrm>
          <a:prstGeom prst="rect">
            <a:avLst/>
          </a:prstGeom>
        </p:spPr>
      </p:pic>
      <p:sp>
        <p:nvSpPr>
          <p:cNvPr id="10" name="Рівнобедрений трикутник 9">
            <a:extLst>
              <a:ext uri="{FF2B5EF4-FFF2-40B4-BE49-F238E27FC236}">
                <a16:creationId xmlns="" xmlns:a16="http://schemas.microsoft.com/office/drawing/2014/main" id="{9CB810C8-C93E-C8E7-FCB9-BEDFC0925581}"/>
              </a:ext>
            </a:extLst>
          </p:cNvPr>
          <p:cNvSpPr/>
          <p:nvPr/>
        </p:nvSpPr>
        <p:spPr>
          <a:xfrm>
            <a:off x="3490000" y="3173950"/>
            <a:ext cx="1428207" cy="1296316"/>
          </a:xfrm>
          <a:prstGeom prst="triangl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Рівнобедрений трикутник 26">
            <a:extLst>
              <a:ext uri="{FF2B5EF4-FFF2-40B4-BE49-F238E27FC236}">
                <a16:creationId xmlns="" xmlns:a16="http://schemas.microsoft.com/office/drawing/2014/main" id="{B3E54DC0-D25A-5385-7CD3-B0D1E33386CA}"/>
              </a:ext>
            </a:extLst>
          </p:cNvPr>
          <p:cNvSpPr/>
          <p:nvPr/>
        </p:nvSpPr>
        <p:spPr>
          <a:xfrm>
            <a:off x="5190981" y="3173950"/>
            <a:ext cx="1428207" cy="1296316"/>
          </a:xfrm>
          <a:prstGeom prst="triangl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Рівнобедрений трикутник 27">
            <a:extLst>
              <a:ext uri="{FF2B5EF4-FFF2-40B4-BE49-F238E27FC236}">
                <a16:creationId xmlns="" xmlns:a16="http://schemas.microsoft.com/office/drawing/2014/main" id="{B2E2D0CA-D157-1166-745E-71ADB0799647}"/>
              </a:ext>
            </a:extLst>
          </p:cNvPr>
          <p:cNvSpPr/>
          <p:nvPr/>
        </p:nvSpPr>
        <p:spPr>
          <a:xfrm>
            <a:off x="6891962" y="3173950"/>
            <a:ext cx="1428207" cy="1296316"/>
          </a:xfrm>
          <a:prstGeom prst="triangl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Рівнобедрений трикутник 28">
            <a:extLst>
              <a:ext uri="{FF2B5EF4-FFF2-40B4-BE49-F238E27FC236}">
                <a16:creationId xmlns="" xmlns:a16="http://schemas.microsoft.com/office/drawing/2014/main" id="{ADABC584-3FB1-6CB2-0645-0918A0906993}"/>
              </a:ext>
            </a:extLst>
          </p:cNvPr>
          <p:cNvSpPr/>
          <p:nvPr/>
        </p:nvSpPr>
        <p:spPr>
          <a:xfrm>
            <a:off x="8592943" y="3173950"/>
            <a:ext cx="1428207" cy="1296316"/>
          </a:xfrm>
          <a:prstGeom prst="triangl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Рівнобедрений трикутник 29">
            <a:extLst>
              <a:ext uri="{FF2B5EF4-FFF2-40B4-BE49-F238E27FC236}">
                <a16:creationId xmlns="" xmlns:a16="http://schemas.microsoft.com/office/drawing/2014/main" id="{6DD7F470-6B32-2381-BE73-8EF5FB7B43F4}"/>
              </a:ext>
            </a:extLst>
          </p:cNvPr>
          <p:cNvSpPr/>
          <p:nvPr/>
        </p:nvSpPr>
        <p:spPr>
          <a:xfrm>
            <a:off x="10293925" y="3173950"/>
            <a:ext cx="1428207" cy="1296316"/>
          </a:xfrm>
          <a:prstGeom prst="triangl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99495541-D849-E708-A481-D232E8736E73}"/>
              </a:ext>
            </a:extLst>
          </p:cNvPr>
          <p:cNvSpPr/>
          <p:nvPr/>
        </p:nvSpPr>
        <p:spPr>
          <a:xfrm>
            <a:off x="3801223" y="5243826"/>
            <a:ext cx="1054100" cy="10687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1049F1AE-A99E-6EC2-5BFF-07FD701E73AE}"/>
              </a:ext>
            </a:extLst>
          </p:cNvPr>
          <p:cNvSpPr/>
          <p:nvPr/>
        </p:nvSpPr>
        <p:spPr>
          <a:xfrm>
            <a:off x="5158075" y="5243826"/>
            <a:ext cx="1054100" cy="10687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8D19183E-67A7-8399-4272-ADD0B7FDA7B8}"/>
              </a:ext>
            </a:extLst>
          </p:cNvPr>
          <p:cNvSpPr/>
          <p:nvPr/>
        </p:nvSpPr>
        <p:spPr>
          <a:xfrm>
            <a:off x="6514927" y="5243826"/>
            <a:ext cx="1054100" cy="10687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8CDE59DB-DF68-F521-0F0C-FA8DB01EB65E}"/>
              </a:ext>
            </a:extLst>
          </p:cNvPr>
          <p:cNvSpPr/>
          <p:nvPr/>
        </p:nvSpPr>
        <p:spPr>
          <a:xfrm>
            <a:off x="7839752" y="5243826"/>
            <a:ext cx="1054100" cy="10687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9263893E-A2D4-241A-34F5-5E0D3BD16F59}"/>
              </a:ext>
            </a:extLst>
          </p:cNvPr>
          <p:cNvSpPr/>
          <p:nvPr/>
        </p:nvSpPr>
        <p:spPr>
          <a:xfrm>
            <a:off x="9196604" y="5243826"/>
            <a:ext cx="1054100" cy="10687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4D69EEAF-C7F9-C9E3-DA62-C73D89E8B33B}"/>
              </a:ext>
            </a:extLst>
          </p:cNvPr>
          <p:cNvSpPr/>
          <p:nvPr/>
        </p:nvSpPr>
        <p:spPr>
          <a:xfrm>
            <a:off x="10553456" y="5243826"/>
            <a:ext cx="1054100" cy="10687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Рівнобедрений трикутник 38">
            <a:extLst>
              <a:ext uri="{FF2B5EF4-FFF2-40B4-BE49-F238E27FC236}">
                <a16:creationId xmlns="" xmlns:a16="http://schemas.microsoft.com/office/drawing/2014/main" id="{1579E25A-3AAE-BEE9-2CB7-AC466EA4CCD4}"/>
              </a:ext>
            </a:extLst>
          </p:cNvPr>
          <p:cNvSpPr/>
          <p:nvPr/>
        </p:nvSpPr>
        <p:spPr>
          <a:xfrm>
            <a:off x="6891961" y="3173950"/>
            <a:ext cx="1428207" cy="1296316"/>
          </a:xfrm>
          <a:prstGeom prst="triangle">
            <a:avLst/>
          </a:prstGeom>
          <a:solidFill>
            <a:srgbClr val="00B0F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DCE73A7B-38D1-B7F5-95A7-AAA242E77B68}"/>
              </a:ext>
            </a:extLst>
          </p:cNvPr>
          <p:cNvSpPr/>
          <p:nvPr/>
        </p:nvSpPr>
        <p:spPr>
          <a:xfrm>
            <a:off x="6514927" y="5243826"/>
            <a:ext cx="1054100" cy="106872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Прямоугольник 20"/>
          <p:cNvSpPr/>
          <p:nvPr/>
        </p:nvSpPr>
        <p:spPr>
          <a:xfrm>
            <a:off x="2148894" y="387089"/>
            <a:ext cx="8732066" cy="6236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Завдання для кмітливих </a:t>
            </a:r>
          </a:p>
        </p:txBody>
      </p:sp>
    </p:spTree>
    <p:extLst>
      <p:ext uri="{BB962C8B-B14F-4D97-AF65-F5344CB8AC3E}">
        <p14:creationId xmlns:p14="http://schemas.microsoft.com/office/powerpoint/2010/main" val="16399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Картинки по запросу &quot;клипарт самоле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553" y="1125529"/>
            <a:ext cx="3117392" cy="17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5949" y="440505"/>
            <a:ext cx="8732066" cy="5804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«Злови трійку»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0777" y="1020977"/>
            <a:ext cx="702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Зловіть оплесками три предмети.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4" descr="Речевые игры на летней площадке&quot; » Персональный сайт учителя-логопеда  Смирновой Е.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683" y="3060537"/>
            <a:ext cx="2421052" cy="36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Воздушный шар PNG картинки для бесплатного скачивания - CrazyPNG-PNG  изображение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23" y="2043921"/>
            <a:ext cx="1306875" cy="23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Наклейка воздушный шарик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91" y="1384480"/>
            <a:ext cx="1202463" cy="167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✓ Воздушный шар #5 скачать клипарт бесплатно - Clipart-D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23" y="2052542"/>
            <a:ext cx="1340043" cy="23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5" y="4647383"/>
            <a:ext cx="1508637" cy="15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51" y="4647383"/>
            <a:ext cx="1508637" cy="15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16" y="4647383"/>
            <a:ext cx="1508637" cy="15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&quot;клипарт птички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11" y="1482642"/>
            <a:ext cx="1997476" cy="166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&quot;клипарт солнышко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" y="755214"/>
            <a:ext cx="2721067" cy="27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инки по запросу &quot;клипарт бабачки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79" y="4089186"/>
            <a:ext cx="1265154" cy="11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Картинки по запросу &quot;клипарт бабачки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20" y="4098322"/>
            <a:ext cx="1265154" cy="11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Картинки по запросу &quot;божья коровка клипарт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9843">
            <a:off x="5761232" y="5397505"/>
            <a:ext cx="827741" cy="93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Картинки по запросу &quot;божья коровка клипарт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9843">
            <a:off x="6985195" y="4999072"/>
            <a:ext cx="827741" cy="93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Картинки по запросу &quot;божья коровка клипарт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9843">
            <a:off x="8086469" y="5396900"/>
            <a:ext cx="827741" cy="93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9847" y="455934"/>
            <a:ext cx="8732066" cy="7741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на увагу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o.remove.bg/downloads/8ce1fa92-25ad-4126-9b0a-8e99e2ffae9d/4206594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56" y="1073868"/>
            <a:ext cx="6266345" cy="59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04412" y="2462316"/>
            <a:ext cx="3181311" cy="2496546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Розглянь зображення та знайди 3. </a:t>
            </a:r>
          </a:p>
          <a:p>
            <a:r>
              <a:rPr lang="uk-UA" dirty="0"/>
              <a:t>Якого вона кольору?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1618" y="401506"/>
            <a:ext cx="8732066" cy="66529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Завдання для кмітливих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401" y="1456402"/>
            <a:ext cx="3181311" cy="1559360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Чого не буває без 3?</a:t>
            </a:r>
            <a:endParaRPr lang="ru-RU" dirty="0"/>
          </a:p>
        </p:txBody>
      </p:sp>
      <p:pic>
        <p:nvPicPr>
          <p:cNvPr id="3074" name="Picture 2" descr="https://o.remove.bg/downloads/76425747-40fd-4d36-9502-657e1498d59d/8225013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30" y="1289349"/>
            <a:ext cx="4391886" cy="41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1bb900e2-9bb1-4084-a2be-cec11dd52fdb/15073219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05" y="2236082"/>
            <a:ext cx="4581525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r Peabody Stickers | Redbubble">
            <a:extLst>
              <a:ext uri="{FF2B5EF4-FFF2-40B4-BE49-F238E27FC236}">
                <a16:creationId xmlns="" xmlns:a16="http://schemas.microsoft.com/office/drawing/2014/main" id="{AA282474-E9C7-EDCD-AE51-AF8268134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69981" y="4052056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990" y="440505"/>
            <a:ext cx="8732066" cy="75191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«Хто у якій сорочці?»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155" y="1583086"/>
            <a:ext cx="4529235" cy="40615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Є у </a:t>
            </a:r>
            <a:r>
              <a:rPr lang="ru-RU" dirty="0" err="1"/>
              <a:t>мами</a:t>
            </a:r>
            <a:r>
              <a:rPr lang="ru-RU" dirty="0"/>
              <a:t> три </a:t>
            </a:r>
            <a:r>
              <a:rPr lang="ru-RU" dirty="0" err="1"/>
              <a:t>синочки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троє</a:t>
            </a:r>
            <a:r>
              <a:rPr lang="ru-RU" dirty="0"/>
              <a:t> у сорочках.</a:t>
            </a:r>
            <a:br>
              <a:rPr lang="ru-RU" dirty="0"/>
            </a:br>
            <a:r>
              <a:rPr lang="ru-RU" dirty="0"/>
              <a:t>У </a:t>
            </a:r>
            <a:r>
              <a:rPr lang="ru-RU" dirty="0" err="1"/>
              <a:t>Миколи</a:t>
            </a:r>
            <a:r>
              <a:rPr lang="ru-RU" dirty="0"/>
              <a:t> — не зелена,</a:t>
            </a:r>
            <a:br>
              <a:rPr lang="ru-RU" dirty="0"/>
            </a:br>
            <a:r>
              <a:rPr lang="ru-RU" dirty="0"/>
              <a:t>Не </a:t>
            </a:r>
            <a:r>
              <a:rPr lang="ru-RU" dirty="0" err="1"/>
              <a:t>червона</a:t>
            </a:r>
            <a:r>
              <a:rPr lang="ru-RU" dirty="0"/>
              <a:t> у Петра;</a:t>
            </a:r>
            <a:br>
              <a:rPr lang="ru-RU" dirty="0"/>
            </a:br>
            <a:r>
              <a:rPr lang="ru-RU" dirty="0" err="1"/>
              <a:t>Наймолодшому</a:t>
            </a:r>
            <a:r>
              <a:rPr lang="ru-RU" dirty="0"/>
              <a:t> </a:t>
            </a:r>
            <a:r>
              <a:rPr lang="ru-RU" dirty="0" err="1"/>
              <a:t>синочку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Мама </a:t>
            </a:r>
            <a:r>
              <a:rPr lang="ru-RU" dirty="0" err="1"/>
              <a:t>жовту</a:t>
            </a:r>
            <a:r>
              <a:rPr lang="ru-RU" dirty="0"/>
              <a:t> </a:t>
            </a:r>
            <a:r>
              <a:rPr lang="ru-RU" dirty="0" err="1"/>
              <a:t>одягла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У </a:t>
            </a:r>
            <a:r>
              <a:rPr lang="ru-RU" dirty="0" err="1"/>
              <a:t>найстаршого</a:t>
            </a:r>
            <a:r>
              <a:rPr lang="ru-RU" dirty="0"/>
              <a:t>, Антона,</a:t>
            </a:r>
            <a:br>
              <a:rPr lang="ru-RU" dirty="0"/>
            </a:br>
            <a:r>
              <a:rPr lang="ru-RU" dirty="0" err="1"/>
              <a:t>Теж</a:t>
            </a:r>
            <a:r>
              <a:rPr lang="ru-RU" dirty="0"/>
              <a:t> сорочка не </a:t>
            </a:r>
            <a:r>
              <a:rPr lang="ru-RU" dirty="0" err="1"/>
              <a:t>червона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Відгадай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сорочці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Кожен</a:t>
            </a:r>
            <a:r>
              <a:rPr lang="ru-RU" dirty="0"/>
              <a:t> з </a:t>
            </a:r>
            <a:r>
              <a:rPr lang="ru-RU" dirty="0" err="1"/>
              <a:t>маминих</a:t>
            </a:r>
            <a:r>
              <a:rPr lang="ru-RU" dirty="0"/>
              <a:t> </a:t>
            </a:r>
            <a:r>
              <a:rPr lang="ru-RU" dirty="0" err="1"/>
              <a:t>синочків</a:t>
            </a:r>
            <a:r>
              <a:rPr lang="ru-RU" dirty="0"/>
              <a:t>.</a:t>
            </a:r>
          </a:p>
        </p:txBody>
      </p:sp>
      <p:pic>
        <p:nvPicPr>
          <p:cNvPr id="2050" name="Picture 2" descr="https://o.remove.bg/downloads/bc236682-c21d-497a-aa52-86954df07975/185672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50" y="1192425"/>
            <a:ext cx="539115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6176494" y="4811528"/>
            <a:ext cx="5341429" cy="1666267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Антон — у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зеленій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, Петро — у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жовтій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Микола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— у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червоній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17304" y="353419"/>
            <a:ext cx="8732066" cy="6413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Обчислюємо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745" y="2739413"/>
            <a:ext cx="2282645" cy="1793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/>
              <a:t>Порахуй</a:t>
            </a:r>
            <a:r>
              <a:rPr lang="ru-RU" dirty="0"/>
              <a:t>, кого </a:t>
            </a:r>
            <a:r>
              <a:rPr lang="ru-RU" dirty="0" err="1"/>
              <a:t>скільки</a:t>
            </a:r>
            <a:r>
              <a:rPr lang="ru-RU" dirty="0"/>
              <a:t> є на </a:t>
            </a:r>
            <a:r>
              <a:rPr lang="ru-RU" dirty="0" err="1"/>
              <a:t>малюнку</a:t>
            </a:r>
            <a:r>
              <a:rPr lang="ru-RU" dirty="0"/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262" b="9028"/>
          <a:stretch/>
        </p:blipFill>
        <p:spPr>
          <a:xfrm>
            <a:off x="3490562" y="994737"/>
            <a:ext cx="8380407" cy="5753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0407" y="1362808"/>
            <a:ext cx="80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0407" y="2790093"/>
            <a:ext cx="80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0407" y="4178630"/>
            <a:ext cx="80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3676" y="5567167"/>
            <a:ext cx="80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53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95576" y="418330"/>
            <a:ext cx="8732066" cy="68598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конструктором «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1" y="1180518"/>
            <a:ext cx="3103402" cy="2371886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BF4E5BC3-AAA5-A499-79A7-4A80692B6AA3}"/>
              </a:ext>
            </a:extLst>
          </p:cNvPr>
          <p:cNvSpPr/>
          <p:nvPr/>
        </p:nvSpPr>
        <p:spPr>
          <a:xfrm>
            <a:off x="2006934" y="1874298"/>
            <a:ext cx="924045" cy="901559"/>
          </a:xfrm>
          <a:prstGeom prst="rect">
            <a:avLst/>
          </a:prstGeom>
          <a:solidFill>
            <a:srgbClr val="00C362"/>
          </a:solidFill>
          <a:ln>
            <a:solidFill>
              <a:srgbClr val="00C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LEGO</a:t>
            </a:r>
            <a:endParaRPr lang="x-none" dirty="0"/>
          </a:p>
        </p:txBody>
      </p:sp>
      <p:pic>
        <p:nvPicPr>
          <p:cNvPr id="9" name="Picture 8" descr="Лего-цифры и знаки препинания. -клипарт пнг). Обсуждение на LiveInternet -  Российский Сервис Онлайн-Дневников">
            <a:extLst>
              <a:ext uri="{FF2B5EF4-FFF2-40B4-BE49-F238E27FC236}">
                <a16:creationId xmlns="" xmlns:a16="http://schemas.microsoft.com/office/drawing/2014/main" id="{25BA0357-A381-1F8A-202F-26C368E9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09" y="1582478"/>
            <a:ext cx="3556853" cy="45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89966" y="1456402"/>
            <a:ext cx="4160586" cy="4808047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29348" y="440097"/>
            <a:ext cx="8732066" cy="6049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Рефлексія. Вправа «Панда-дослідник»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92">
                        <a14:foregroundMark x1="30986" y1="86732" x2="30986" y2="86732"/>
                        <a14:foregroundMark x1="66549" y1="24816" x2="66549" y2="24816"/>
                        <a14:foregroundMark x1="44014" y1="25307" x2="44014" y2="25307"/>
                        <a14:foregroundMark x1="50704" y1="33907" x2="50704" y2="33907"/>
                        <a14:foregroundMark x1="56338" y1="35872" x2="56338" y2="35872"/>
                        <a14:foregroundMark x1="60915" y1="13022" x2="60915" y2="13022"/>
                        <a14:foregroundMark x1="45423" y1="23096" x2="45423" y2="23096"/>
                        <a14:foregroundMark x1="43662" y1="30713" x2="43662" y2="30713"/>
                        <a14:foregroundMark x1="56690" y1="40295" x2="56690" y2="40295"/>
                        <a14:foregroundMark x1="68662" y1="29730" x2="68662" y2="29730"/>
                        <a14:foregroundMark x1="76056" y1="34644" x2="76056" y2="34644"/>
                        <a14:foregroundMark x1="43310" y1="76167" x2="43310" y2="76167"/>
                        <a14:foregroundMark x1="35563" y1="30958" x2="35563" y2="30958"/>
                        <a14:foregroundMark x1="58099" y1="31695" x2="58099" y2="31695"/>
                        <a14:foregroundMark x1="34155" y1="25061" x2="34155" y2="25061"/>
                        <a14:foregroundMark x1="54930" y1="21376" x2="54930" y2="21376"/>
                        <a14:foregroundMark x1="62676" y1="36118" x2="62676" y2="36118"/>
                        <a14:foregroundMark x1="45070" y1="36855" x2="45070" y2="36855"/>
                        <a14:foregroundMark x1="45775" y1="74693" x2="45775" y2="74693"/>
                        <a14:foregroundMark x1="42606" y1="65848" x2="42606" y2="65848"/>
                        <a14:foregroundMark x1="77113" y1="30958" x2="77113" y2="30958"/>
                        <a14:foregroundMark x1="77465" y1="21622" x2="77465" y2="21622"/>
                        <a14:foregroundMark x1="61268" y1="18182" x2="61268" y2="18182"/>
                        <a14:foregroundMark x1="34155" y1="24079" x2="34155" y2="24079"/>
                        <a14:foregroundMark x1="32746" y1="34152" x2="32746" y2="34152"/>
                        <a14:foregroundMark x1="45070" y1="40049" x2="45070" y2="40049"/>
                        <a14:foregroundMark x1="36268" y1="38084" x2="36268" y2="38084"/>
                        <a14:foregroundMark x1="29930" y1="27518" x2="29930" y2="27518"/>
                        <a14:foregroundMark x1="40845" y1="6634" x2="40845" y2="6634"/>
                        <a14:foregroundMark x1="35563" y1="69287" x2="35563" y2="69287"/>
                        <a14:foregroundMark x1="38028" y1="21130" x2="38028" y2="21130"/>
                        <a14:foregroundMark x1="53873" y1="79115" x2="53873" y2="79115"/>
                        <a14:foregroundMark x1="54577" y1="70270" x2="54577" y2="70270"/>
                        <a14:foregroundMark x1="32746" y1="65111" x2="32746" y2="65111"/>
                        <a14:foregroundMark x1="29930" y1="71253" x2="29930" y2="71253"/>
                        <a14:foregroundMark x1="36972" y1="59459" x2="36972" y2="59459"/>
                        <a14:foregroundMark x1="47887" y1="81572" x2="47887" y2="81572"/>
                        <a14:foregroundMark x1="34859" y1="75921" x2="34859" y2="75921"/>
                        <a14:foregroundMark x1="76056" y1="40541" x2="76056" y2="40541"/>
                        <a14:foregroundMark x1="70423" y1="62408" x2="70423" y2="62408"/>
                        <a14:foregroundMark x1="26761" y1="28010" x2="26761" y2="28010"/>
                        <a14:foregroundMark x1="25352" y1="29238" x2="25352" y2="29238"/>
                        <a14:foregroundMark x1="26761" y1="35872" x2="26761" y2="3587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6" y="1774111"/>
            <a:ext cx="2911612" cy="4172627"/>
          </a:xfrm>
          <a:prstGeom prst="rect">
            <a:avLst/>
          </a:prstGeom>
        </p:spPr>
      </p:pic>
      <p:pic>
        <p:nvPicPr>
          <p:cNvPr id="4098" name="Picture 2" descr="Создать мем &quot;фон свиток, свиток клипарт, свиток бумаги&quot; - Картинки -  Meme-arsen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8952" y="1174988"/>
            <a:ext cx="2446243" cy="327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оздать мем &quot;фон свиток, свиток клипарт, свиток бумаги&quot; - Картинки -  Meme-arsen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38293" y="1174988"/>
            <a:ext cx="2446243" cy="327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оздать мем &quot;фон свиток, свиток клипарт, свиток бумаги&quot; - Картинки -  Meme-arsen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8952" y="3756823"/>
            <a:ext cx="2446243" cy="327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Создать мем &quot;фон свиток, свиток клипарт, свиток бумаги&quot; - Картинки -  Meme-arsen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38293" y="3756823"/>
            <a:ext cx="2446243" cy="327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5296094" y="2121725"/>
            <a:ext cx="2954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800" i="1" dirty="0">
                <a:solidFill>
                  <a:schemeClr val="accent2">
                    <a:lumMod val="50000"/>
                  </a:schemeClr>
                </a:solidFill>
              </a:rPr>
              <a:t>Про що ви дізналися на уроці?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8784272" y="2240991"/>
            <a:ext cx="2954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800" i="1" dirty="0">
                <a:solidFill>
                  <a:schemeClr val="accent2">
                    <a:lumMod val="50000"/>
                  </a:schemeClr>
                </a:solidFill>
              </a:rPr>
              <a:t>Що навчилися робити?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5296094" y="4687235"/>
            <a:ext cx="2954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800" i="1" dirty="0">
                <a:solidFill>
                  <a:schemeClr val="accent2">
                    <a:lumMod val="50000"/>
                  </a:schemeClr>
                </a:solidFill>
              </a:rPr>
              <a:t>Що сподобалося на уроці найбільше?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8784272" y="4902678"/>
            <a:ext cx="2954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800" i="1" dirty="0">
                <a:solidFill>
                  <a:schemeClr val="accent2">
                    <a:lumMod val="50000"/>
                  </a:schemeClr>
                </a:solidFill>
              </a:rPr>
              <a:t>Що ви знаєте про число 3?</a:t>
            </a:r>
          </a:p>
        </p:txBody>
      </p:sp>
    </p:spTree>
    <p:extLst>
      <p:ext uri="{BB962C8B-B14F-4D97-AF65-F5344CB8AC3E}">
        <p14:creationId xmlns:p14="http://schemas.microsoft.com/office/powerpoint/2010/main" val="42842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7037" y="494529"/>
            <a:ext cx="10739531" cy="5002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Числова розминка. Лічба від 0 до 10 в порядку зростання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816" r="70276" b="73522"/>
          <a:stretch/>
        </p:blipFill>
        <p:spPr bwMode="auto">
          <a:xfrm>
            <a:off x="2495068" y="1314662"/>
            <a:ext cx="1477953" cy="19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0" t="49733" b="27014"/>
          <a:stretch/>
        </p:blipFill>
        <p:spPr bwMode="auto">
          <a:xfrm>
            <a:off x="5083734" y="3950610"/>
            <a:ext cx="2106139" cy="19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72986" r="52233"/>
          <a:stretch/>
        </p:blipFill>
        <p:spPr bwMode="auto">
          <a:xfrm>
            <a:off x="7221388" y="3846438"/>
            <a:ext cx="1976865" cy="22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8" t="74395" r="16919"/>
          <a:stretch/>
        </p:blipFill>
        <p:spPr bwMode="auto">
          <a:xfrm flipH="1">
            <a:off x="9773787" y="3983683"/>
            <a:ext cx="2047661" cy="20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t="50437" r="36020" b="27249"/>
          <a:stretch/>
        </p:blipFill>
        <p:spPr bwMode="auto">
          <a:xfrm>
            <a:off x="3098358" y="4026472"/>
            <a:ext cx="1953861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7" r="66561" b="27484"/>
          <a:stretch/>
        </p:blipFill>
        <p:spPr bwMode="auto">
          <a:xfrm>
            <a:off x="723185" y="4106791"/>
            <a:ext cx="2019765" cy="18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4" t="26244" r="21297" b="49563"/>
          <a:stretch/>
        </p:blipFill>
        <p:spPr bwMode="auto">
          <a:xfrm>
            <a:off x="9897762" y="1314662"/>
            <a:ext cx="1799712" cy="18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26949" r="55325" b="50033"/>
          <a:stretch/>
        </p:blipFill>
        <p:spPr bwMode="auto">
          <a:xfrm>
            <a:off x="8021923" y="1331982"/>
            <a:ext cx="1817577" cy="19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2756" r="2819" b="73521"/>
          <a:stretch/>
        </p:blipFill>
        <p:spPr bwMode="auto">
          <a:xfrm>
            <a:off x="5995671" y="1331982"/>
            <a:ext cx="1863286" cy="19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7" t="2991" r="36841" b="73756"/>
          <a:stretch/>
        </p:blipFill>
        <p:spPr bwMode="auto">
          <a:xfrm>
            <a:off x="4214995" y="1424288"/>
            <a:ext cx="1674449" cy="18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816" r="79150" b="73522"/>
          <a:stretch/>
        </p:blipFill>
        <p:spPr bwMode="auto">
          <a:xfrm>
            <a:off x="9322170" y="3846438"/>
            <a:ext cx="958996" cy="19895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ᐈ Картинки цифры векторные, вектор цифры |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0" t="74395" r="19876"/>
          <a:stretch/>
        </p:blipFill>
        <p:spPr bwMode="auto">
          <a:xfrm>
            <a:off x="472418" y="1423352"/>
            <a:ext cx="1837832" cy="20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Хорда 17"/>
          <p:cNvSpPr/>
          <p:nvPr/>
        </p:nvSpPr>
        <p:spPr>
          <a:xfrm rot="15080117" flipH="1">
            <a:off x="10292561" y="5586424"/>
            <a:ext cx="112873" cy="242747"/>
          </a:xfrm>
          <a:prstGeom prst="chord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4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илый петушок вектор | Роялти-фри, бесплатные векторные Милый петушок  картинки на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43" y="1244585"/>
            <a:ext cx="4333754" cy="46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7437" y="1244585"/>
            <a:ext cx="4355965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Півень залетів на тин,</a:t>
            </a:r>
          </a:p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А за ним іще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Скільки півників усіх?</a:t>
            </a:r>
          </a:p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Полічить-но швидше їх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Петух на заборе вектор | Роялти-фри, бесплатные векторные Петух на заборе  картинки на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5167" l="0" r="100000">
                        <a14:foregroundMark x1="48936" y1="7167" x2="48936" y2="7167"/>
                        <a14:foregroundMark x1="59840" y1="17167" x2="59840" y2="17167"/>
                        <a14:foregroundMark x1="65957" y1="9333" x2="65957" y2="9333"/>
                        <a14:foregroundMark x1="54787" y1="9000" x2="54787" y2="9000"/>
                        <a14:foregroundMark x1="43085" y1="2333" x2="43085" y2="2333"/>
                        <a14:foregroundMark x1="70213" y1="5167" x2="70213" y2="5167"/>
                        <a14:foregroundMark x1="57447" y1="13500" x2="57447" y2="13500"/>
                        <a14:foregroundMark x1="53457" y1="28167" x2="53457" y2="28167"/>
                        <a14:foregroundMark x1="55319" y1="14167" x2="55319" y2="14167"/>
                        <a14:foregroundMark x1="55851" y1="10833" x2="55851" y2="10833"/>
                        <a14:foregroundMark x1="45745" y1="5333" x2="45745" y2="5333"/>
                        <a14:foregroundMark x1="50798" y1="24667" x2="50798" y2="24667"/>
                        <a14:foregroundMark x1="50798" y1="24667" x2="50798" y2="24667"/>
                        <a14:foregroundMark x1="59309" y1="26333" x2="59309" y2="26333"/>
                        <a14:foregroundMark x1="65160" y1="33667" x2="65160" y2="33667"/>
                        <a14:foregroundMark x1="51862" y1="32500" x2="51862" y2="32500"/>
                        <a14:foregroundMark x1="58777" y1="31000" x2="58777" y2="31000"/>
                        <a14:foregroundMark x1="56649" y1="25333" x2="56649" y2="25333"/>
                        <a14:foregroundMark x1="47074" y1="20167" x2="47074" y2="20167"/>
                        <a14:foregroundMark x1="57713" y1="22167" x2="57713" y2="22167"/>
                        <a14:foregroundMark x1="48404" y1="29000" x2="48404" y2="29000"/>
                        <a14:foregroundMark x1="46543" y1="23000" x2="46543" y2="23000"/>
                        <a14:foregroundMark x1="44415" y1="15833" x2="44415" y2="15833"/>
                        <a14:foregroundMark x1="69149" y1="31500" x2="69149" y2="31500"/>
                        <a14:foregroundMark x1="67287" y1="36667" x2="67287" y2="36667"/>
                        <a14:foregroundMark x1="66755" y1="29000" x2="66755" y2="29000"/>
                        <a14:foregroundMark x1="60106" y1="34000" x2="60106" y2="34000"/>
                        <a14:foregroundMark x1="54521" y1="33500" x2="54521" y2="33500"/>
                        <a14:foregroundMark x1="54255" y1="24667" x2="54255" y2="24667"/>
                        <a14:foregroundMark x1="43883" y1="17833" x2="43883" y2="17833"/>
                        <a14:foregroundMark x1="72872" y1="34333" x2="72872" y2="34333"/>
                        <a14:foregroundMark x1="59840" y1="28167" x2="59840" y2="28167"/>
                        <a14:foregroundMark x1="48138" y1="26167" x2="48138" y2="26167"/>
                        <a14:foregroundMark x1="52660" y1="35333" x2="52660" y2="35333"/>
                        <a14:foregroundMark x1="51330" y1="8500" x2="51330" y2="8500"/>
                        <a14:foregroundMark x1="53457" y1="6000" x2="53457" y2="6000"/>
                        <a14:foregroundMark x1="57979" y1="36167" x2="57979" y2="36167"/>
                        <a14:foregroundMark x1="44681" y1="10000" x2="44681" y2="10000"/>
                        <a14:foregroundMark x1="52128" y1="14667" x2="52128" y2="14667"/>
                        <a14:foregroundMark x1="64096" y1="24667" x2="64096" y2="24667"/>
                        <a14:foregroundMark x1="66755" y1="14500" x2="66755" y2="14500"/>
                        <a14:foregroundMark x1="62500" y1="29667" x2="62500" y2="29667"/>
                        <a14:foregroundMark x1="64628" y1="23000" x2="64628" y2="23000"/>
                        <a14:foregroundMark x1="55053" y1="18167" x2="55053" y2="18167"/>
                        <a14:foregroundMark x1="55585" y1="29667" x2="55585" y2="29667"/>
                        <a14:foregroundMark x1="42553" y1="6500" x2="42553" y2="6500"/>
                        <a14:foregroundMark x1="54787" y1="12667" x2="54787" y2="12667"/>
                        <a14:foregroundMark x1="38032" y1="12667" x2="38032" y2="12667"/>
                        <a14:foregroundMark x1="55585" y1="27000" x2="55585" y2="2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3672" y="2033882"/>
            <a:ext cx="2149378" cy="342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51887" y="450769"/>
            <a:ext cx="8732066" cy="51229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Підготовчі вправи. Віршована задача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2090" y="3429498"/>
            <a:ext cx="5366657" cy="245839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1 і 1 — це 2.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Півників стало на одного більше, 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  або стільки ж та ще один.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2 більше, ніж 1.</a:t>
            </a:r>
          </a:p>
        </p:txBody>
      </p:sp>
    </p:spTree>
    <p:extLst>
      <p:ext uri="{BB962C8B-B14F-4D97-AF65-F5344CB8AC3E}">
        <p14:creationId xmlns:p14="http://schemas.microsoft.com/office/powerpoint/2010/main" val="4901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544329" y="1277992"/>
            <a:ext cx="6183043" cy="9209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По небу летіли горобець, ластівка і джміль.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Скільки всього летіло птахів?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7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4247" y="0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Домовый воробей, птица Финч, Птица, животные, фотография, певчая птица png  | PNG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8" l="4783" r="58261">
                        <a14:foregroundMark x1="28696" y1="43672" x2="28696" y2="43672"/>
                        <a14:foregroundMark x1="27391" y1="43115" x2="27391" y2="43115"/>
                        <a14:foregroundMark x1="48804" y1="33380" x2="48804" y2="33380"/>
                        <a14:foregroundMark x1="19022" y1="37135" x2="19022" y2="3713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8" r="48554" b="49115"/>
          <a:stretch/>
        </p:blipFill>
        <p:spPr bwMode="auto">
          <a:xfrm>
            <a:off x="4484891" y="3434635"/>
            <a:ext cx="2542204" cy="230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ультфильм птица летать в лесу - иллюстрация для детей плакаты на стену •  плакаты кукушка, красивый, воробей | myloview.r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r="14156" b="4764"/>
          <a:stretch/>
        </p:blipFill>
        <p:spPr bwMode="auto">
          <a:xfrm flipH="1">
            <a:off x="1015064" y="2687631"/>
            <a:ext cx="2438400" cy="36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Шмель рисунок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667" y="3839407"/>
            <a:ext cx="1860763" cy="18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729386" y="2923942"/>
            <a:ext cx="3341891" cy="31558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69120" y="2923942"/>
            <a:ext cx="3341891" cy="31558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257295" y="3386111"/>
            <a:ext cx="2363073" cy="22315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8257295" y="3386111"/>
            <a:ext cx="2363073" cy="22315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Выноска со стрелкой вверх 11"/>
          <p:cNvSpPr/>
          <p:nvPr/>
        </p:nvSpPr>
        <p:spPr>
          <a:xfrm>
            <a:off x="8750300" y="5802354"/>
            <a:ext cx="1537130" cy="778174"/>
          </a:xfrm>
          <a:prstGeom prst="upArrowCallo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Не птах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09630" y="436459"/>
            <a:ext cx="8732066" cy="6160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Підготовчі вправи. </a:t>
            </a:r>
            <a:r>
              <a:rPr lang="uk-UA" sz="3600" b="1" dirty="0" smtClean="0">
                <a:solidFill>
                  <a:schemeClr val="bg1"/>
                </a:solidFill>
              </a:rPr>
              <a:t>Математичне завдання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83102" y="1858195"/>
            <a:ext cx="3534528" cy="116676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Джміль – не птах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— це 3 без 1. </a:t>
            </a:r>
          </a:p>
        </p:txBody>
      </p:sp>
    </p:spTree>
    <p:extLst>
      <p:ext uri="{BB962C8B-B14F-4D97-AF65-F5344CB8AC3E}">
        <p14:creationId xmlns:p14="http://schemas.microsoft.com/office/powerpoint/2010/main" val="725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6">
            <a:extLst>
              <a:ext uri="{FF2B5EF4-FFF2-40B4-BE49-F238E27FC236}">
                <a16:creationId xmlns="" xmlns:a16="http://schemas.microsoft.com/office/drawing/2014/main" id="{7BF9FF9A-D6AA-1884-53F8-CC7AB2C13377}"/>
              </a:ext>
            </a:extLst>
          </p:cNvPr>
          <p:cNvSpPr/>
          <p:nvPr/>
        </p:nvSpPr>
        <p:spPr>
          <a:xfrm>
            <a:off x="1205167" y="488153"/>
            <a:ext cx="9495490" cy="5587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Мотивація навчальної діяльності. Робота з ілюстраціями</a:t>
            </a:r>
          </a:p>
        </p:txBody>
      </p:sp>
      <p:sp>
        <p:nvSpPr>
          <p:cNvPr id="17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DB486BF9-25B1-15F7-CAAA-D2FFD9CE85E9}"/>
              </a:ext>
            </a:extLst>
          </p:cNvPr>
          <p:cNvSpPr/>
          <p:nvPr/>
        </p:nvSpPr>
        <p:spPr>
          <a:xfrm>
            <a:off x="982839" y="1361368"/>
            <a:ext cx="5577310" cy="750462"/>
          </a:xfrm>
          <a:prstGeom prst="wedgeRoundRectCallout">
            <a:avLst>
              <a:gd name="adj1" fmla="val 44095"/>
              <a:gd name="adj2" fmla="val 73050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персонажів зображено на кожній ілюстрації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? Чи знайомі вам ці герої? </a:t>
            </a:r>
          </a:p>
        </p:txBody>
      </p:sp>
      <p:pic>
        <p:nvPicPr>
          <p:cNvPr id="18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F7B62715-DC2F-B2F5-B1AF-BDBAA364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0" y="4094209"/>
            <a:ext cx="2198477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="" xmlns:a16="http://schemas.microsoft.com/office/drawing/2014/main" id="{AEE55ADD-138B-B007-11CE-81293EDF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3858798" y="2448943"/>
            <a:ext cx="5177338" cy="32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EEFB8EA8-1676-3239-53BB-8E3A0DAE4675}"/>
              </a:ext>
            </a:extLst>
          </p:cNvPr>
          <p:cNvSpPr/>
          <p:nvPr/>
        </p:nvSpPr>
        <p:spPr>
          <a:xfrm>
            <a:off x="7458771" y="1187196"/>
            <a:ext cx="4178450" cy="924634"/>
          </a:xfrm>
          <a:prstGeom prst="wedgeRoundRectCallout">
            <a:avLst>
              <a:gd name="adj1" fmla="val 44095"/>
              <a:gd name="adj2" fmla="val 73050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Про що йдеться у казках? </a:t>
            </a:r>
          </a:p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Чи можуть казки чогось навчити?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="" xmlns:a16="http://schemas.microsoft.com/office/drawing/2014/main" id="{FCE9D14B-92ED-0FBE-7C7C-7EFF4893DCD8}"/>
              </a:ext>
            </a:extLst>
          </p:cNvPr>
          <p:cNvSpPr/>
          <p:nvPr/>
        </p:nvSpPr>
        <p:spPr>
          <a:xfrm>
            <a:off x="788329" y="2510683"/>
            <a:ext cx="2198477" cy="2192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" name="Picture 28" descr="Пибоди и Шерман">
            <a:extLst>
              <a:ext uri="{FF2B5EF4-FFF2-40B4-BE49-F238E27FC236}">
                <a16:creationId xmlns="" xmlns:a16="http://schemas.microsoft.com/office/drawing/2014/main" id="{8A884D8D-2E58-90BF-725B-009BBD4C3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69" y="2739922"/>
            <a:ext cx="1288765" cy="19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CA3B95C3-D0F5-73C9-9B2C-AC575BD34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37233" y="3018480"/>
            <a:ext cx="1825080" cy="282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7C30B093-F5D6-DC7C-6C85-237E5D270D45}"/>
              </a:ext>
            </a:extLst>
          </p:cNvPr>
          <p:cNvSpPr/>
          <p:nvPr/>
        </p:nvSpPr>
        <p:spPr>
          <a:xfrm>
            <a:off x="4147621" y="3369604"/>
            <a:ext cx="2409404" cy="148686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="" xmlns:a16="http://schemas.microsoft.com/office/drawing/2014/main" id="{6098B0E7-B5F7-757A-22B3-D78BD45390B9}"/>
              </a:ext>
            </a:extLst>
          </p:cNvPr>
          <p:cNvSpPr/>
          <p:nvPr/>
        </p:nvSpPr>
        <p:spPr>
          <a:xfrm>
            <a:off x="6791236" y="3369605"/>
            <a:ext cx="1860897" cy="148686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6" name="Picture 2" descr="Три поросенка | Три поросенка, Сказки, Поросята">
            <a:extLst>
              <a:ext uri="{FF2B5EF4-FFF2-40B4-BE49-F238E27FC236}">
                <a16:creationId xmlns="" xmlns:a16="http://schemas.microsoft.com/office/drawing/2014/main" id="{77D79E7B-BAEA-F126-DA4D-255318C2A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"/>
          <a:stretch/>
        </p:blipFill>
        <p:spPr bwMode="auto">
          <a:xfrm>
            <a:off x="6992867" y="3378328"/>
            <a:ext cx="1375798" cy="13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lustrators.ru - сообщество русскоязычных иллюстраторов">
            <a:extLst>
              <a:ext uri="{FF2B5EF4-FFF2-40B4-BE49-F238E27FC236}">
                <a16:creationId xmlns="" xmlns:a16="http://schemas.microsoft.com/office/drawing/2014/main" id="{CF839E1C-C21B-3A8D-F483-3F87A17C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63" y="3513552"/>
            <a:ext cx="2268817" cy="11989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окрутка Рулон Папирус - Бесплатная векторная графика на Pixabay">
            <a:extLst>
              <a:ext uri="{FF2B5EF4-FFF2-40B4-BE49-F238E27FC236}">
                <a16:creationId xmlns="" xmlns:a16="http://schemas.microsoft.com/office/drawing/2014/main" id="{E74EBC9D-0404-0B6A-7086-B9E8820D1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b="7661"/>
          <a:stretch/>
        </p:blipFill>
        <p:spPr bwMode="auto">
          <a:xfrm>
            <a:off x="3510752" y="807868"/>
            <a:ext cx="8349815" cy="63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Мистер Пибоди в прошлом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87185455-869A-B115-B40B-59125085C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24" y="2091003"/>
            <a:ext cx="1636231" cy="32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C956CE6-5E8C-81C4-9107-229CCEB94E1A}"/>
              </a:ext>
            </a:extLst>
          </p:cNvPr>
          <p:cNvSpPr txBox="1"/>
          <p:nvPr/>
        </p:nvSpPr>
        <p:spPr>
          <a:xfrm>
            <a:off x="3986864" y="1881949"/>
            <a:ext cx="738780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    </a:t>
            </a:r>
            <a:r>
              <a:rPr lang="uk-UA" sz="2400" b="1" i="1" dirty="0"/>
              <a:t>Був час, коли найбільшим числом уважали число 3. Про це свідчить той факт, що числа, менші від трьох, мали окрему назву: один – сонце або місяць, два – очі, вуха, крила, руки. Число З позначали словом «багато». Звідси походять різні прислів'я, заклинання, благословення: «Ходила три дні та виходила злидні», </a:t>
            </a:r>
            <a:r>
              <a:rPr lang="ru-RU" sz="2400" b="1" i="1" dirty="0"/>
              <a:t>«</a:t>
            </a:r>
            <a:r>
              <a:rPr lang="uk-UA" sz="2400" b="1" i="1" dirty="0"/>
              <a:t>Набрався </a:t>
            </a:r>
            <a:r>
              <a:rPr lang="ru-RU" sz="2400" b="1" i="1" dirty="0"/>
              <a:t>три копи лиха», «Бог любить трійцю», </a:t>
            </a:r>
            <a:r>
              <a:rPr lang="uk-UA" sz="2400" b="1" i="1" dirty="0"/>
              <a:t>«Тричі благословенний» і т. ін.</a:t>
            </a:r>
            <a:endParaRPr lang="ru-RU" sz="2400" b="1" i="1" dirty="0"/>
          </a:p>
          <a:p>
            <a:r>
              <a:rPr lang="uk-UA" sz="2400" b="1" i="1" dirty="0"/>
              <a:t>    Навколо числа три створювали легенди, повір’я. «Три» вважали числом божественним, священним, символом досконалості.</a:t>
            </a:r>
          </a:p>
        </p:txBody>
      </p:sp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BF9FF9A-D6AA-1884-53F8-CC7AB2C13377}"/>
              </a:ext>
            </a:extLst>
          </p:cNvPr>
          <p:cNvSpPr/>
          <p:nvPr/>
        </p:nvSpPr>
        <p:spPr>
          <a:xfrm>
            <a:off x="1477309" y="346639"/>
            <a:ext cx="9495490" cy="5587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Мотивація навчальної діяльності. </a:t>
            </a:r>
            <a:r>
              <a:rPr lang="uk-UA" sz="2800" b="1" dirty="0" smtClean="0">
                <a:solidFill>
                  <a:schemeClr val="bg1"/>
                </a:solidFill>
              </a:rPr>
              <a:t>Число 3 у давніх народів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32977" y="494529"/>
            <a:ext cx="8732066" cy="6158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5104" y="1630009"/>
            <a:ext cx="509467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ми будемо вивчати це «священне» число 3.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Ознайомимося з цифрою З та дізнаємося про склад числа 3.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858914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25104" y="3634853"/>
            <a:ext cx="440898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Подивіться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Раз </a:t>
            </a:r>
            <a:r>
              <a:rPr lang="ru-RU" sz="2800" b="1" dirty="0" err="1">
                <a:solidFill>
                  <a:schemeClr val="bg1"/>
                </a:solidFill>
              </a:rPr>
              <a:t>гачок</a:t>
            </a:r>
            <a:r>
              <a:rPr lang="ru-RU" sz="2800" b="1" dirty="0">
                <a:solidFill>
                  <a:schemeClr val="bg1"/>
                </a:solidFill>
              </a:rPr>
              <a:t> і два </a:t>
            </a:r>
            <a:r>
              <a:rPr lang="ru-RU" sz="2800" b="1" dirty="0" err="1">
                <a:solidFill>
                  <a:schemeClr val="bg1"/>
                </a:solidFill>
              </a:rPr>
              <a:t>гачок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А </a:t>
            </a:r>
            <a:r>
              <a:rPr lang="ru-RU" sz="2800" b="1" dirty="0" err="1">
                <a:solidFill>
                  <a:schemeClr val="bg1"/>
                </a:solidFill>
              </a:rPr>
              <a:t>між</a:t>
            </a:r>
            <a:r>
              <a:rPr lang="ru-RU" sz="2800" b="1" dirty="0">
                <a:solidFill>
                  <a:schemeClr val="bg1"/>
                </a:solidFill>
              </a:rPr>
              <a:t> ними – </a:t>
            </a:r>
            <a:r>
              <a:rPr lang="ru-RU" sz="2800" b="1" dirty="0" err="1">
                <a:solidFill>
                  <a:schemeClr val="bg1"/>
                </a:solidFill>
              </a:rPr>
              <a:t>язичок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Цифра нас </a:t>
            </a:r>
            <a:r>
              <a:rPr lang="ru-RU" sz="2800" b="1" dirty="0" err="1">
                <a:solidFill>
                  <a:schemeClr val="bg1"/>
                </a:solidFill>
              </a:rPr>
              <a:t>зачарувала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Ну а ми </a:t>
            </a:r>
            <a:r>
              <a:rPr lang="ru-RU" sz="2800" b="1" dirty="0" err="1">
                <a:solidFill>
                  <a:schemeClr val="bg1"/>
                </a:solidFill>
              </a:rPr>
              <a:t>її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впізнали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39955" y="5980712"/>
            <a:ext cx="1530959" cy="466905"/>
          </a:xfrm>
          <a:prstGeom prst="roundRect">
            <a:avLst/>
          </a:prstGeom>
          <a:noFill/>
          <a:ln w="57150">
            <a:solidFill>
              <a:srgbClr val="00B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Трійка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2" descr="https://o.remove.bg/downloads/f68595a0-1947-454c-8f9e-4f0464276be3/3176097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8"/>
          <a:stretch/>
        </p:blipFill>
        <p:spPr bwMode="auto">
          <a:xfrm>
            <a:off x="8249770" y="3776367"/>
            <a:ext cx="2658126" cy="24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3C7AF3A-2CE5-9F5B-045D-2808ADB059BF}"/>
              </a:ext>
            </a:extLst>
          </p:cNvPr>
          <p:cNvSpPr/>
          <p:nvPr/>
        </p:nvSpPr>
        <p:spPr>
          <a:xfrm>
            <a:off x="1821974" y="318174"/>
            <a:ext cx="8732066" cy="6615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цифра 3</a:t>
            </a:r>
            <a:r>
              <a:rPr lang="uk-UA" sz="3600" b="1" dirty="0">
                <a:solidFill>
                  <a:schemeClr val="bg1"/>
                </a:solidFill>
              </a:rPr>
              <a:t>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28" descr="Пибоди и Шерман">
            <a:extLst>
              <a:ext uri="{FF2B5EF4-FFF2-40B4-BE49-F238E27FC236}">
                <a16:creationId xmlns="" xmlns:a16="http://schemas.microsoft.com/office/drawing/2014/main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5508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FEC31ACA-43F4-8B86-9F46-9F667FF0DD91}"/>
              </a:ext>
            </a:extLst>
          </p:cNvPr>
          <p:cNvSpPr/>
          <p:nvPr/>
        </p:nvSpPr>
        <p:spPr>
          <a:xfrm>
            <a:off x="910987" y="1234078"/>
            <a:ext cx="3600457" cy="1482352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Що зображено на малюнку?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4423AE6F-5C79-E1C7-9A67-3971F621B0F5}"/>
              </a:ext>
            </a:extLst>
          </p:cNvPr>
          <p:cNvSpPr/>
          <p:nvPr/>
        </p:nvSpPr>
        <p:spPr>
          <a:xfrm>
            <a:off x="7813862" y="2167104"/>
            <a:ext cx="1774448" cy="180387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7" name="Picture 6" descr="Подбор циферблатов и стрелок">
            <a:extLst>
              <a:ext uri="{FF2B5EF4-FFF2-40B4-BE49-F238E27FC236}">
                <a16:creationId xmlns="" xmlns:a16="http://schemas.microsoft.com/office/drawing/2014/main" id="{9485473E-6DBD-2620-F3D1-485453D1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92" y="2104095"/>
            <a:ext cx="1929887" cy="19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 зі стрілкою 17">
            <a:extLst>
              <a:ext uri="{FF2B5EF4-FFF2-40B4-BE49-F238E27FC236}">
                <a16:creationId xmlns="" xmlns:a16="http://schemas.microsoft.com/office/drawing/2014/main" id="{5D4D8E6C-394E-AC4F-CB75-C1C583D2CC36}"/>
              </a:ext>
            </a:extLst>
          </p:cNvPr>
          <p:cNvCxnSpPr>
            <a:cxnSpLocks/>
          </p:cNvCxnSpPr>
          <p:nvPr/>
        </p:nvCxnSpPr>
        <p:spPr>
          <a:xfrm flipV="1">
            <a:off x="8699208" y="2508125"/>
            <a:ext cx="0" cy="563733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="" xmlns:a16="http://schemas.microsoft.com/office/drawing/2014/main" id="{5C3F7925-C515-1D0C-F2F9-C9F11465FF61}"/>
              </a:ext>
            </a:extLst>
          </p:cNvPr>
          <p:cNvCxnSpPr>
            <a:cxnSpLocks/>
          </p:cNvCxnSpPr>
          <p:nvPr/>
        </p:nvCxnSpPr>
        <p:spPr>
          <a:xfrm>
            <a:off x="8711378" y="3040514"/>
            <a:ext cx="378417" cy="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4B3948B3-49BD-F23B-0165-B0F82FB300A6}"/>
              </a:ext>
            </a:extLst>
          </p:cNvPr>
          <p:cNvSpPr/>
          <p:nvPr/>
        </p:nvSpPr>
        <p:spPr>
          <a:xfrm>
            <a:off x="8623411" y="2956217"/>
            <a:ext cx="142251" cy="150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85DC431-E635-3A41-FA46-9FE306F4D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14" b="98016" l="9968" r="9453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5276" y="818383"/>
            <a:ext cx="2855452" cy="23137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256AF76-85E3-1C04-8630-2EF8724E2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0" b="97785" l="9940" r="8975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795" y="3819015"/>
            <a:ext cx="1921978" cy="1829353"/>
          </a:xfrm>
          <a:prstGeom prst="rect">
            <a:avLst/>
          </a:prstGeom>
        </p:spPr>
      </p:pic>
      <p:pic>
        <p:nvPicPr>
          <p:cNvPr id="1030" name="Picture 6" descr="Ваза PNG изображения собраны для бесплатного скачивания - CrazyPNG-PNG  изображение скачать бесплатно-CrazyPNG-PNG изображение скачать бесплатно">
            <a:extLst>
              <a:ext uri="{FF2B5EF4-FFF2-40B4-BE49-F238E27FC236}">
                <a16:creationId xmlns="" xmlns:a16="http://schemas.microsoft.com/office/drawing/2014/main" id="{880BB1B1-8CB1-D00A-8429-BF80ED48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3" y="2437044"/>
            <a:ext cx="2016541" cy="348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івнобедрений трикутник 6">
            <a:extLst>
              <a:ext uri="{FF2B5EF4-FFF2-40B4-BE49-F238E27FC236}">
                <a16:creationId xmlns="" xmlns:a16="http://schemas.microsoft.com/office/drawing/2014/main" id="{444F2C2D-3F96-746E-C750-2E8A752796FA}"/>
              </a:ext>
            </a:extLst>
          </p:cNvPr>
          <p:cNvSpPr/>
          <p:nvPr/>
        </p:nvSpPr>
        <p:spPr>
          <a:xfrm>
            <a:off x="6587393" y="4036989"/>
            <a:ext cx="1572573" cy="1524864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99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6586</TotalTime>
  <Words>646</Words>
  <Application>Microsoft Office PowerPoint</Application>
  <PresentationFormat>Произвольный</PresentationFormat>
  <Paragraphs>128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Руханка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617</cp:revision>
  <dcterms:created xsi:type="dcterms:W3CDTF">2018-01-05T16:38:53Z</dcterms:created>
  <dcterms:modified xsi:type="dcterms:W3CDTF">2023-09-18T13:32:31Z</dcterms:modified>
</cp:coreProperties>
</file>