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09" r:id="rId3"/>
    <p:sldId id="308" r:id="rId4"/>
    <p:sldId id="310" r:id="rId5"/>
    <p:sldId id="311" r:id="rId6"/>
    <p:sldId id="304" r:id="rId7"/>
    <p:sldId id="305" r:id="rId8"/>
    <p:sldId id="313" r:id="rId9"/>
    <p:sldId id="306" r:id="rId10"/>
    <p:sldId id="312" r:id="rId11"/>
    <p:sldId id="30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965" y="4425735"/>
            <a:ext cx="8003800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Чим люди відрізняються від інших живих істот?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24478" r="-99" b="10447"/>
          <a:stretch/>
        </p:blipFill>
        <p:spPr>
          <a:xfrm>
            <a:off x="1503688" y="615507"/>
            <a:ext cx="3087792" cy="354283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57257" y="1426242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12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9086" y="1429769"/>
            <a:ext cx="1980000" cy="296567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12" y="1449155"/>
            <a:ext cx="1752600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11828" y="1429769"/>
            <a:ext cx="2484000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28" y="1429769"/>
            <a:ext cx="1607443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4579" y="4584997"/>
            <a:ext cx="171200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4814" y="4595477"/>
            <a:ext cx="173699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4274" y="4605510"/>
            <a:ext cx="2179108" cy="91940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8019" y="4649477"/>
            <a:ext cx="246312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Готовий/готова до нових знань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24.09.2023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Творча праця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95" y="1322346"/>
            <a:ext cx="5459675" cy="52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9" y="2844912"/>
            <a:ext cx="2600325" cy="29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1" y="2781980"/>
            <a:ext cx="17526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447257" y="2753064"/>
            <a:ext cx="2484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57" y="2753063"/>
            <a:ext cx="14954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8605" y="1160181"/>
            <a:ext cx="678599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пропонує кожен олівець, на твою думку? Чию пропозицію ти приймеш?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02A4E11-66B0-4DE5-AFDE-D3E856332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9052" r="10765" b="15362"/>
          <a:stretch/>
        </p:blipFill>
        <p:spPr>
          <a:xfrm>
            <a:off x="8936241" y="3960269"/>
            <a:ext cx="2221616" cy="2280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4762" y="1334769"/>
            <a:ext cx="873206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Людина, як і тварина, частина живої природи 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1023257" y="478564"/>
            <a:ext cx="10276114" cy="838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Що спільного між людиною і тваринами?</a:t>
            </a:r>
            <a:endParaRPr lang="ru-RU" sz="4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7E4E82-E4A7-493D-A71B-57DE8BF95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r="-1862" b="8084"/>
          <a:stretch/>
        </p:blipFill>
        <p:spPr>
          <a:xfrm>
            <a:off x="1223633" y="4699068"/>
            <a:ext cx="1441548" cy="17605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E3ECC7-7115-461B-923C-5E6373712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-1352" r="27043" b="9052"/>
          <a:stretch/>
        </p:blipFill>
        <p:spPr>
          <a:xfrm>
            <a:off x="2684636" y="3102428"/>
            <a:ext cx="1609067" cy="34620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1D76077-6E0B-4C8D-A746-2319574A5A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-2820" r="-1294" b="7649"/>
          <a:stretch/>
        </p:blipFill>
        <p:spPr>
          <a:xfrm>
            <a:off x="8013194" y="4437888"/>
            <a:ext cx="1171188" cy="1738910"/>
          </a:xfrm>
          <a:prstGeom prst="rect">
            <a:avLst/>
          </a:prstGeom>
        </p:spPr>
      </p:pic>
      <p:sp>
        <p:nvSpPr>
          <p:cNvPr id="17" name="Стрілка: вліво-вправо 16">
            <a:extLst>
              <a:ext uri="{FF2B5EF4-FFF2-40B4-BE49-F238E27FC236}">
                <a16:creationId xmlns:a16="http://schemas.microsoft.com/office/drawing/2014/main" xmlns="" id="{993A1FAF-7D7E-47A0-AD86-3361E3EB49E6}"/>
              </a:ext>
            </a:extLst>
          </p:cNvPr>
          <p:cNvSpPr/>
          <p:nvPr/>
        </p:nvSpPr>
        <p:spPr>
          <a:xfrm>
            <a:off x="4355067" y="5252319"/>
            <a:ext cx="3297589" cy="1207285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ростуть</a:t>
            </a:r>
            <a:endParaRPr lang="ru-RU" sz="3200" b="1" dirty="0">
              <a:solidFill>
                <a:srgbClr val="2F324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61E70F-D7B1-47B5-9DF8-33AE8DD1B5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8000"/>
          <a:stretch/>
        </p:blipFill>
        <p:spPr>
          <a:xfrm>
            <a:off x="1121538" y="3130200"/>
            <a:ext cx="3172165" cy="3481305"/>
          </a:xfrm>
          <a:prstGeom prst="rect">
            <a:avLst/>
          </a:prstGeom>
        </p:spPr>
      </p:pic>
      <p:sp>
        <p:nvSpPr>
          <p:cNvPr id="13" name="Стрілка: вліво-вправо 7">
            <a:extLst>
              <a:ext uri="{FF2B5EF4-FFF2-40B4-BE49-F238E27FC236}">
                <a16:creationId xmlns:a16="http://schemas.microsoft.com/office/drawing/2014/main" xmlns="" id="{3123C9C5-BB96-41BC-A8DC-BD0E71E947E5}"/>
              </a:ext>
            </a:extLst>
          </p:cNvPr>
          <p:cNvSpPr/>
          <p:nvPr/>
        </p:nvSpPr>
        <p:spPr>
          <a:xfrm>
            <a:off x="4355068" y="4267209"/>
            <a:ext cx="3297589" cy="1207285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2F3242"/>
                </a:solidFill>
              </a:rPr>
              <a:t>рухаються</a:t>
            </a:r>
            <a:endParaRPr lang="ru-RU" sz="3200" b="1" dirty="0">
              <a:solidFill>
                <a:srgbClr val="2F324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58C116-C0EA-4257-A90F-8549A37CA2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8013194" y="3988041"/>
            <a:ext cx="3144663" cy="22808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6EBB4F8-6A0E-43E6-B4FF-BBCB70A7AB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406" b="8167"/>
          <a:stretch/>
        </p:blipFill>
        <p:spPr>
          <a:xfrm>
            <a:off x="8013194" y="2898230"/>
            <a:ext cx="3144663" cy="3409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C413389-6586-4610-8FCE-38C8250B17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4445" r="8887" b="10724"/>
          <a:stretch/>
        </p:blipFill>
        <p:spPr>
          <a:xfrm>
            <a:off x="1121538" y="3063832"/>
            <a:ext cx="3167020" cy="3539270"/>
          </a:xfrm>
          <a:prstGeom prst="rect">
            <a:avLst/>
          </a:prstGeom>
        </p:spPr>
      </p:pic>
      <p:sp>
        <p:nvSpPr>
          <p:cNvPr id="20" name="Стрілка: вліво-вправо 9">
            <a:extLst>
              <a:ext uri="{FF2B5EF4-FFF2-40B4-BE49-F238E27FC236}">
                <a16:creationId xmlns:a16="http://schemas.microsoft.com/office/drawing/2014/main" xmlns="" id="{DCF49BD8-356B-446E-8A82-7C3CC407280F}"/>
              </a:ext>
            </a:extLst>
          </p:cNvPr>
          <p:cNvSpPr/>
          <p:nvPr/>
        </p:nvSpPr>
        <p:spPr>
          <a:xfrm>
            <a:off x="4355068" y="3336354"/>
            <a:ext cx="3297589" cy="1207285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2F3242"/>
                </a:solidFill>
              </a:rPr>
              <a:t>харчуються</a:t>
            </a:r>
            <a:endParaRPr lang="ru-RU" sz="3200" b="1" dirty="0">
              <a:solidFill>
                <a:srgbClr val="2F324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800A07B-F035-4BEE-87E0-9897802C39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-1" r="4253" b="9052"/>
          <a:stretch/>
        </p:blipFill>
        <p:spPr>
          <a:xfrm>
            <a:off x="523241" y="2581891"/>
            <a:ext cx="3765317" cy="4042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018C8DC-FCDC-49E2-B41E-0A3F34B323F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7764093" y="2547262"/>
            <a:ext cx="3799667" cy="4077051"/>
          </a:xfrm>
          <a:prstGeom prst="rect">
            <a:avLst/>
          </a:prstGeom>
        </p:spPr>
      </p:pic>
      <p:sp>
        <p:nvSpPr>
          <p:cNvPr id="23" name="Стрілка: вліво-вправо 9">
            <a:extLst>
              <a:ext uri="{FF2B5EF4-FFF2-40B4-BE49-F238E27FC236}">
                <a16:creationId xmlns:a16="http://schemas.microsoft.com/office/drawing/2014/main" xmlns="" id="{28BD1E78-7DC2-4CAE-917D-015993A64962}"/>
              </a:ext>
            </a:extLst>
          </p:cNvPr>
          <p:cNvSpPr/>
          <p:nvPr/>
        </p:nvSpPr>
        <p:spPr>
          <a:xfrm>
            <a:off x="4355067" y="2167959"/>
            <a:ext cx="3297590" cy="1460542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Народжуються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  <a:r>
              <a:rPr lang="ru-RU" sz="2800" b="1" dirty="0" err="1">
                <a:solidFill>
                  <a:srgbClr val="2F3242"/>
                </a:solidFill>
              </a:rPr>
              <a:t>діти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24" name="Прямокутник: округлені кути 5">
            <a:extLst>
              <a:ext uri="{FF2B5EF4-FFF2-40B4-BE49-F238E27FC236}">
                <a16:creationId xmlns="" xmlns:a16="http://schemas.microsoft.com/office/drawing/2014/main" id="{8E831183-BD22-48A7-B3AC-CFD39A675007}"/>
              </a:ext>
            </a:extLst>
          </p:cNvPr>
          <p:cNvSpPr/>
          <p:nvPr/>
        </p:nvSpPr>
        <p:spPr>
          <a:xfrm>
            <a:off x="4288558" y="1937711"/>
            <a:ext cx="3409026" cy="4626798"/>
          </a:xfrm>
          <a:prstGeom prst="round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Хоча і люди, і тварини, і рослини, і гриби належать до живої природи, між ними існують суттєві відмінності.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83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494528"/>
            <a:ext cx="10787743" cy="8988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є відмінного між </a:t>
            </a:r>
            <a:r>
              <a:rPr lang="uk-UA" sz="3600" b="1" dirty="0" smtClean="0">
                <a:solidFill>
                  <a:schemeClr val="bg1"/>
                </a:solidFill>
              </a:rPr>
              <a:t>людиною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і тваринами?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EFD503FE-5D26-4B9E-8224-D9CC29BD1885}"/>
              </a:ext>
            </a:extLst>
          </p:cNvPr>
          <p:cNvSpPr/>
          <p:nvPr/>
        </p:nvSpPr>
        <p:spPr>
          <a:xfrm>
            <a:off x="693368" y="1558251"/>
            <a:ext cx="3949701" cy="6950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вміє </a:t>
            </a:r>
            <a:r>
              <a:rPr lang="uk-UA" sz="2800" b="1" dirty="0" smtClean="0"/>
              <a:t>мислити</a:t>
            </a:r>
            <a:endParaRPr lang="ru-RU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C28035-DB99-4C7D-A662-DE7435AA91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052"/>
          <a:stretch/>
        </p:blipFill>
        <p:spPr>
          <a:xfrm>
            <a:off x="390695" y="2492830"/>
            <a:ext cx="4137762" cy="35525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xmlns="" id="{B249883F-29B9-438D-947F-B52C0FD8E506}"/>
              </a:ext>
            </a:extLst>
          </p:cNvPr>
          <p:cNvSpPr/>
          <p:nvPr/>
        </p:nvSpPr>
        <p:spPr>
          <a:xfrm>
            <a:off x="6555013" y="1645338"/>
            <a:ext cx="4962073" cy="8474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вміє </a:t>
            </a:r>
            <a:r>
              <a:rPr lang="uk-UA" sz="2800" b="1" dirty="0" smtClean="0"/>
              <a:t>спілкуватися за допомогою мови</a:t>
            </a:r>
            <a:endParaRPr lang="ru-RU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D94DE-A8C1-407F-956B-2DDF6CE70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6"/>
          <a:stretch/>
        </p:blipFill>
        <p:spPr>
          <a:xfrm>
            <a:off x="6745322" y="2552806"/>
            <a:ext cx="4913278" cy="34136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1539FE7-EDAD-45CA-9DD0-764DB47151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4688113" y="2851945"/>
            <a:ext cx="1866900" cy="2645664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23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B32AB9B7-6ED0-433A-BC7C-D3FC472B2583}"/>
              </a:ext>
            </a:extLst>
          </p:cNvPr>
          <p:cNvSpPr/>
          <p:nvPr/>
        </p:nvSpPr>
        <p:spPr>
          <a:xfrm>
            <a:off x="738412" y="1639672"/>
            <a:ext cx="3949701" cy="722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вміє </a:t>
            </a:r>
            <a:r>
              <a:rPr lang="uk-UA" sz="2800" b="1" dirty="0" smtClean="0"/>
              <a:t>читати</a:t>
            </a:r>
            <a:endParaRPr lang="ru-RU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EFFC55-8DF6-43D0-8972-A6069FF08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4"/>
          <a:stretch/>
        </p:blipFill>
        <p:spPr>
          <a:xfrm>
            <a:off x="738413" y="2458136"/>
            <a:ext cx="3655328" cy="3975321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09600" y="494527"/>
            <a:ext cx="10787743" cy="8988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є відмінного між </a:t>
            </a:r>
            <a:r>
              <a:rPr lang="uk-UA" sz="3600" b="1" dirty="0" smtClean="0">
                <a:solidFill>
                  <a:schemeClr val="bg1"/>
                </a:solidFill>
              </a:rPr>
              <a:t>людиною і тваринами?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31F57224-BC75-40DC-A96B-5D711DFBEE8F}"/>
              </a:ext>
            </a:extLst>
          </p:cNvPr>
          <p:cNvSpPr/>
          <p:nvPr/>
        </p:nvSpPr>
        <p:spPr>
          <a:xfrm>
            <a:off x="6275614" y="1578207"/>
            <a:ext cx="4483101" cy="783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досліджує </a:t>
            </a:r>
            <a:r>
              <a:rPr lang="uk-UA" sz="2800" b="1" dirty="0" smtClean="0"/>
              <a:t>світ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EC70CE-8A7F-4BB5-BB23-AC6AB306C5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" b="9052"/>
          <a:stretch/>
        </p:blipFill>
        <p:spPr>
          <a:xfrm>
            <a:off x="6830786" y="2458136"/>
            <a:ext cx="3927929" cy="3786678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539FE7-EDAD-45CA-9DD0-764DB47151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4688113" y="2851945"/>
            <a:ext cx="1866900" cy="2645664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03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4888" y="385672"/>
            <a:ext cx="8732066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ще </a:t>
            </a:r>
            <a:r>
              <a:rPr lang="uk-UA" sz="3600" b="1" dirty="0">
                <a:solidFill>
                  <a:schemeClr val="bg1"/>
                </a:solidFill>
              </a:rPr>
              <a:t>відрізняє людину від тварини?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9D2A7A2-52DD-499C-87D0-552A6ED6D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504722" y="2373997"/>
            <a:ext cx="2638469" cy="2498026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BCE63B2-BCBF-4F6C-A17E-4365E9ED0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5292" b="8518"/>
          <a:stretch/>
        </p:blipFill>
        <p:spPr>
          <a:xfrm>
            <a:off x="6636863" y="2153796"/>
            <a:ext cx="2849639" cy="3112602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5C6C652-5926-40E8-8442-FE526E1C8F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" b="9052"/>
          <a:stretch/>
        </p:blipFill>
        <p:spPr>
          <a:xfrm>
            <a:off x="3516447" y="3664621"/>
            <a:ext cx="2686850" cy="2860989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F8F0936-EBEB-4735-AB77-5555977FEF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9" t="2320" r="3843" b="10370"/>
          <a:stretch/>
        </p:blipFill>
        <p:spPr>
          <a:xfrm>
            <a:off x="9843310" y="2983058"/>
            <a:ext cx="1363230" cy="3500942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8E831183-BD22-48A7-B3AC-CFD39A675007}"/>
              </a:ext>
            </a:extLst>
          </p:cNvPr>
          <p:cNvSpPr/>
          <p:nvPr/>
        </p:nvSpPr>
        <p:spPr>
          <a:xfrm>
            <a:off x="1284391" y="1122989"/>
            <a:ext cx="10047637" cy="883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Тільки л</a:t>
            </a:r>
            <a:r>
              <a:rPr lang="uk-UA" sz="2400" b="1" dirty="0" smtClean="0"/>
              <a:t>юди вміють мріяти і утілювати свої мрії в життя. </a:t>
            </a:r>
          </a:p>
          <a:p>
            <a:pPr algn="ctr"/>
            <a:r>
              <a:rPr lang="uk-UA" sz="2400" b="1" dirty="0" smtClean="0"/>
              <a:t>Завдяки розуму, винахідливості й праці люди покращують своє життя.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581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7310" y="494528"/>
            <a:ext cx="9402461" cy="767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малюнки. Чого насправді не буває?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98B522F-3AC3-4F66-9C6C-E1B66EB55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t="2321" r="16000" b="9051"/>
          <a:stretch/>
        </p:blipFill>
        <p:spPr>
          <a:xfrm>
            <a:off x="493289" y="3262937"/>
            <a:ext cx="2292875" cy="3171538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088E9D3-7FB2-4E36-B8A7-DF78511B8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"/>
          <a:stretch/>
        </p:blipFill>
        <p:spPr>
          <a:xfrm>
            <a:off x="3134507" y="1383171"/>
            <a:ext cx="2139666" cy="3013872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0732DFE-1913-43EF-9F0B-164275A563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 b="12407"/>
          <a:stretch/>
        </p:blipFill>
        <p:spPr>
          <a:xfrm>
            <a:off x="8184791" y="1492487"/>
            <a:ext cx="3339943" cy="2113919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7DCDE7-3FB7-4537-BE13-CD95D36C1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"/>
          <a:stretch/>
        </p:blipFill>
        <p:spPr>
          <a:xfrm>
            <a:off x="5425745" y="3391671"/>
            <a:ext cx="2759046" cy="3076679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22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8136" y="494528"/>
            <a:ext cx="8732066" cy="767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№12 Чим люди відрізняються від інших живих істот\2023-09-24_121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3" y="2360240"/>
            <a:ext cx="8987001" cy="316329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2147283" y="1358431"/>
            <a:ext cx="7633772" cy="8187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Упізнай, обведи, зафарбуй. Що можуть робити люди, чого НЕ можуть робити тварини?</a:t>
            </a:r>
            <a:endParaRPr lang="ru-RU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2884448"/>
            <a:ext cx="1707138" cy="3678762"/>
          </a:xfrm>
          <a:prstGeom prst="round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86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682" y="408033"/>
            <a:ext cx="8732066" cy="6278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376494" y="1456402"/>
            <a:ext cx="7172989" cy="8187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 об’єднує тебе з живими організмами?</a:t>
            </a:r>
            <a:endParaRPr lang="ru-RU" sz="2800" b="1" dirty="0"/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376493" y="2421718"/>
            <a:ext cx="7172989" cy="7421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 ознаки притаманні тільки людям?</a:t>
            </a:r>
            <a:endParaRPr lang="ru-RU" sz="2800" b="1" dirty="0"/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376494" y="3364660"/>
            <a:ext cx="7172989" cy="747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 умови потрібні тобі для життя?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25" y="1133847"/>
            <a:ext cx="4426080" cy="5438103"/>
          </a:xfrm>
          <a:prstGeom prst="rect">
            <a:avLst/>
          </a:prstGeom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376494" y="4287558"/>
            <a:ext cx="7172988" cy="1039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 тобі найбільше подобається в живій природі? </a:t>
            </a:r>
            <a:r>
              <a:rPr lang="uk-UA" sz="2800" b="1" dirty="0" smtClean="0"/>
              <a:t>А </a:t>
            </a:r>
            <a:r>
              <a:rPr lang="uk-UA" sz="2800" b="1" dirty="0" smtClean="0"/>
              <a:t>в неживій?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46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230</Words>
  <Application>Microsoft Office PowerPoint</Application>
  <PresentationFormat>Произвольный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78</cp:revision>
  <dcterms:created xsi:type="dcterms:W3CDTF">2018-01-05T16:38:53Z</dcterms:created>
  <dcterms:modified xsi:type="dcterms:W3CDTF">2023-09-24T09:44:14Z</dcterms:modified>
</cp:coreProperties>
</file>