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628" r:id="rId3"/>
    <p:sldId id="635" r:id="rId4"/>
    <p:sldId id="636" r:id="rId5"/>
    <p:sldId id="637" r:id="rId6"/>
    <p:sldId id="610" r:id="rId7"/>
    <p:sldId id="611" r:id="rId8"/>
    <p:sldId id="638" r:id="rId9"/>
    <p:sldId id="639" r:id="rId10"/>
    <p:sldId id="511" r:id="rId11"/>
    <p:sldId id="510" r:id="rId12"/>
    <p:sldId id="620" r:id="rId13"/>
    <p:sldId id="621" r:id="rId14"/>
    <p:sldId id="622" r:id="rId15"/>
    <p:sldId id="640" r:id="rId16"/>
    <p:sldId id="641" r:id="rId17"/>
    <p:sldId id="64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B"/>
    <a:srgbClr val="78B64E"/>
    <a:srgbClr val="295FFF"/>
    <a:srgbClr val="FCFCFE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6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56100" y="4695287"/>
            <a:ext cx="9013805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півовалів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(</a:t>
            </a:r>
            <a:r>
              <a:rPr lang="uk-UA" sz="4000" b="1" dirty="0">
                <a:solidFill>
                  <a:schemeClr val="bg1"/>
                </a:solidFill>
              </a:rPr>
              <a:t>малого і великого)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Шість ознак того, що ваша школа – НУШ | Нова українська шко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88" y="1183443"/>
            <a:ext cx="4626429" cy="308814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71328" y="1416836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36916" y="304804"/>
            <a:ext cx="9376781" cy="11516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Аналіз зразка лівого та правого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малого </a:t>
            </a:r>
            <a:r>
              <a:rPr lang="uk-UA" sz="3600" b="1" dirty="0">
                <a:solidFill>
                  <a:schemeClr val="bg1"/>
                </a:solidFill>
              </a:rPr>
              <a:t>та великого </a:t>
            </a:r>
            <a:r>
              <a:rPr lang="uk-UA" sz="3600" b="1" dirty="0" smtClean="0">
                <a:solidFill>
                  <a:schemeClr val="bg1"/>
                </a:solidFill>
              </a:rPr>
              <a:t>півовалів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029652" y="4394337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4" y="1601989"/>
            <a:ext cx="1724379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9" y="1629921"/>
            <a:ext cx="1672379" cy="1546768"/>
          </a:xfrm>
          <a:prstGeom prst="rect">
            <a:avLst/>
          </a:prstGeom>
        </p:spPr>
      </p:pic>
      <p:cxnSp>
        <p:nvCxnSpPr>
          <p:cNvPr id="83" name="Прямая соединительная линия 82"/>
          <p:cNvCxnSpPr/>
          <p:nvPr/>
        </p:nvCxnSpPr>
        <p:spPr>
          <a:xfrm flipH="1">
            <a:off x="10015340" y="3176693"/>
            <a:ext cx="1196677" cy="3114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6963359" y="3256521"/>
            <a:ext cx="1355207" cy="3084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r="68870" b="75462"/>
          <a:stretch/>
        </p:blipFill>
        <p:spPr>
          <a:xfrm>
            <a:off x="3889754" y="3298195"/>
            <a:ext cx="1628468" cy="24861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32489" r="68945" b="56937"/>
          <a:stretch/>
        </p:blipFill>
        <p:spPr>
          <a:xfrm>
            <a:off x="5728864" y="4111443"/>
            <a:ext cx="1234493" cy="10713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48282" r="66071" b="33389"/>
          <a:stretch/>
        </p:blipFill>
        <p:spPr>
          <a:xfrm>
            <a:off x="7385005" y="3204626"/>
            <a:ext cx="1569355" cy="193691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72533" r="66749" b="9138"/>
          <a:stretch/>
        </p:blipFill>
        <p:spPr>
          <a:xfrm>
            <a:off x="9209749" y="3211649"/>
            <a:ext cx="1569355" cy="1936918"/>
          </a:xfrm>
          <a:prstGeom prst="rect">
            <a:avLst/>
          </a:prstGeom>
        </p:spPr>
      </p:pic>
      <p:pic>
        <p:nvPicPr>
          <p:cNvPr id="2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669589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" t="32522" r="15227" b="41169"/>
          <a:stretch/>
        </p:blipFill>
        <p:spPr>
          <a:xfrm>
            <a:off x="3745153" y="2042116"/>
            <a:ext cx="7949847" cy="351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олилиния 30"/>
          <p:cNvSpPr/>
          <p:nvPr/>
        </p:nvSpPr>
        <p:spPr>
          <a:xfrm>
            <a:off x="4972049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777844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олилиния 71"/>
          <p:cNvSpPr/>
          <p:nvPr/>
        </p:nvSpPr>
        <p:spPr>
          <a:xfrm>
            <a:off x="5432356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5892661" y="2427175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6349272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6811405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726777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800079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826058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олилиния 78"/>
          <p:cNvSpPr/>
          <p:nvPr/>
        </p:nvSpPr>
        <p:spPr>
          <a:xfrm>
            <a:off x="8479241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 flipH="1">
            <a:off x="874650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олилиния 81"/>
          <p:cNvSpPr/>
          <p:nvPr/>
        </p:nvSpPr>
        <p:spPr>
          <a:xfrm>
            <a:off x="8965157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flipH="1">
            <a:off x="923162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олилиния 83"/>
          <p:cNvSpPr/>
          <p:nvPr/>
        </p:nvSpPr>
        <p:spPr>
          <a:xfrm>
            <a:off x="9450284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 flipH="1">
            <a:off x="9716756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олилиния 85"/>
          <p:cNvSpPr/>
          <p:nvPr/>
        </p:nvSpPr>
        <p:spPr>
          <a:xfrm>
            <a:off x="9935409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10208541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олилиния 87"/>
          <p:cNvSpPr/>
          <p:nvPr/>
        </p:nvSpPr>
        <p:spPr>
          <a:xfrm>
            <a:off x="10427196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 flipH="1">
            <a:off x="10699113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олилиния 89"/>
          <p:cNvSpPr/>
          <p:nvPr/>
        </p:nvSpPr>
        <p:spPr>
          <a:xfrm>
            <a:off x="10917765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11188009" y="242716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137221" y="47182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рядку?  </a:t>
            </a:r>
            <a:r>
              <a:rPr lang="uk-UA" sz="3200" b="1" dirty="0" smtClean="0">
                <a:solidFill>
                  <a:schemeClr val="bg1"/>
                </a:solidFill>
              </a:rPr>
              <a:t>(малий лівий півовал)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pic>
        <p:nvPicPr>
          <p:cNvPr id="3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75402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2" grpId="0" animBg="1"/>
      <p:bldP spid="84" grpId="0" animBg="1"/>
      <p:bldP spid="86" grpId="0" animBg="1"/>
      <p:bldP spid="88" grpId="0" animBg="1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" t="32522" r="15227" b="41169"/>
          <a:stretch/>
        </p:blipFill>
        <p:spPr>
          <a:xfrm>
            <a:off x="3745153" y="2042116"/>
            <a:ext cx="7949847" cy="351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олилиния 30"/>
          <p:cNvSpPr/>
          <p:nvPr/>
        </p:nvSpPr>
        <p:spPr>
          <a:xfrm>
            <a:off x="4972049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777844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олилиния 71"/>
          <p:cNvSpPr/>
          <p:nvPr/>
        </p:nvSpPr>
        <p:spPr>
          <a:xfrm>
            <a:off x="5432356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5892661" y="2427175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6349272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6811405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726777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800079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826058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олилиния 78"/>
          <p:cNvSpPr/>
          <p:nvPr/>
        </p:nvSpPr>
        <p:spPr>
          <a:xfrm>
            <a:off x="8479241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 flipH="1">
            <a:off x="874650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олилиния 81"/>
          <p:cNvSpPr/>
          <p:nvPr/>
        </p:nvSpPr>
        <p:spPr>
          <a:xfrm>
            <a:off x="8965157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flipH="1">
            <a:off x="923162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олилиния 83"/>
          <p:cNvSpPr/>
          <p:nvPr/>
        </p:nvSpPr>
        <p:spPr>
          <a:xfrm>
            <a:off x="9450284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 flipH="1">
            <a:off x="9716756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олилиния 85"/>
          <p:cNvSpPr/>
          <p:nvPr/>
        </p:nvSpPr>
        <p:spPr>
          <a:xfrm>
            <a:off x="9935409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10208541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олилиния 87"/>
          <p:cNvSpPr/>
          <p:nvPr/>
        </p:nvSpPr>
        <p:spPr>
          <a:xfrm>
            <a:off x="10427196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 flipH="1">
            <a:off x="10699113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олилиния 89"/>
          <p:cNvSpPr/>
          <p:nvPr/>
        </p:nvSpPr>
        <p:spPr>
          <a:xfrm>
            <a:off x="10917765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11188009" y="242716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7796808" y="328176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/>
          <p:cNvSpPr/>
          <p:nvPr/>
        </p:nvSpPr>
        <p:spPr>
          <a:xfrm rot="10800000">
            <a:off x="4934488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 rot="10800000">
            <a:off x="5320772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 rot="10800000">
            <a:off x="5704287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 rot="10800000">
            <a:off x="6089925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 rot="10800000">
            <a:off x="6475564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 rot="10800000">
            <a:off x="6857700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 rot="10800000">
            <a:off x="7239836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 rot="10800000">
            <a:off x="8012313" y="328176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8272265" y="328175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олилиния 65"/>
          <p:cNvSpPr/>
          <p:nvPr/>
        </p:nvSpPr>
        <p:spPr>
          <a:xfrm rot="10800000">
            <a:off x="8479241" y="328176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8739193" y="328175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олилиния 67"/>
          <p:cNvSpPr/>
          <p:nvPr/>
        </p:nvSpPr>
        <p:spPr>
          <a:xfrm rot="10800000">
            <a:off x="8946169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9206121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олилиния 91"/>
          <p:cNvSpPr/>
          <p:nvPr/>
        </p:nvSpPr>
        <p:spPr>
          <a:xfrm rot="10800000">
            <a:off x="9421628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9681581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олилиния 93"/>
          <p:cNvSpPr/>
          <p:nvPr/>
        </p:nvSpPr>
        <p:spPr>
          <a:xfrm rot="10800000">
            <a:off x="9903512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H="1">
            <a:off x="10163465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олилиния 95"/>
          <p:cNvSpPr/>
          <p:nvPr/>
        </p:nvSpPr>
        <p:spPr>
          <a:xfrm rot="10800000">
            <a:off x="10385396" y="327138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10645349" y="327137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олилиния 97"/>
          <p:cNvSpPr/>
          <p:nvPr/>
        </p:nvSpPr>
        <p:spPr>
          <a:xfrm rot="10800000">
            <a:off x="10867883" y="327138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H="1">
            <a:off x="11127837" y="327137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923913" y="478251"/>
            <a:ext cx="10209555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другому </a:t>
            </a:r>
            <a:r>
              <a:rPr lang="uk-UA" sz="3200" b="1" dirty="0">
                <a:solidFill>
                  <a:schemeClr val="bg1"/>
                </a:solidFill>
              </a:rPr>
              <a:t>рядку?  </a:t>
            </a:r>
            <a:r>
              <a:rPr lang="uk-UA" sz="3200" b="1" dirty="0" smtClean="0">
                <a:solidFill>
                  <a:schemeClr val="bg1"/>
                </a:solidFill>
              </a:rPr>
              <a:t>(малий правий півовал)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pic>
        <p:nvPicPr>
          <p:cNvPr id="5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75402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3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8" grpId="0" animBg="1"/>
      <p:bldP spid="92" grpId="0" animBg="1"/>
      <p:bldP spid="94" grpId="0" animBg="1"/>
      <p:bldP spid="96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" t="32522" r="15227" b="41169"/>
          <a:stretch/>
        </p:blipFill>
        <p:spPr>
          <a:xfrm>
            <a:off x="3745153" y="2042116"/>
            <a:ext cx="7949847" cy="351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олилиния 30"/>
          <p:cNvSpPr/>
          <p:nvPr/>
        </p:nvSpPr>
        <p:spPr>
          <a:xfrm>
            <a:off x="4972049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777844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олилиния 71"/>
          <p:cNvSpPr/>
          <p:nvPr/>
        </p:nvSpPr>
        <p:spPr>
          <a:xfrm>
            <a:off x="5432356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5892661" y="2427175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6349272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6811405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726777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800079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826058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олилиния 78"/>
          <p:cNvSpPr/>
          <p:nvPr/>
        </p:nvSpPr>
        <p:spPr>
          <a:xfrm>
            <a:off x="8479241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 flipH="1">
            <a:off x="874650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олилиния 81"/>
          <p:cNvSpPr/>
          <p:nvPr/>
        </p:nvSpPr>
        <p:spPr>
          <a:xfrm>
            <a:off x="8965157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flipH="1">
            <a:off x="923162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олилиния 83"/>
          <p:cNvSpPr/>
          <p:nvPr/>
        </p:nvSpPr>
        <p:spPr>
          <a:xfrm>
            <a:off x="9450284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 flipH="1">
            <a:off x="9716756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олилиния 85"/>
          <p:cNvSpPr/>
          <p:nvPr/>
        </p:nvSpPr>
        <p:spPr>
          <a:xfrm>
            <a:off x="9935409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10208541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олилиния 87"/>
          <p:cNvSpPr/>
          <p:nvPr/>
        </p:nvSpPr>
        <p:spPr>
          <a:xfrm>
            <a:off x="10427196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 flipH="1">
            <a:off x="10699113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олилиния 89"/>
          <p:cNvSpPr/>
          <p:nvPr/>
        </p:nvSpPr>
        <p:spPr>
          <a:xfrm>
            <a:off x="10917765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11188009" y="242716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7796808" y="328176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/>
          <p:cNvSpPr/>
          <p:nvPr/>
        </p:nvSpPr>
        <p:spPr>
          <a:xfrm rot="10800000">
            <a:off x="4934488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 rot="10800000">
            <a:off x="5320772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 rot="10800000">
            <a:off x="5704287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 rot="10800000">
            <a:off x="6089925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 rot="10800000">
            <a:off x="6475564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 rot="10800000">
            <a:off x="6857700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 rot="10800000">
            <a:off x="7239836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 rot="10800000">
            <a:off x="8012313" y="328176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8272265" y="328175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олилиния 65"/>
          <p:cNvSpPr/>
          <p:nvPr/>
        </p:nvSpPr>
        <p:spPr>
          <a:xfrm rot="10800000">
            <a:off x="8479241" y="328176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8739193" y="328175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олилиния 67"/>
          <p:cNvSpPr/>
          <p:nvPr/>
        </p:nvSpPr>
        <p:spPr>
          <a:xfrm rot="10800000">
            <a:off x="8946169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9206121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олилиния 91"/>
          <p:cNvSpPr/>
          <p:nvPr/>
        </p:nvSpPr>
        <p:spPr>
          <a:xfrm rot="10800000">
            <a:off x="9421628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9681581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олилиния 93"/>
          <p:cNvSpPr/>
          <p:nvPr/>
        </p:nvSpPr>
        <p:spPr>
          <a:xfrm rot="10800000">
            <a:off x="9903512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H="1">
            <a:off x="10163465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олилиния 95"/>
          <p:cNvSpPr/>
          <p:nvPr/>
        </p:nvSpPr>
        <p:spPr>
          <a:xfrm rot="10800000">
            <a:off x="10385396" y="327138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10645349" y="327137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олилиния 97"/>
          <p:cNvSpPr/>
          <p:nvPr/>
        </p:nvSpPr>
        <p:spPr>
          <a:xfrm rot="10800000">
            <a:off x="10867883" y="327138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H="1">
            <a:off x="11127837" y="327137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52" y="3732417"/>
            <a:ext cx="520227" cy="65041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57" y="3732417"/>
            <a:ext cx="520227" cy="650415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21" y="3732416"/>
            <a:ext cx="520227" cy="65041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77" y="3726119"/>
            <a:ext cx="520227" cy="650415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01" y="3726119"/>
            <a:ext cx="520227" cy="650415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28" y="3726118"/>
            <a:ext cx="520227" cy="650415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53" y="3726118"/>
            <a:ext cx="520227" cy="6504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85" y="3726118"/>
            <a:ext cx="520227" cy="65041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21" y="3726117"/>
            <a:ext cx="520227" cy="65041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45" y="3726117"/>
            <a:ext cx="520227" cy="650415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20" y="3726116"/>
            <a:ext cx="520227" cy="65041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84" y="3726116"/>
            <a:ext cx="520227" cy="650415"/>
          </a:xfrm>
          <a:prstGeom prst="rect">
            <a:avLst/>
          </a:prstGeom>
        </p:spPr>
      </p:pic>
      <p:pic>
        <p:nvPicPr>
          <p:cNvPr id="7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308690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923913" y="478251"/>
            <a:ext cx="10209555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рядку?  </a:t>
            </a:r>
            <a:r>
              <a:rPr lang="uk-UA" sz="3200" b="1" dirty="0" smtClean="0">
                <a:solidFill>
                  <a:schemeClr val="bg1"/>
                </a:solidFill>
              </a:rPr>
              <a:t>(великий лівий півовал)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</p:spTree>
    <p:extLst>
      <p:ext uri="{BB962C8B-B14F-4D97-AF65-F5344CB8AC3E}">
        <p14:creationId xmlns:p14="http://schemas.microsoft.com/office/powerpoint/2010/main" val="298191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2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" t="32522" r="15227" b="41169"/>
          <a:stretch/>
        </p:blipFill>
        <p:spPr>
          <a:xfrm>
            <a:off x="3745153" y="2042116"/>
            <a:ext cx="7949847" cy="351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олилиния 30"/>
          <p:cNvSpPr/>
          <p:nvPr/>
        </p:nvSpPr>
        <p:spPr>
          <a:xfrm>
            <a:off x="4972049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H="1">
            <a:off x="777844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олилиния 71"/>
          <p:cNvSpPr/>
          <p:nvPr/>
        </p:nvSpPr>
        <p:spPr>
          <a:xfrm>
            <a:off x="5432356" y="2427176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5892661" y="2427175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6349272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6811405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726777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8000793" y="2427174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826058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олилиния 78"/>
          <p:cNvSpPr/>
          <p:nvPr/>
        </p:nvSpPr>
        <p:spPr>
          <a:xfrm>
            <a:off x="8479241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 flipH="1">
            <a:off x="8746505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олилиния 81"/>
          <p:cNvSpPr/>
          <p:nvPr/>
        </p:nvSpPr>
        <p:spPr>
          <a:xfrm>
            <a:off x="8965157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flipH="1">
            <a:off x="9231629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олилиния 83"/>
          <p:cNvSpPr/>
          <p:nvPr/>
        </p:nvSpPr>
        <p:spPr>
          <a:xfrm>
            <a:off x="9450284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 flipH="1">
            <a:off x="9716756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олилиния 85"/>
          <p:cNvSpPr/>
          <p:nvPr/>
        </p:nvSpPr>
        <p:spPr>
          <a:xfrm>
            <a:off x="9935409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10208541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олилиния 87"/>
          <p:cNvSpPr/>
          <p:nvPr/>
        </p:nvSpPr>
        <p:spPr>
          <a:xfrm>
            <a:off x="10427196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 flipH="1">
            <a:off x="10699113" y="242717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олилиния 89"/>
          <p:cNvSpPr/>
          <p:nvPr/>
        </p:nvSpPr>
        <p:spPr>
          <a:xfrm>
            <a:off x="10917765" y="2427173"/>
            <a:ext cx="150323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flipH="1">
            <a:off x="11188009" y="242716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7796808" y="3281760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/>
          <p:cNvSpPr/>
          <p:nvPr/>
        </p:nvSpPr>
        <p:spPr>
          <a:xfrm rot="10800000">
            <a:off x="4934488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 rot="10800000">
            <a:off x="5320772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 rot="10800000">
            <a:off x="5704287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 rot="10800000">
            <a:off x="6089925" y="3281765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 rot="10800000">
            <a:off x="6475564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 rot="10800000">
            <a:off x="6857700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 rot="10800000">
            <a:off x="7239836" y="3281764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 rot="10800000">
            <a:off x="8012313" y="328176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8272265" y="328175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олилиния 65"/>
          <p:cNvSpPr/>
          <p:nvPr/>
        </p:nvSpPr>
        <p:spPr>
          <a:xfrm rot="10800000">
            <a:off x="8479241" y="328176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8739193" y="328175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олилиния 67"/>
          <p:cNvSpPr/>
          <p:nvPr/>
        </p:nvSpPr>
        <p:spPr>
          <a:xfrm rot="10800000">
            <a:off x="8946169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9206121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олилиния 91"/>
          <p:cNvSpPr/>
          <p:nvPr/>
        </p:nvSpPr>
        <p:spPr>
          <a:xfrm rot="10800000">
            <a:off x="9421628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9681581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олилиния 93"/>
          <p:cNvSpPr/>
          <p:nvPr/>
        </p:nvSpPr>
        <p:spPr>
          <a:xfrm rot="10800000">
            <a:off x="9903512" y="328176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H="1">
            <a:off x="10163465" y="328175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олилиния 95"/>
          <p:cNvSpPr/>
          <p:nvPr/>
        </p:nvSpPr>
        <p:spPr>
          <a:xfrm rot="10800000">
            <a:off x="10385396" y="3271383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10645349" y="3271379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олилиния 97"/>
          <p:cNvSpPr/>
          <p:nvPr/>
        </p:nvSpPr>
        <p:spPr>
          <a:xfrm rot="10800000">
            <a:off x="10867883" y="3271382"/>
            <a:ext cx="142336" cy="204109"/>
          </a:xfrm>
          <a:custGeom>
            <a:avLst/>
            <a:gdLst>
              <a:gd name="connsiteX0" fmla="*/ 174779 w 198592"/>
              <a:gd name="connsiteY0" fmla="*/ 212111 h 254973"/>
              <a:gd name="connsiteX1" fmla="*/ 62860 w 198592"/>
              <a:gd name="connsiteY1" fmla="*/ 254973 h 254973"/>
              <a:gd name="connsiteX2" fmla="*/ 948 w 198592"/>
              <a:gd name="connsiteY2" fmla="*/ 212111 h 254973"/>
              <a:gd name="connsiteX3" fmla="*/ 34285 w 198592"/>
              <a:gd name="connsiteY3" fmla="*/ 73998 h 254973"/>
              <a:gd name="connsiteX4" fmla="*/ 148585 w 198592"/>
              <a:gd name="connsiteY4" fmla="*/ 179 h 254973"/>
              <a:gd name="connsiteX5" fmla="*/ 198592 w 198592"/>
              <a:gd name="connsiteY5" fmla="*/ 57329 h 2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2" h="254973">
                <a:moveTo>
                  <a:pt x="174779" y="212111"/>
                </a:moveTo>
                <a:cubicBezTo>
                  <a:pt x="133305" y="233542"/>
                  <a:pt x="91832" y="254973"/>
                  <a:pt x="62860" y="254973"/>
                </a:cubicBezTo>
                <a:cubicBezTo>
                  <a:pt x="33888" y="254973"/>
                  <a:pt x="5710" y="242274"/>
                  <a:pt x="948" y="212111"/>
                </a:cubicBezTo>
                <a:cubicBezTo>
                  <a:pt x="-3815" y="181948"/>
                  <a:pt x="9679" y="109320"/>
                  <a:pt x="34285" y="73998"/>
                </a:cubicBezTo>
                <a:cubicBezTo>
                  <a:pt x="58891" y="38676"/>
                  <a:pt x="121201" y="2957"/>
                  <a:pt x="148585" y="179"/>
                </a:cubicBezTo>
                <a:cubicBezTo>
                  <a:pt x="175969" y="-2599"/>
                  <a:pt x="187280" y="27365"/>
                  <a:pt x="198592" y="573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H="1">
            <a:off x="11127837" y="3271378"/>
            <a:ext cx="98731" cy="2041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52" y="3732417"/>
            <a:ext cx="520227" cy="65041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57" y="3732417"/>
            <a:ext cx="520227" cy="650415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21" y="3732416"/>
            <a:ext cx="520227" cy="65041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77" y="3726119"/>
            <a:ext cx="520227" cy="650415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01" y="3726119"/>
            <a:ext cx="520227" cy="650415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28" y="3726118"/>
            <a:ext cx="520227" cy="650415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53" y="3726118"/>
            <a:ext cx="520227" cy="6504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85" y="3726118"/>
            <a:ext cx="520227" cy="650415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21" y="3726117"/>
            <a:ext cx="520227" cy="650415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45" y="3726117"/>
            <a:ext cx="520227" cy="650415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20" y="3726116"/>
            <a:ext cx="520227" cy="650415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84" y="3726116"/>
            <a:ext cx="520227" cy="650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08" y="4587003"/>
            <a:ext cx="518211" cy="65651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49" y="4584145"/>
            <a:ext cx="518211" cy="65651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09" y="4584145"/>
            <a:ext cx="518211" cy="656510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97" y="4584145"/>
            <a:ext cx="518211" cy="65651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80" y="4584145"/>
            <a:ext cx="518211" cy="656510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68" y="4580306"/>
            <a:ext cx="518211" cy="65651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37" y="4587558"/>
            <a:ext cx="518211" cy="656510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73" y="4587003"/>
            <a:ext cx="518211" cy="656510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61" y="4580306"/>
            <a:ext cx="518211" cy="656510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661" y="4587956"/>
            <a:ext cx="518211" cy="656510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273" y="4587003"/>
            <a:ext cx="518211" cy="65651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333" y="4580336"/>
            <a:ext cx="518211" cy="656510"/>
          </a:xfrm>
          <a:prstGeom prst="rect">
            <a:avLst/>
          </a:prstGeom>
        </p:spPr>
      </p:pic>
      <p:pic>
        <p:nvPicPr>
          <p:cNvPr id="10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308690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707574" y="478251"/>
            <a:ext cx="1042589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рядку?  </a:t>
            </a:r>
            <a:r>
              <a:rPr lang="uk-UA" sz="3200" b="1" dirty="0" smtClean="0">
                <a:solidFill>
                  <a:schemeClr val="bg1"/>
                </a:solidFill>
              </a:rPr>
              <a:t>(великий правий півовал)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</p:spTree>
    <p:extLst>
      <p:ext uri="{BB962C8B-B14F-4D97-AF65-F5344CB8AC3E}">
        <p14:creationId xmlns:p14="http://schemas.microsoft.com/office/powerpoint/2010/main" val="4760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Письмо\012 - Півовал (малий, великий)\2023-09-19_155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1" y="1593993"/>
            <a:ext cx="7353012" cy="352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113341" y="392807"/>
            <a:ext cx="2964915" cy="2755597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897512" y="3785536"/>
            <a:ext cx="2875505" cy="2659528"/>
          </a:xfrm>
          <a:prstGeom prst="rect">
            <a:avLst/>
          </a:prstGeom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4" y="2416628"/>
            <a:ext cx="2227765" cy="22983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64231" y="5330246"/>
            <a:ext cx="6623336" cy="794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елементами зображені плоди?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Наведи  олівцем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пунктирні лінії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64231" y="5330246"/>
            <a:ext cx="6623336" cy="794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Розфарбуй малюнок кольоровими олівцями.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053" y="392806"/>
            <a:ext cx="9350959" cy="917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об'єкти на </a:t>
            </a:r>
            <a:r>
              <a:rPr lang="uk-UA" sz="2000" b="1" dirty="0" smtClean="0">
                <a:solidFill>
                  <a:schemeClr val="bg1"/>
                </a:solidFill>
              </a:rPr>
              <a:t>малюнку внизу сторінки.  </a:t>
            </a:r>
            <a:r>
              <a:rPr lang="uk-UA" sz="2000" b="1" dirty="0">
                <a:solidFill>
                  <a:schemeClr val="bg1"/>
                </a:solidFill>
              </a:rPr>
              <a:t>Що </a:t>
            </a:r>
            <a:r>
              <a:rPr lang="uk-UA" sz="2000" b="1" dirty="0" smtClean="0">
                <a:solidFill>
                  <a:schemeClr val="bg1"/>
                </a:solidFill>
              </a:rPr>
              <a:t>ти знаєш </a:t>
            </a:r>
            <a:r>
              <a:rPr lang="uk-UA" sz="2000" b="1" dirty="0">
                <a:solidFill>
                  <a:schemeClr val="bg1"/>
                </a:solidFill>
              </a:rPr>
              <a:t>про ці </a:t>
            </a:r>
            <a:r>
              <a:rPr lang="uk-UA" sz="2000" b="1" dirty="0" smtClean="0">
                <a:solidFill>
                  <a:schemeClr val="bg1"/>
                </a:solidFill>
              </a:rPr>
              <a:t>плоди</a:t>
            </a:r>
            <a:r>
              <a:rPr lang="uk-UA" sz="2000" b="1" dirty="0">
                <a:solidFill>
                  <a:schemeClr val="bg1"/>
                </a:solidFill>
              </a:rPr>
              <a:t>? Якого кольору вони бувають? Чим вони корисні? Які страви можна з них приготувати?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3" y="1741714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10661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Пригадай, </a:t>
            </a:r>
            <a:r>
              <a:rPr lang="uk-UA" sz="3600" b="1" dirty="0"/>
              <a:t>які елементи ви сьогодні писали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443234"/>
            <a:ext cx="4106144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endParaRPr lang="uk-UA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сн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фр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кт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50575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26684" y="397429"/>
            <a:ext cx="9402099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6223" y="1408403"/>
            <a:ext cx="85674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Чи справдилися очікування від уроку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993306" y="5627166"/>
            <a:ext cx="137569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823463" y="4486517"/>
            <a:ext cx="1493687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76903" y="5560098"/>
            <a:ext cx="1413596" cy="707886"/>
          </a:xfrm>
          <a:prstGeom prst="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Почуття успіху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37103" y="4625568"/>
            <a:ext cx="140508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Цікаві </a:t>
            </a:r>
            <a:r>
              <a:rPr lang="uk-UA" sz="2000" b="1" dirty="0"/>
              <a:t>знання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4" y="2567144"/>
            <a:ext cx="2944828" cy="1917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92" y="3564062"/>
            <a:ext cx="3357529" cy="2047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60" y="2176307"/>
            <a:ext cx="2929461" cy="2123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56" y="3661231"/>
            <a:ext cx="2956693" cy="19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404261"/>
            <a:ext cx="5545131" cy="3773671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1405373" y="435659"/>
            <a:ext cx="8732067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233" y="1850557"/>
            <a:ext cx="4822635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знову дзвоник кличе в клас,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 нові чекають нас.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дуже любим рідну мову,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мелодію чудову,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урок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зробимо наступний крок.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5" y="3193287"/>
            <a:ext cx="2628115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2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26684" y="397429"/>
            <a:ext cx="9402099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Психологічне налаштування на урок. Вправа «Подорож».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6225" y="1081829"/>
            <a:ext cx="856747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уроці я пропоную </a:t>
            </a:r>
            <a:r>
              <a:rPr lang="uk-UA" sz="2400" b="1" dirty="0" smtClean="0"/>
              <a:t>тобі </a:t>
            </a:r>
            <a:r>
              <a:rPr lang="uk-UA" sz="2400" b="1" dirty="0"/>
              <a:t>здійснити подорож безмежним океаном Країни </a:t>
            </a:r>
            <a:r>
              <a:rPr lang="uk-UA" sz="2400" b="1" dirty="0" smtClean="0"/>
              <a:t>Знань на </a:t>
            </a:r>
            <a:r>
              <a:rPr lang="uk-UA" sz="2400" b="1" dirty="0"/>
              <a:t>сучасному транспорті. </a:t>
            </a:r>
            <a:r>
              <a:rPr lang="uk-UA" sz="2400" b="1" dirty="0" err="1" smtClean="0"/>
              <a:t>Обери</a:t>
            </a:r>
            <a:r>
              <a:rPr lang="uk-UA" sz="2400" b="1" dirty="0" smtClean="0"/>
              <a:t> </a:t>
            </a:r>
            <a:r>
              <a:rPr lang="uk-UA" sz="2400" b="1" dirty="0"/>
              <a:t>собі транспорт, </a:t>
            </a:r>
            <a:r>
              <a:rPr lang="uk-UA" sz="2400" b="1" dirty="0" smtClean="0"/>
              <a:t>в </a:t>
            </a:r>
            <a:r>
              <a:rPr lang="uk-UA" sz="2400" b="1" dirty="0"/>
              <a:t>якому </a:t>
            </a:r>
            <a:r>
              <a:rPr lang="uk-UA" sz="2400" b="1" dirty="0" smtClean="0"/>
              <a:t>ти хочеш </a:t>
            </a:r>
            <a:r>
              <a:rPr lang="uk-UA" sz="2400" b="1" dirty="0"/>
              <a:t>подорожувати.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426684" y="1096450"/>
            <a:ext cx="899366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Якщо </a:t>
            </a:r>
            <a:r>
              <a:rPr lang="uk-UA" sz="2400" b="1" dirty="0" smtClean="0"/>
              <a:t>обрана синя машина, </a:t>
            </a:r>
            <a:r>
              <a:rPr lang="uk-UA" sz="2400" b="1" dirty="0"/>
              <a:t>то на </a:t>
            </a:r>
            <a:r>
              <a:rPr lang="uk-UA" sz="2400" b="1" dirty="0" err="1"/>
              <a:t>уроці</a:t>
            </a:r>
            <a:r>
              <a:rPr lang="uk-UA" sz="2400" b="1" dirty="0"/>
              <a:t> </a:t>
            </a:r>
            <a:r>
              <a:rPr lang="uk-UA" sz="2400" b="1" dirty="0" smtClean="0"/>
              <a:t>очікують – цікаві </a:t>
            </a:r>
            <a:r>
              <a:rPr lang="uk-UA" sz="2400" b="1" dirty="0"/>
              <a:t>знання; </a:t>
            </a:r>
            <a:r>
              <a:rPr lang="uk-UA" sz="2400" b="1" dirty="0" smtClean="0"/>
              <a:t>помаранчева </a:t>
            </a:r>
            <a:r>
              <a:rPr lang="uk-UA" sz="2400" b="1" dirty="0"/>
              <a:t>– </a:t>
            </a:r>
            <a:r>
              <a:rPr lang="uk-UA" sz="2400" b="1" dirty="0" smtClean="0"/>
              <a:t>тебе </a:t>
            </a:r>
            <a:r>
              <a:rPr lang="uk-UA" sz="2400" b="1" dirty="0"/>
              <a:t>очікує гарний результат; мотоцикл </a:t>
            </a:r>
            <a:r>
              <a:rPr lang="uk-UA" sz="2400" b="1" dirty="0" smtClean="0"/>
              <a:t>– позитивні </a:t>
            </a:r>
            <a:r>
              <a:rPr lang="uk-UA" sz="2400" b="1" dirty="0"/>
              <a:t>емоції; </a:t>
            </a:r>
            <a:r>
              <a:rPr lang="uk-UA" sz="2400" b="1" dirty="0" smtClean="0"/>
              <a:t>червона машина </a:t>
            </a:r>
            <a:r>
              <a:rPr lang="uk-UA" sz="2400" b="1" dirty="0"/>
              <a:t>– </a:t>
            </a:r>
            <a:r>
              <a:rPr lang="uk-UA" sz="2400" b="1" dirty="0" smtClean="0"/>
              <a:t>почуття успіху.</a:t>
            </a:r>
            <a:endParaRPr lang="uk-UA" sz="24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993306" y="5627166"/>
            <a:ext cx="137569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703722" y="4626962"/>
            <a:ext cx="1493687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76903" y="5560098"/>
            <a:ext cx="1413596" cy="707886"/>
          </a:xfrm>
          <a:prstGeom prst="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Почуття успіху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99103" y="4587643"/>
            <a:ext cx="140508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Цікаві </a:t>
            </a:r>
            <a:r>
              <a:rPr lang="uk-UA" sz="2000" b="1" dirty="0"/>
              <a:t>знання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7" y="2567144"/>
            <a:ext cx="2944828" cy="1917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92" y="3564062"/>
            <a:ext cx="3357529" cy="2047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08" y="2388634"/>
            <a:ext cx="2929461" cy="2123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56" y="3661231"/>
            <a:ext cx="2956693" cy="19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3" grpId="0" animBg="1"/>
      <p:bldP spid="44" grpId="0" animBg="1"/>
      <p:bldP spid="45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3" y="1513114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214634"/>
            <a:ext cx="4106144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endParaRPr lang="uk-UA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сн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шк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дл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фр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кт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513114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3512" y="380432"/>
            <a:ext cx="8756193" cy="762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25111" y="1593331"/>
            <a:ext cx="4407260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продовжимо вчитися орієнтуватися на сторінках зошита;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малюнками;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писати </a:t>
            </a:r>
            <a:r>
              <a:rPr lang="uk-UA" sz="2800" b="1" i="1" dirty="0">
                <a:solidFill>
                  <a:srgbClr val="002060"/>
                </a:solidFill>
              </a:rPr>
              <a:t>півовали.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9" y="761716"/>
            <a:ext cx="2869363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62817" y="3415566"/>
            <a:ext cx="2964915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85867" y="2027880"/>
            <a:ext cx="4008783" cy="37237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51341" y="445749"/>
            <a:ext cx="8756193" cy="7081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Розгадай ребус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Иллюстрация Ёжик в стиле классика | Illustrators.ru | Иллюстрации, Ежики,  Рисунки животных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" b="98942" l="1995" r="98504">
                        <a14:foregroundMark x1="14464" y1="20988" x2="14464" y2="20988"/>
                        <a14:foregroundMark x1="8978" y1="28042" x2="8978" y2="28042"/>
                        <a14:foregroundMark x1="9227" y1="34921" x2="9227" y2="34921"/>
                        <a14:foregroundMark x1="58354" y1="38801" x2="58354" y2="38801"/>
                        <a14:foregroundMark x1="72818" y1="41799" x2="72818" y2="41799"/>
                        <a14:foregroundMark x1="21446" y1="38272" x2="21446" y2="38272"/>
                        <a14:foregroundMark x1="89277" y1="53086" x2="89277" y2="53086"/>
                        <a14:foregroundMark x1="92519" y1="47795" x2="92519" y2="47795"/>
                        <a14:foregroundMark x1="80798" y1="71605" x2="80798" y2="71605"/>
                        <a14:foregroundMark x1="79052" y1="72663" x2="79052" y2="72663"/>
                        <a14:foregroundMark x1="76559" y1="74603" x2="76559" y2="74603"/>
                        <a14:foregroundMark x1="58853" y1="4586" x2="58853" y2="4586"/>
                        <a14:foregroundMark x1="54115" y1="7231" x2="54115" y2="7231"/>
                        <a14:foregroundMark x1="47631" y1="6173" x2="47631" y2="6173"/>
                        <a14:foregroundMark x1="12718" y1="24691" x2="12718" y2="24691"/>
                        <a14:foregroundMark x1="16708" y1="17460" x2="16708" y2="17460"/>
                        <a14:foregroundMark x1="8978" y1="55732" x2="8978" y2="55732"/>
                        <a14:foregroundMark x1="9227" y1="52734" x2="9227" y2="52734"/>
                        <a14:foregroundMark x1="18204" y1="74956" x2="18204" y2="74956"/>
                        <a14:foregroundMark x1="22444" y1="76896" x2="22444" y2="76896"/>
                        <a14:foregroundMark x1="26683" y1="81481" x2="26683" y2="81481"/>
                        <a14:foregroundMark x1="31671" y1="82892" x2="31671" y2="82892"/>
                        <a14:foregroundMark x1="9227" y1="38801" x2="9227" y2="38801"/>
                        <a14:foregroundMark x1="24190" y1="13757" x2="24190" y2="13757"/>
                        <a14:foregroundMark x1="32668" y1="8113" x2="32668" y2="8113"/>
                        <a14:foregroundMark x1="69576" y1="6878" x2="69576" y2="6878"/>
                        <a14:foregroundMark x1="74314" y1="7760" x2="74314" y2="7760"/>
                        <a14:foregroundMark x1="27182" y1="10406" x2="27182" y2="10406"/>
                        <a14:foregroundMark x1="42893" y1="6878" x2="42893" y2="6878"/>
                        <a14:foregroundMark x1="62594" y1="5467" x2="62594" y2="5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7564" y="2207348"/>
            <a:ext cx="2358553" cy="333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57604" y="1075433"/>
            <a:ext cx="596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16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6277" y="3106757"/>
            <a:ext cx="3156955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99581" y="1365970"/>
            <a:ext cx="833981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Відгадавши ребус</a:t>
            </a:r>
            <a:r>
              <a:rPr lang="uk-UA" sz="2000" b="1" dirty="0" smtClean="0"/>
              <a:t>, дізнаєшся </a:t>
            </a:r>
            <a:r>
              <a:rPr lang="uk-UA" sz="2000" b="1" dirty="0"/>
              <a:t>про що сьогодні </a:t>
            </a:r>
            <a:r>
              <a:rPr lang="uk-UA" sz="2000" b="1" dirty="0" err="1"/>
              <a:t>говоритимо</a:t>
            </a:r>
            <a:r>
              <a:rPr lang="uk-UA" sz="2000" b="1" dirty="0"/>
              <a:t> на </a:t>
            </a:r>
            <a:r>
              <a:rPr lang="uk-UA" sz="2000" b="1" dirty="0" err="1"/>
              <a:t>уроці</a:t>
            </a:r>
            <a:r>
              <a:rPr lang="uk-UA" sz="2000" b="1" dirty="0"/>
              <a:t>.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7906" y="336893"/>
            <a:ext cx="8756193" cy="8931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предмети на кожному малюнку. </a:t>
            </a:r>
          </a:p>
          <a:p>
            <a:pPr algn="ctr"/>
            <a:r>
              <a:rPr lang="uk-UA" sz="3200" b="1" dirty="0" smtClean="0"/>
              <a:t>Які </a:t>
            </a:r>
            <a:r>
              <a:rPr lang="uk-UA" sz="3200" b="1" dirty="0"/>
              <a:t>малюнки, на </a:t>
            </a:r>
            <a:r>
              <a:rPr lang="uk-UA" sz="3200" b="1" dirty="0" smtClean="0"/>
              <a:t>твою </a:t>
            </a:r>
            <a:r>
              <a:rPr lang="uk-UA" sz="3200" b="1" dirty="0"/>
              <a:t>думку, зайві? </a:t>
            </a:r>
            <a:endParaRPr lang="uk-UA" sz="3200" b="1" dirty="0" smtClean="0"/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Обережно, «швидка їжа» - Тиждень 3. Бережемо здоров'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5244" y="368134"/>
            <a:ext cx="4529067" cy="747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44039" y="3091221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17591" y="3091221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4039" y="4555899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68132" y="3079922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48484" y="3091221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799027" y="3091221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17591" y="4555899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65589" y="4555899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59879" y="4555899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797416" y="4555899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44039" y="6014972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417591" y="6005677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865589" y="6005676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331503" y="6005820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791636" y="6005675"/>
            <a:ext cx="232176" cy="2347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99972" y="4488602"/>
            <a:ext cx="33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73513" y="3043776"/>
            <a:ext cx="33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2686" y="4498929"/>
            <a:ext cx="33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30705" y="4498929"/>
            <a:ext cx="33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73400" y="5947675"/>
            <a:ext cx="33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57906" y="1328230"/>
            <a:ext cx="8756193" cy="5104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Що </a:t>
            </a:r>
            <a:r>
              <a:rPr lang="uk-UA" sz="2000" b="1" dirty="0"/>
              <a:t>означає термін «корисна їжа»? </a:t>
            </a:r>
            <a:r>
              <a:rPr lang="uk-UA" sz="2000" b="1" dirty="0" smtClean="0"/>
              <a:t>Назви </a:t>
            </a:r>
            <a:r>
              <a:rPr lang="uk-UA" sz="2000" b="1" dirty="0"/>
              <a:t>шкідливу їжу.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015369" y="866779"/>
            <a:ext cx="2964915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1957" y="425006"/>
            <a:ext cx="8732067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зображено </a:t>
            </a:r>
            <a:r>
              <a:rPr lang="uk-UA" sz="3600" b="1" dirty="0">
                <a:solidFill>
                  <a:schemeClr val="bg1"/>
                </a:solidFill>
              </a:rPr>
              <a:t>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16498" y="3740684"/>
            <a:ext cx="2875505" cy="26595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687815" y="5591443"/>
            <a:ext cx="7628680" cy="470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Наведи </a:t>
            </a:r>
            <a:r>
              <a:rPr lang="uk-UA" sz="2400" b="1" dirty="0">
                <a:solidFill>
                  <a:schemeClr val="bg1"/>
                </a:solidFill>
              </a:rPr>
              <a:t>півовали зверху донизу </a:t>
            </a:r>
            <a:r>
              <a:rPr lang="uk-UA" sz="2400" b="1" dirty="0" smtClean="0">
                <a:solidFill>
                  <a:schemeClr val="bg1"/>
                </a:solidFill>
              </a:rPr>
              <a:t>або </a:t>
            </a:r>
            <a:r>
              <a:rPr lang="uk-UA" sz="2400" b="1" dirty="0">
                <a:solidFill>
                  <a:schemeClr val="bg1"/>
                </a:solidFill>
              </a:rPr>
              <a:t>зліва направо.</a:t>
            </a:r>
          </a:p>
        </p:txBody>
      </p:sp>
      <p:pic>
        <p:nvPicPr>
          <p:cNvPr id="9" name="Picture 2" descr="D:\1 клас\1. Навчання грамоти\1 УРОКИ 2023\Письмо\012 - Півовал (малий, великий)\2023-09-19_1532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2" y="1289024"/>
            <a:ext cx="8347780" cy="40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2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" t="32522" r="15227" b="41169"/>
          <a:stretch/>
        </p:blipFill>
        <p:spPr>
          <a:xfrm>
            <a:off x="2297351" y="1872661"/>
            <a:ext cx="7949847" cy="351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4359" y="271908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5" y="2549843"/>
            <a:ext cx="2424339" cy="25011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96201" y="1235569"/>
            <a:ext cx="2481943" cy="2306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45501" y="4283558"/>
            <a:ext cx="2383339" cy="22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36906</TotalTime>
  <Words>416</Words>
  <Application>Microsoft Office PowerPoint</Application>
  <PresentationFormat>Произвольный</PresentationFormat>
  <Paragraphs>89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2217</cp:revision>
  <dcterms:created xsi:type="dcterms:W3CDTF">2018-01-05T16:38:53Z</dcterms:created>
  <dcterms:modified xsi:type="dcterms:W3CDTF">2023-09-20T07:49:06Z</dcterms:modified>
</cp:coreProperties>
</file>