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570" r:id="rId3"/>
    <p:sldId id="547" r:id="rId4"/>
    <p:sldId id="520" r:id="rId5"/>
    <p:sldId id="568" r:id="rId6"/>
    <p:sldId id="569" r:id="rId7"/>
    <p:sldId id="540" r:id="rId8"/>
    <p:sldId id="544" r:id="rId9"/>
    <p:sldId id="548" r:id="rId10"/>
    <p:sldId id="538" r:id="rId11"/>
    <p:sldId id="549" r:id="rId12"/>
    <p:sldId id="539" r:id="rId13"/>
    <p:sldId id="554" r:id="rId14"/>
    <p:sldId id="492" r:id="rId15"/>
    <p:sldId id="412" r:id="rId16"/>
    <p:sldId id="388" r:id="rId17"/>
    <p:sldId id="552" r:id="rId18"/>
    <p:sldId id="553" r:id="rId19"/>
    <p:sldId id="517" r:id="rId20"/>
    <p:sldId id="565" r:id="rId21"/>
    <p:sldId id="571" r:id="rId22"/>
    <p:sldId id="57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2ADA"/>
    <a:srgbClr val="463EDE"/>
    <a:srgbClr val="295FFF"/>
    <a:srgbClr val="FF3300"/>
    <a:srgbClr val="FF5050"/>
    <a:srgbClr val="F2B800"/>
    <a:srgbClr val="F6F9FC"/>
    <a:srgbClr val="F3F7FB"/>
    <a:srgbClr val="FCFDFE"/>
    <a:srgbClr val="EF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55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7.wdp"/><Relationship Id="rId4" Type="http://schemas.openxmlformats.org/officeDocument/2006/relationships/image" Target="../media/image22.jpe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jpe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41.png"/><Relationship Id="rId4" Type="http://schemas.microsoft.com/office/2007/relationships/hdphoto" Target="../media/hdphoto12.wdp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16.wdp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51.png"/><Relationship Id="rId10" Type="http://schemas.microsoft.com/office/2007/relationships/hdphoto" Target="../media/hdphoto22.wdp"/><Relationship Id="rId4" Type="http://schemas.microsoft.com/office/2007/relationships/hdphoto" Target="../media/hdphoto19.wdp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8367" y="4737729"/>
            <a:ext cx="8876956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Тверді і м’які приголосні звуки.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 Тема для спілкування: Зоряне небо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48" y="793158"/>
            <a:ext cx="4705293" cy="3509894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585857" y="1113385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Добукварний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12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94429" y="347772"/>
            <a:ext cx="10688570" cy="9149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Звуковий </a:t>
            </a:r>
            <a:r>
              <a:rPr lang="uk-UA" sz="3600" b="1" dirty="0">
                <a:solidFill>
                  <a:schemeClr val="bg1"/>
                </a:solidFill>
              </a:rPr>
              <a:t>аналіз </a:t>
            </a:r>
            <a:r>
              <a:rPr lang="uk-UA" sz="3600" b="1" dirty="0" smtClean="0">
                <a:solidFill>
                  <a:schemeClr val="bg1"/>
                </a:solidFill>
              </a:rPr>
              <a:t>слів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2779" y="1653261"/>
            <a:ext cx="2819681" cy="344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Отзывы о Рис в пакетиках &quot;Жменьк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519" y="1993592"/>
            <a:ext cx="2745967" cy="274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n by Lyudmila Ivanovna on ЖИВОТНЫЕ, animals | Cats, Animals, Kangaro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093" y="1898334"/>
            <a:ext cx="3252924" cy="284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 rot="16200000" flipH="1">
            <a:off x="9039646" y="5001826"/>
            <a:ext cx="96163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5587650" y="5054243"/>
            <a:ext cx="375893" cy="236470"/>
            <a:chOff x="6841977" y="5603805"/>
            <a:chExt cx="375893" cy="236470"/>
          </a:xfrm>
        </p:grpSpPr>
        <p:sp>
          <p:nvSpPr>
            <p:cNvPr id="39" name="Прямоугольник 38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7701841" y="4976696"/>
            <a:ext cx="1843088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8521500" y="508619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 rot="16200000" flipH="1">
            <a:off x="8063589" y="5003413"/>
            <a:ext cx="96163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 rot="16200000" flipH="1">
            <a:off x="4735014" y="499541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4379202" y="4962497"/>
            <a:ext cx="1843088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5164403" y="507244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4" name="Picture 8" descr="Пин на доске CENÁRIO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975" y="1898333"/>
            <a:ext cx="5793814" cy="3508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Наклейка лиса PNG - AVATAN PLU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95" y="3750943"/>
            <a:ext cx="2356031" cy="138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 rot="16200000" flipH="1">
            <a:off x="8603184" y="5478252"/>
            <a:ext cx="96163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7529514" y="5547963"/>
            <a:ext cx="375893" cy="236470"/>
            <a:chOff x="6841977" y="5603805"/>
            <a:chExt cx="375893" cy="236470"/>
          </a:xfrm>
        </p:grpSpPr>
        <p:sp>
          <p:nvSpPr>
            <p:cNvPr id="29" name="Прямоугольник 28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7265379" y="5402848"/>
            <a:ext cx="1843088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8085038" y="556262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 rot="16200000" flipH="1">
            <a:off x="5616207" y="5432363"/>
            <a:ext cx="96163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16200000" flipH="1">
            <a:off x="4618902" y="543365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4231154" y="5407233"/>
            <a:ext cx="1843088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5066957" y="5515903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33" t="4954" r="4233" b="4414"/>
          <a:stretch/>
        </p:blipFill>
        <p:spPr>
          <a:xfrm>
            <a:off x="3826203" y="1898333"/>
            <a:ext cx="4052063" cy="3970705"/>
          </a:xfrm>
          <a:prstGeom prst="rect">
            <a:avLst/>
          </a:prstGeom>
        </p:spPr>
      </p:pic>
      <p:pic>
        <p:nvPicPr>
          <p:cNvPr id="40" name="Picture 4" descr="тень человека скачать бесплатно - Поведение человека черный силуэт плеча - тень  человека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86" b="91429" l="1154" r="9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" r="44766"/>
          <a:stretch/>
        </p:blipFill>
        <p:spPr bwMode="auto">
          <a:xfrm>
            <a:off x="7837193" y="1898333"/>
            <a:ext cx="1870618" cy="3961429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42" name="Группа 41"/>
          <p:cNvGrpSpPr/>
          <p:nvPr/>
        </p:nvGrpSpPr>
        <p:grpSpPr>
          <a:xfrm>
            <a:off x="7779878" y="5918997"/>
            <a:ext cx="375893" cy="236470"/>
            <a:chOff x="6841977" y="5603805"/>
            <a:chExt cx="375893" cy="236470"/>
          </a:xfrm>
        </p:grpSpPr>
        <p:sp>
          <p:nvSpPr>
            <p:cNvPr id="45" name="Прямоугольник 44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4" name="Прямоугольник 53"/>
          <p:cNvSpPr/>
          <p:nvPr/>
        </p:nvSpPr>
        <p:spPr>
          <a:xfrm>
            <a:off x="7515743" y="5824156"/>
            <a:ext cx="1843088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8335402" y="593365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 rot="16200000" flipH="1">
            <a:off x="5612615" y="5849286"/>
            <a:ext cx="96163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 rot="16200000" flipH="1">
            <a:off x="4615310" y="5850577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4227562" y="5824156"/>
            <a:ext cx="1843088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5063365" y="593282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8713683" y="5905168"/>
            <a:ext cx="375893" cy="236470"/>
            <a:chOff x="6841977" y="5603805"/>
            <a:chExt cx="375893" cy="236470"/>
          </a:xfrm>
        </p:grpSpPr>
        <p:sp>
          <p:nvSpPr>
            <p:cNvPr id="61" name="Прямоугольник 60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ик 61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2" name="Прямоугольник 51"/>
          <p:cNvSpPr/>
          <p:nvPr/>
        </p:nvSpPr>
        <p:spPr>
          <a:xfrm>
            <a:off x="2211402" y="1262743"/>
            <a:ext cx="8021776" cy="4792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Визнач </a:t>
            </a:r>
            <a:r>
              <a:rPr lang="uk-UA" sz="2400" b="1" dirty="0">
                <a:solidFill>
                  <a:schemeClr val="bg1"/>
                </a:solidFill>
              </a:rPr>
              <a:t>тверді і м'які приголосні звуки. </a:t>
            </a:r>
            <a:r>
              <a:rPr lang="uk-UA" sz="2400" b="1" dirty="0" smtClean="0">
                <a:solidFill>
                  <a:schemeClr val="bg1"/>
                </a:solidFill>
              </a:rPr>
              <a:t>Порівняй </a:t>
            </a:r>
            <a:r>
              <a:rPr lang="uk-UA" sz="2400" b="1" dirty="0">
                <a:solidFill>
                  <a:schemeClr val="bg1"/>
                </a:solidFill>
              </a:rPr>
              <a:t>їх схеми.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5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1892" y="554602"/>
            <a:ext cx="9778877" cy="7569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Знайди </a:t>
            </a:r>
            <a:r>
              <a:rPr lang="uk-UA" sz="3200" b="1" dirty="0">
                <a:solidFill>
                  <a:schemeClr val="bg1"/>
                </a:solidFill>
              </a:rPr>
              <a:t>відповідну </a:t>
            </a:r>
            <a:r>
              <a:rPr lang="uk-UA" sz="3200" b="1" dirty="0" smtClean="0">
                <a:solidFill>
                  <a:schemeClr val="bg1"/>
                </a:solidFill>
              </a:rPr>
              <a:t>звукову схему </a:t>
            </a:r>
            <a:r>
              <a:rPr lang="uk-UA" sz="3200" b="1" dirty="0">
                <a:solidFill>
                  <a:schemeClr val="bg1"/>
                </a:solidFill>
              </a:rPr>
              <a:t>до кожного </a:t>
            </a:r>
            <a:r>
              <a:rPr lang="uk-UA" sz="3200" b="1" dirty="0" smtClean="0">
                <a:solidFill>
                  <a:schemeClr val="bg1"/>
                </a:solidFill>
              </a:rPr>
              <a:t>слова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75" y="1668916"/>
            <a:ext cx="2819681" cy="344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1" t="3247" r="4062" b="2325"/>
          <a:stretch/>
        </p:blipFill>
        <p:spPr>
          <a:xfrm>
            <a:off x="3925841" y="1426028"/>
            <a:ext cx="6540835" cy="4974771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6487886" y="2906486"/>
            <a:ext cx="2800821" cy="12687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8207998" y="2479708"/>
            <a:ext cx="1080709" cy="7533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8298182" y="2479708"/>
            <a:ext cx="891287" cy="11401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7554686" y="3392905"/>
            <a:ext cx="1634783" cy="10593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7280861" y="3540873"/>
            <a:ext cx="2189710" cy="18321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7558620" y="5431424"/>
            <a:ext cx="1630849" cy="295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88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82647" y="417264"/>
            <a:ext cx="8756193" cy="9801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</a:t>
            </a:r>
            <a:r>
              <a:rPr lang="uk-UA" sz="3200" b="1" dirty="0">
                <a:solidFill>
                  <a:schemeClr val="bg1"/>
                </a:solidFill>
              </a:rPr>
              <a:t>об'єкти. </a:t>
            </a:r>
            <a:r>
              <a:rPr lang="uk-UA" sz="3200" b="1" dirty="0" err="1" smtClean="0">
                <a:solidFill>
                  <a:schemeClr val="bg1"/>
                </a:solidFill>
              </a:rPr>
              <a:t>Перевір</a:t>
            </a:r>
            <a:r>
              <a:rPr lang="uk-UA" sz="3200" b="1" dirty="0" smtClean="0">
                <a:solidFill>
                  <a:schemeClr val="bg1"/>
                </a:solidFill>
              </a:rPr>
              <a:t>, чи правильно побудовано </a:t>
            </a:r>
            <a:r>
              <a:rPr lang="uk-UA" sz="3200" b="1" dirty="0">
                <a:solidFill>
                  <a:schemeClr val="bg1"/>
                </a:solidFill>
              </a:rPr>
              <a:t>звукові </a:t>
            </a:r>
            <a:r>
              <a:rPr lang="uk-UA" sz="3200" b="1" dirty="0" smtClean="0">
                <a:solidFill>
                  <a:schemeClr val="bg1"/>
                </a:solidFill>
              </a:rPr>
              <a:t>схеми слів.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74" y="2287558"/>
            <a:ext cx="2812968" cy="343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6258369" y="4962354"/>
            <a:ext cx="2241182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3355595" y="4962355"/>
            <a:ext cx="2323318" cy="430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329421" y="4962354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 rot="16200000" flipH="1">
            <a:off x="4557716" y="4989675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4915021" y="5084854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3996492" y="507185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16200000" flipH="1">
            <a:off x="6499317" y="496511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7157171" y="4974698"/>
            <a:ext cx="675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7729757" y="505719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6847176" y="505199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Прямоугольный треугольник 33"/>
          <p:cNvSpPr/>
          <p:nvPr/>
        </p:nvSpPr>
        <p:spPr>
          <a:xfrm rot="12565604" flipH="1">
            <a:off x="4151988" y="4764511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 rot="12565604" flipH="1">
            <a:off x="6983000" y="4749347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Клипарт петух (70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761" y="2358113"/>
            <a:ext cx="2055787" cy="238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598" y="2987044"/>
            <a:ext cx="2471804" cy="18242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5350"/>
          <a:stretch/>
        </p:blipFill>
        <p:spPr>
          <a:xfrm>
            <a:off x="8606308" y="1938965"/>
            <a:ext cx="3091275" cy="2815390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9352493" y="5057195"/>
            <a:ext cx="375893" cy="236470"/>
            <a:chOff x="6841977" y="5603805"/>
            <a:chExt cx="375893" cy="236470"/>
          </a:xfrm>
        </p:grpSpPr>
        <p:sp>
          <p:nvSpPr>
            <p:cNvPr id="38" name="Прямоугольник 37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9088358" y="4962354"/>
            <a:ext cx="1843088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9908017" y="507185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10286298" y="5043366"/>
            <a:ext cx="375893" cy="236470"/>
            <a:chOff x="6841977" y="5603805"/>
            <a:chExt cx="375893" cy="236470"/>
          </a:xfrm>
        </p:grpSpPr>
        <p:sp>
          <p:nvSpPr>
            <p:cNvPr id="44" name="Прямоугольник 43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3501824" y="5062854"/>
            <a:ext cx="375893" cy="236470"/>
            <a:chOff x="6841977" y="5603805"/>
            <a:chExt cx="375893" cy="236470"/>
          </a:xfrm>
        </p:grpSpPr>
        <p:sp>
          <p:nvSpPr>
            <p:cNvPr id="49" name="Прямоугольник 48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5223349" y="5071857"/>
            <a:ext cx="375893" cy="236470"/>
            <a:chOff x="6841977" y="5603805"/>
            <a:chExt cx="375893" cy="236470"/>
          </a:xfrm>
        </p:grpSpPr>
        <p:sp>
          <p:nvSpPr>
            <p:cNvPr id="52" name="Прямоугольник 51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7258740" y="5043367"/>
            <a:ext cx="375893" cy="236470"/>
            <a:chOff x="6841977" y="5603805"/>
            <a:chExt cx="375893" cy="236470"/>
          </a:xfrm>
        </p:grpSpPr>
        <p:sp>
          <p:nvSpPr>
            <p:cNvPr id="55" name="Прямоугольник 54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8040427" y="5057196"/>
            <a:ext cx="375893" cy="236470"/>
            <a:chOff x="6841977" y="5603805"/>
            <a:chExt cx="375893" cy="236470"/>
          </a:xfrm>
        </p:grpSpPr>
        <p:sp>
          <p:nvSpPr>
            <p:cNvPr id="58" name="Прямоугольник 57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1411252" y="1397453"/>
            <a:ext cx="7007538" cy="7123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Знайди </a:t>
            </a:r>
            <a:r>
              <a:rPr lang="uk-UA" sz="2000" b="1" dirty="0">
                <a:solidFill>
                  <a:schemeClr val="bg1"/>
                </a:solidFill>
              </a:rPr>
              <a:t>зайвий малюнок, </a:t>
            </a:r>
            <a:r>
              <a:rPr lang="uk-UA" sz="2000" b="1" dirty="0" smtClean="0">
                <a:solidFill>
                  <a:schemeClr val="bg1"/>
                </a:solidFill>
              </a:rPr>
              <a:t>поясни </a:t>
            </a:r>
            <a:r>
              <a:rPr lang="uk-UA" sz="2000" b="1" dirty="0">
                <a:solidFill>
                  <a:schemeClr val="bg1"/>
                </a:solidFill>
              </a:rPr>
              <a:t>чому.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Чим </a:t>
            </a:r>
            <a:r>
              <a:rPr lang="uk-UA" sz="2000" b="1" dirty="0">
                <a:solidFill>
                  <a:schemeClr val="bg1"/>
                </a:solidFill>
              </a:rPr>
              <a:t>ще вони відрізняються (схемами – кількістю складів).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2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9682" y="334904"/>
            <a:ext cx="10173777" cy="7123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Пограємо. Визнач перший звук у слові. Твердий чи м’який?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155" y="1035238"/>
            <a:ext cx="2355700" cy="288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4847258-FCF6-4823-9819-DB13BB7987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19500" r="14990" b="17012"/>
          <a:stretch/>
        </p:blipFill>
        <p:spPr>
          <a:xfrm>
            <a:off x="5981560" y="4077765"/>
            <a:ext cx="2052000" cy="1872000"/>
          </a:xfrm>
          <a:prstGeom prst="rect">
            <a:avLst/>
          </a:prstGeom>
        </p:spPr>
      </p:pic>
      <p:pic>
        <p:nvPicPr>
          <p:cNvPr id="12" name="Picture 2" descr="https://i.pinimg.com/564x/20/69/4b/20694b9b4779df8ba9fb992d4f4a23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413" y="1227539"/>
            <a:ext cx="1797844" cy="25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10417211" y="2193081"/>
            <a:ext cx="806248" cy="713404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https://i.pinimg.com/564x/20/69/4b/20694b9b4779df8ba9fb992d4f4a23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33560" y="1222199"/>
            <a:ext cx="1797844" cy="25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0591018" y="2418199"/>
            <a:ext cx="458633" cy="11469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0591018" y="2570882"/>
            <a:ext cx="458633" cy="11469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4847258-FCF6-4823-9819-DB13BB7987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21" y="3946406"/>
            <a:ext cx="2169457" cy="230758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4847258-FCF6-4823-9819-DB13BB7987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" t="17912" r="3471" b="13009"/>
          <a:stretch/>
        </p:blipFill>
        <p:spPr>
          <a:xfrm>
            <a:off x="2068886" y="1776177"/>
            <a:ext cx="3576172" cy="1589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F4847258-FCF6-4823-9819-DB13BB7987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13241" r="3146" b="6732"/>
          <a:stretch/>
        </p:blipFill>
        <p:spPr>
          <a:xfrm>
            <a:off x="8884745" y="4140221"/>
            <a:ext cx="2338714" cy="197329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F4847258-FCF6-4823-9819-DB13BB7987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" t="11228" r="7633" b="11143"/>
          <a:stretch/>
        </p:blipFill>
        <p:spPr>
          <a:xfrm>
            <a:off x="5309357" y="1350960"/>
            <a:ext cx="2471613" cy="224916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F4847258-FCF6-4823-9819-DB13BB7987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247" y="3849608"/>
            <a:ext cx="2284503" cy="203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1612107"/>
            <a:ext cx="10147300" cy="5650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Бесіда про зоряне небо, зірки і сузір'я, </a:t>
            </a:r>
            <a:r>
              <a:rPr lang="uk-UA" sz="2000" b="1" dirty="0" smtClean="0">
                <a:solidFill>
                  <a:schemeClr val="bg1"/>
                </a:solidFill>
              </a:rPr>
              <a:t>про </a:t>
            </a:r>
            <a:r>
              <a:rPr lang="uk-UA" sz="2000" b="1" dirty="0">
                <a:solidFill>
                  <a:schemeClr val="bg1"/>
                </a:solidFill>
              </a:rPr>
              <a:t>прилад – телескоп, про людей – астрономів.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256" y="2331702"/>
            <a:ext cx="8711547" cy="3960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228271" y="394177"/>
            <a:ext cx="9973129" cy="10873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Склади </a:t>
            </a:r>
            <a:r>
              <a:rPr lang="uk-UA" sz="3200" b="1" dirty="0">
                <a:solidFill>
                  <a:schemeClr val="bg1"/>
                </a:solidFill>
              </a:rPr>
              <a:t>розповідь за малюнком.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Розкажи, </a:t>
            </a:r>
            <a:r>
              <a:rPr lang="uk-UA" sz="3200" b="1" dirty="0">
                <a:solidFill>
                  <a:schemeClr val="bg1"/>
                </a:solidFill>
              </a:rPr>
              <a:t>чим захоплені тато з сином.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75" y="2331702"/>
            <a:ext cx="2740025" cy="335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6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75"/>
          <a:stretch/>
        </p:blipFill>
        <p:spPr>
          <a:xfrm>
            <a:off x="3257068" y="3144454"/>
            <a:ext cx="8470900" cy="35319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8830" y="433137"/>
            <a:ext cx="10156371" cy="7860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Чи </a:t>
            </a:r>
            <a:r>
              <a:rPr lang="uk-UA" sz="3200" b="1" dirty="0" smtClean="0"/>
              <a:t>впізнаєш ти </a:t>
            </a:r>
            <a:r>
              <a:rPr lang="uk-UA" sz="3200" b="1" dirty="0"/>
              <a:t>ці букви? </a:t>
            </a:r>
            <a:r>
              <a:rPr lang="uk-UA" sz="3200" b="1" dirty="0" smtClean="0"/>
              <a:t>Назви </a:t>
            </a:r>
            <a:r>
              <a:rPr lang="uk-UA" sz="3200" b="1" dirty="0"/>
              <a:t>їх. Що вони роблять?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021" y="2188430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7036601" y="5912643"/>
            <a:ext cx="1461076" cy="1856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/>
          <p:cNvCxnSpPr>
            <a:stCxn id="28" idx="0"/>
          </p:cNvCxnSpPr>
          <p:nvPr/>
        </p:nvCxnSpPr>
        <p:spPr>
          <a:xfrm>
            <a:off x="7767139" y="5912643"/>
            <a:ext cx="1" cy="1856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Выноска-облако 18"/>
          <p:cNvSpPr/>
          <p:nvPr/>
        </p:nvSpPr>
        <p:spPr>
          <a:xfrm>
            <a:off x="2917044" y="1807029"/>
            <a:ext cx="2661944" cy="1155813"/>
          </a:xfrm>
          <a:prstGeom prst="cloudCallout">
            <a:avLst>
              <a:gd name="adj1" fmla="val 13171"/>
              <a:gd name="adj2" fmla="val 75622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Выноска-облако 20"/>
          <p:cNvSpPr/>
          <p:nvPr/>
        </p:nvSpPr>
        <p:spPr>
          <a:xfrm>
            <a:off x="6087118" y="1807029"/>
            <a:ext cx="2599682" cy="1155813"/>
          </a:xfrm>
          <a:prstGeom prst="cloudCallout">
            <a:avLst>
              <a:gd name="adj1" fmla="val -6849"/>
              <a:gd name="adj2" fmla="val 80772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Выноска-облако 21"/>
          <p:cNvSpPr/>
          <p:nvPr/>
        </p:nvSpPr>
        <p:spPr>
          <a:xfrm>
            <a:off x="9257192" y="1807029"/>
            <a:ext cx="2659312" cy="1155813"/>
          </a:xfrm>
          <a:prstGeom prst="cloudCallout">
            <a:avLst>
              <a:gd name="adj1" fmla="val -16192"/>
              <a:gd name="adj2" fmla="val 78197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09695" y="1931604"/>
            <a:ext cx="2469293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тримає ліхтарик.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270840" y="1897371"/>
            <a:ext cx="2538664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uk-UA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засвітила свічку. 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452476" y="1897371"/>
            <a:ext cx="2464028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витирає фару на машині.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Прямоугольник 47"/>
          <p:cNvSpPr/>
          <p:nvPr/>
        </p:nvSpPr>
        <p:spPr>
          <a:xfrm rot="16200000" flipH="1">
            <a:off x="7168563" y="5937917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7567974" y="5961972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Прямоугольный треугольник 50"/>
          <p:cNvSpPr/>
          <p:nvPr/>
        </p:nvSpPr>
        <p:spPr>
          <a:xfrm rot="12565604" flipH="1">
            <a:off x="7654710" y="5799788"/>
            <a:ext cx="45719" cy="82267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 rot="16200000" flipH="1">
            <a:off x="7915431" y="5938341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8313919" y="5961972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 rot="16200000" flipH="1">
            <a:off x="8152682" y="5935337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4106222" y="5912644"/>
            <a:ext cx="2261241" cy="1856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5608823" y="5923477"/>
            <a:ext cx="1402" cy="17480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Овал 57"/>
          <p:cNvSpPr/>
          <p:nvPr/>
        </p:nvSpPr>
        <p:spPr>
          <a:xfrm>
            <a:off x="4598749" y="5964321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 rot="16200000" flipH="1">
            <a:off x="5006985" y="5938804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ый треугольник 59"/>
          <p:cNvSpPr/>
          <p:nvPr/>
        </p:nvSpPr>
        <p:spPr>
          <a:xfrm rot="12565604" flipH="1">
            <a:off x="5464519" y="5799949"/>
            <a:ext cx="45719" cy="82267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 rot="16200000" flipH="1">
            <a:off x="5739332" y="5935327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5931145" y="5962479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 rot="16200000" flipH="1">
            <a:off x="6172229" y="5938804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4857253" y="5930983"/>
            <a:ext cx="2878" cy="167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Прямоугольник 64"/>
          <p:cNvSpPr/>
          <p:nvPr/>
        </p:nvSpPr>
        <p:spPr>
          <a:xfrm rot="16200000" flipH="1">
            <a:off x="5238373" y="5938803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5413199" y="5964455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3" name="Прямоугольный треугольник 72"/>
          <p:cNvSpPr/>
          <p:nvPr/>
        </p:nvSpPr>
        <p:spPr>
          <a:xfrm rot="12565604" flipH="1">
            <a:off x="9885020" y="5812012"/>
            <a:ext cx="45719" cy="82267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4318611" y="5949856"/>
            <a:ext cx="132201" cy="113665"/>
            <a:chOff x="4210277" y="5951364"/>
            <a:chExt cx="132201" cy="113665"/>
          </a:xfrm>
        </p:grpSpPr>
        <p:sp>
          <p:nvSpPr>
            <p:cNvPr id="57" name="Прямоугольник 56"/>
            <p:cNvSpPr/>
            <p:nvPr/>
          </p:nvSpPr>
          <p:spPr>
            <a:xfrm rot="16200000" flipH="1">
              <a:off x="4253518" y="5908123"/>
              <a:ext cx="45719" cy="1322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/>
            <p:cNvSpPr/>
            <p:nvPr/>
          </p:nvSpPr>
          <p:spPr>
            <a:xfrm rot="16200000" flipH="1">
              <a:off x="4253518" y="5976069"/>
              <a:ext cx="45719" cy="1322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7352121" y="5945154"/>
            <a:ext cx="132201" cy="113665"/>
            <a:chOff x="4210277" y="5951364"/>
            <a:chExt cx="132201" cy="113665"/>
          </a:xfrm>
        </p:grpSpPr>
        <p:sp>
          <p:nvSpPr>
            <p:cNvPr id="82" name="Прямоугольник 81"/>
            <p:cNvSpPr/>
            <p:nvPr/>
          </p:nvSpPr>
          <p:spPr>
            <a:xfrm rot="16200000" flipH="1">
              <a:off x="4253518" y="5908123"/>
              <a:ext cx="45719" cy="1322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Прямоугольник 82"/>
            <p:cNvSpPr/>
            <p:nvPr/>
          </p:nvSpPr>
          <p:spPr>
            <a:xfrm rot="16200000" flipH="1">
              <a:off x="4253518" y="5976069"/>
              <a:ext cx="45719" cy="1322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4" name="Прямоугольник 83"/>
          <p:cNvSpPr/>
          <p:nvPr/>
        </p:nvSpPr>
        <p:spPr>
          <a:xfrm>
            <a:off x="9476821" y="5920843"/>
            <a:ext cx="1169627" cy="1856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10032506" y="5912643"/>
            <a:ext cx="1" cy="1856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Прямоугольник 85"/>
          <p:cNvSpPr/>
          <p:nvPr/>
        </p:nvSpPr>
        <p:spPr>
          <a:xfrm rot="16200000" flipH="1">
            <a:off x="9612707" y="5947562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9813807" y="5967730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8" name="Прямоугольник 87"/>
          <p:cNvSpPr/>
          <p:nvPr/>
        </p:nvSpPr>
        <p:spPr>
          <a:xfrm rot="16200000" flipH="1">
            <a:off x="10211199" y="5948195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10412357" y="5965920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356673" y="1234673"/>
            <a:ext cx="9320406" cy="4766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Доповни </a:t>
            </a:r>
            <a:r>
              <a:rPr lang="uk-UA" sz="2000" b="1" dirty="0"/>
              <a:t>звукові схеми слів.</a:t>
            </a:r>
            <a:r>
              <a:rPr lang="uk-UA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smtClean="0"/>
              <a:t>Назви </a:t>
            </a:r>
            <a:r>
              <a:rPr lang="uk-UA" sz="2000" b="1" dirty="0"/>
              <a:t>які ще освітлювальні прилади </a:t>
            </a:r>
            <a:r>
              <a:rPr lang="uk-UA" sz="2000" b="1" dirty="0" smtClean="0"/>
              <a:t>ти знаєш. 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48" grpId="0" animBg="1"/>
      <p:bldP spid="49" grpId="0" animBg="1"/>
      <p:bldP spid="51" grpId="0" animBg="1"/>
      <p:bldP spid="58" grpId="0" animBg="1"/>
      <p:bldP spid="73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06255" y="363239"/>
            <a:ext cx="10582231" cy="10410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Назви </a:t>
            </a:r>
            <a:r>
              <a:rPr lang="uk-UA" sz="3200" b="1" dirty="0"/>
              <a:t>всі об'єкти.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Визнач, </a:t>
            </a:r>
            <a:r>
              <a:rPr lang="uk-UA" sz="3200" b="1" dirty="0"/>
              <a:t>скільки складів у кожному слові.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Рисунки алфавит 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0314"/>
            <a:ext cx="5456368" cy="492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in on clipar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790">
                        <a14:foregroundMark x1="55672" y1="22517" x2="55672" y2="22517"/>
                        <a14:foregroundMark x1="5252" y1="78642" x2="5252" y2="78642"/>
                        <a14:foregroundMark x1="11765" y1="83775" x2="11765" y2="83775"/>
                        <a14:foregroundMark x1="14706" y1="86589" x2="14706" y2="86589"/>
                        <a14:foregroundMark x1="61765" y1="85762" x2="61765" y2="85762"/>
                        <a14:foregroundMark x1="43277" y1="92715" x2="43277" y2="927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3691" y="3494781"/>
            <a:ext cx="2320149" cy="29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Поросенок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000" b="77500" l="4889" r="96889">
                        <a14:foregroundMark x1="64667" y1="38833" x2="64667" y2="38833"/>
                        <a14:foregroundMark x1="80889" y1="38000" x2="80889" y2="38000"/>
                        <a14:foregroundMark x1="61111" y1="41500" x2="61111" y2="4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26" y="655667"/>
            <a:ext cx="3268918" cy="435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Черная смородина | Еда, Чернила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" b="98800" l="0" r="989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169" y="1515551"/>
            <a:ext cx="2335491" cy="197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Свечка (свеча) - Png картинки и иконки без фон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405" y="3813666"/>
            <a:ext cx="1503249" cy="240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Буква Л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076" b="98910" l="155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628"/>
          <a:stretch/>
        </p:blipFill>
        <p:spPr bwMode="auto">
          <a:xfrm>
            <a:off x="161208" y="1628569"/>
            <a:ext cx="4954804" cy="446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Клипарт лев (5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2" b="97753" l="14500" r="8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971" y="3627016"/>
            <a:ext cx="3406774" cy="262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самолет клипарт боевой самолет PNG , самолет, синий, истребитель PNG  картинки и пнг PSD рисунок для бесплатной загрузки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969" b="80938" l="2344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954" y="858062"/>
            <a:ext cx="3698110" cy="369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Лимон Иллюстрации и клипарты. 96 380 Лимон иллюстрации, рисунки и графика  на условиях «роялти-фри» от тысяч авторов векторных клипартов в формате EPS.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764" l="0" r="99120">
                        <a14:foregroundMark x1="36950" y1="32677" x2="36950" y2="32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631" y="4253105"/>
            <a:ext cx="3248025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Фонарик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630" y="1161131"/>
            <a:ext cx="3091974" cy="309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888514" y="414242"/>
            <a:ext cx="10582231" cy="11206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Назви </a:t>
            </a:r>
            <a:r>
              <a:rPr lang="uk-UA" sz="3200" b="1" dirty="0"/>
              <a:t>всі об'єкти.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Визнач, </a:t>
            </a:r>
            <a:r>
              <a:rPr lang="uk-UA" sz="3200" b="1" dirty="0"/>
              <a:t>скільки складів у кожному слові.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Картинки алфавит 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065" y="1630314"/>
            <a:ext cx="6090006" cy="461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Коробка красок рисунок (5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41" b="89796" l="1667" r="94167">
                        <a14:foregroundMark x1="21167" y1="8163" x2="21833" y2="8844"/>
                        <a14:foregroundMark x1="46667" y1="9524" x2="46667" y2="9524"/>
                        <a14:foregroundMark x1="36833" y1="8163" x2="36833" y2="8163"/>
                        <a14:foregroundMark x1="42000" y1="8163" x2="42000" y2="8163"/>
                        <a14:foregroundMark x1="55667" y1="8163" x2="55667" y2="8163"/>
                        <a14:foregroundMark x1="66500" y1="6803" x2="66500" y2="6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664" y="5048498"/>
            <a:ext cx="3692859" cy="180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Фрукты клипарт (6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722" y="1828800"/>
            <a:ext cx="2936143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фонтан клипарт png |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46" l="575" r="98851">
                        <a14:foregroundMark x1="81609" y1="18367" x2="81609" y2="18367"/>
                        <a14:foregroundMark x1="72701" y1="16100" x2="72701" y2="16100"/>
                        <a14:foregroundMark x1="30747" y1="15420" x2="30747" y2="15420"/>
                        <a14:foregroundMark x1="23563" y1="16327" x2="23563" y2="16327"/>
                        <a14:foregroundMark x1="16667" y1="18141" x2="16667" y2="18141"/>
                        <a14:foregroundMark x1="27299" y1="16100" x2="27299" y2="16100"/>
                        <a14:foregroundMark x1="34770" y1="15420" x2="34770" y2="15420"/>
                        <a14:foregroundMark x1="25000" y1="16553" x2="25000" y2="16553"/>
                        <a14:foregroundMark x1="35632" y1="45125" x2="35632" y2="45125"/>
                        <a14:foregroundMark x1="91954" y1="50567" x2="91954" y2="50567"/>
                        <a14:foregroundMark x1="12356" y1="47392" x2="12356" y2="47392"/>
                        <a14:foregroundMark x1="42816" y1="15193" x2="42816" y2="15193"/>
                        <a14:foregroundMark x1="57471" y1="15420" x2="57471" y2="15420"/>
                        <a14:backgroundMark x1="42816" y1="10658" x2="42816" y2="10658"/>
                        <a14:backgroundMark x1="55460" y1="10884" x2="55460" y2="10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627" y="3634046"/>
            <a:ext cx="2232331" cy="282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Реалистичные фартуки прозрачный набор | Бесплатно векторы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91" b="89621" l="3834" r="55911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662"/>
          <a:stretch/>
        </p:blipFill>
        <p:spPr bwMode="auto">
          <a:xfrm>
            <a:off x="6201236" y="1630314"/>
            <a:ext cx="2396287" cy="32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88514" y="414242"/>
            <a:ext cx="10582231" cy="11206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Назви </a:t>
            </a:r>
            <a:r>
              <a:rPr lang="uk-UA" sz="3200" b="1" dirty="0"/>
              <a:t>всі об'єкти.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Визнач, </a:t>
            </a:r>
            <a:r>
              <a:rPr lang="uk-UA" sz="3200" b="1" dirty="0"/>
              <a:t>скільки складів у кожному слові.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4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29587" y="335165"/>
            <a:ext cx="7868275" cy="781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Поясни, </a:t>
            </a:r>
            <a:r>
              <a:rPr lang="uk-UA" sz="3600" b="1" dirty="0"/>
              <a:t>що зайве на малюнку.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52" y="1875348"/>
            <a:ext cx="8586196" cy="3072790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8138320" y="5052148"/>
            <a:ext cx="2241182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956195" y="5052150"/>
            <a:ext cx="2323318" cy="430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6378276" y="5064492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 rot="16200000" flipH="1">
            <a:off x="5203676" y="507946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6991084" y="5150791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5552341" y="518253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 rot="16200000" flipH="1">
            <a:off x="5996577" y="507946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9037122" y="5064492"/>
            <a:ext cx="675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Овал 43"/>
          <p:cNvSpPr/>
          <p:nvPr/>
        </p:nvSpPr>
        <p:spPr>
          <a:xfrm>
            <a:off x="9609708" y="514698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8727127" y="514178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Прямоугольный треугольник 45"/>
          <p:cNvSpPr/>
          <p:nvPr/>
        </p:nvSpPr>
        <p:spPr>
          <a:xfrm rot="12565604" flipH="1">
            <a:off x="5735197" y="4862517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ый треугольник 46"/>
          <p:cNvSpPr/>
          <p:nvPr/>
        </p:nvSpPr>
        <p:spPr>
          <a:xfrm rot="12565604" flipH="1">
            <a:off x="8862951" y="4839141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1" name="Группа 50"/>
          <p:cNvGrpSpPr/>
          <p:nvPr/>
        </p:nvGrpSpPr>
        <p:grpSpPr>
          <a:xfrm>
            <a:off x="8250340" y="5146990"/>
            <a:ext cx="375893" cy="236470"/>
            <a:chOff x="6841977" y="5603805"/>
            <a:chExt cx="375893" cy="236470"/>
          </a:xfrm>
        </p:grpSpPr>
        <p:sp>
          <p:nvSpPr>
            <p:cNvPr id="52" name="Прямоугольник 51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9138691" y="5133161"/>
            <a:ext cx="375893" cy="236470"/>
            <a:chOff x="6841977" y="5603805"/>
            <a:chExt cx="375893" cy="236470"/>
          </a:xfrm>
        </p:grpSpPr>
        <p:sp>
          <p:nvSpPr>
            <p:cNvPr id="55" name="Прямоугольник 54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9920378" y="5146990"/>
            <a:ext cx="375893" cy="236470"/>
            <a:chOff x="6841977" y="5603805"/>
            <a:chExt cx="375893" cy="236470"/>
          </a:xfrm>
        </p:grpSpPr>
        <p:sp>
          <p:nvSpPr>
            <p:cNvPr id="67" name="Прямоугольник 66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9" name="Прямоугольник 68"/>
          <p:cNvSpPr/>
          <p:nvPr/>
        </p:nvSpPr>
        <p:spPr>
          <a:xfrm rot="16200000" flipH="1">
            <a:off x="6646751" y="5067250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5439770" y="5613071"/>
            <a:ext cx="1270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Сонце</a:t>
            </a:r>
            <a:endParaRPr lang="ru-RU" sz="3200" b="1" dirty="0">
              <a:solidFill>
                <a:srgbClr val="2F3242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8546690" y="5613071"/>
            <a:ext cx="14527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Місяць</a:t>
            </a:r>
            <a:endParaRPr lang="ru-RU" sz="3200" b="1" dirty="0">
              <a:solidFill>
                <a:srgbClr val="2F3242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436914" y="1199180"/>
            <a:ext cx="9187543" cy="5643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Проаналізуй </a:t>
            </a:r>
            <a:r>
              <a:rPr lang="uk-UA" sz="2000" b="1" dirty="0"/>
              <a:t>звукові схеми, </a:t>
            </a:r>
            <a:r>
              <a:rPr lang="uk-UA" sz="2000" b="1" dirty="0" smtClean="0"/>
              <a:t>визнач, </a:t>
            </a:r>
            <a:r>
              <a:rPr lang="uk-UA" sz="2000" b="1" dirty="0"/>
              <a:t>до назви якого предмета вони </a:t>
            </a:r>
            <a:r>
              <a:rPr lang="uk-UA" sz="2000" b="1" dirty="0" smtClean="0"/>
              <a:t>підходять.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98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316944" y="1328179"/>
            <a:ext cx="5890519" cy="5768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Настрій якої книжки повторює твій настрій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84108" y="463849"/>
            <a:ext cx="8756193" cy="7553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D:\Картинки до тестів\Емоції Книга\images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t="2414" r="13578" b="4941"/>
          <a:stretch/>
        </p:blipFill>
        <p:spPr bwMode="auto">
          <a:xfrm>
            <a:off x="6896342" y="3474709"/>
            <a:ext cx="2211723" cy="2786771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Картинки до тестів\Емоції Книга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17" y="3298074"/>
            <a:ext cx="2786770" cy="278677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Емоції Книга\images (1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86" y="2159112"/>
            <a:ext cx="2379238" cy="237923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228" y="1996145"/>
            <a:ext cx="1771777" cy="2751909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26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56508" y="521946"/>
            <a:ext cx="8756193" cy="6611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Робота 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2" descr="декоративный карандаш, анимация, учить, учитель png | PNGWing">
            <a:extLst>
              <a:ext uri="{FF2B5EF4-FFF2-40B4-BE49-F238E27FC236}">
                <a16:creationId xmlns:a16="http://schemas.microsoft.com/office/drawing/2014/main" xmlns="" id="{B5DAB78A-3F70-4535-B9B4-5DB1056CE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270" y="1459045"/>
            <a:ext cx="2440608" cy="298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1 клас\1. Навчання грамоти\1 УРОКИ 2023\Читання\013 - Звукові схеми слів. Птахи\2023-09-21_1004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1651101"/>
            <a:ext cx="7327466" cy="289912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13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090405" y="3635829"/>
            <a:ext cx="1254481" cy="457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222880" y="3810001"/>
            <a:ext cx="765749" cy="457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7206343" y="3810001"/>
            <a:ext cx="411745" cy="380999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5497286" y="3744687"/>
            <a:ext cx="2692521" cy="44631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D:\1 клас\1. Навчання грамоти\1 УРОКИ 2023\Читання\013 - Звукові схеми слів. Птахи\2023-09-21_1008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964" y="1662261"/>
            <a:ext cx="7399285" cy="2887967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1 клас\1. Навчання грамоти\1 УРОКИ 2023\Читання\013 - Звукові схеми слів. Птахи\2023-09-21_10124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63"/>
          <a:stretch/>
        </p:blipFill>
        <p:spPr bwMode="auto">
          <a:xfrm>
            <a:off x="2751979" y="1459045"/>
            <a:ext cx="8334391" cy="320400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8758445" y="4751423"/>
            <a:ext cx="1797609" cy="34597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9181096" y="4702257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 rot="16200000" flipH="1">
            <a:off x="9394600" y="4760297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9676974" y="4813120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8876339" y="4794464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Прямоугольный треугольник 40"/>
          <p:cNvSpPr/>
          <p:nvPr/>
        </p:nvSpPr>
        <p:spPr>
          <a:xfrm rot="12565604" flipH="1">
            <a:off x="9012164" y="4509974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5" name="Группа 44"/>
          <p:cNvGrpSpPr/>
          <p:nvPr/>
        </p:nvGrpSpPr>
        <p:grpSpPr>
          <a:xfrm>
            <a:off x="9985302" y="4800123"/>
            <a:ext cx="375893" cy="236470"/>
            <a:chOff x="6841977" y="5603805"/>
            <a:chExt cx="375893" cy="236470"/>
          </a:xfrm>
        </p:grpSpPr>
        <p:sp>
          <p:nvSpPr>
            <p:cNvPr id="46" name="Прямоугольник 45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3092039" y="4728663"/>
            <a:ext cx="2323318" cy="4305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4474445" y="4721483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Овал 53"/>
          <p:cNvSpPr/>
          <p:nvPr/>
        </p:nvSpPr>
        <p:spPr>
          <a:xfrm>
            <a:off x="5087253" y="480778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3648510" y="483952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 rot="16200000" flipH="1">
            <a:off x="4092746" y="4736460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ый треугольник 56"/>
          <p:cNvSpPr/>
          <p:nvPr/>
        </p:nvSpPr>
        <p:spPr>
          <a:xfrm rot="12565604" flipH="1">
            <a:off x="3831366" y="4519508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 rot="16200000" flipH="1">
            <a:off x="4742920" y="472424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5681887" y="4739022"/>
            <a:ext cx="2323318" cy="4305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7103968" y="4763765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Овал 64"/>
          <p:cNvSpPr/>
          <p:nvPr/>
        </p:nvSpPr>
        <p:spPr>
          <a:xfrm>
            <a:off x="7716776" y="4850064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6278033" y="488180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8" name="Прямоугольный треугольник 67"/>
          <p:cNvSpPr/>
          <p:nvPr/>
        </p:nvSpPr>
        <p:spPr>
          <a:xfrm rot="12565604" flipH="1">
            <a:off x="6460889" y="4561790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 rot="16200000" flipH="1">
            <a:off x="7372443" y="476652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8" name="Группа 47"/>
          <p:cNvGrpSpPr/>
          <p:nvPr/>
        </p:nvGrpSpPr>
        <p:grpSpPr>
          <a:xfrm>
            <a:off x="3212388" y="4825697"/>
            <a:ext cx="375893" cy="236470"/>
            <a:chOff x="6841977" y="5603805"/>
            <a:chExt cx="375893" cy="236470"/>
          </a:xfrm>
        </p:grpSpPr>
        <p:sp>
          <p:nvSpPr>
            <p:cNvPr id="49" name="Прямоугольник 48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Прямоугольник 52"/>
          <p:cNvSpPr/>
          <p:nvPr/>
        </p:nvSpPr>
        <p:spPr>
          <a:xfrm rot="16200000" flipH="1">
            <a:off x="5977459" y="480535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0" name="Группа 59"/>
          <p:cNvGrpSpPr/>
          <p:nvPr/>
        </p:nvGrpSpPr>
        <p:grpSpPr>
          <a:xfrm>
            <a:off x="6612736" y="4855545"/>
            <a:ext cx="375893" cy="236470"/>
            <a:chOff x="6841977" y="5603805"/>
            <a:chExt cx="375893" cy="236470"/>
          </a:xfrm>
        </p:grpSpPr>
        <p:sp>
          <p:nvSpPr>
            <p:cNvPr id="61" name="Прямоугольник 60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ик 61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8965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9" grpId="0" animBg="1"/>
      <p:bldP spid="40" grpId="0" animBg="1"/>
      <p:bldP spid="41" grpId="0" animBg="1"/>
      <p:bldP spid="51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3" grpId="0" animBg="1"/>
      <p:bldP spid="65" grpId="0" animBg="1"/>
      <p:bldP spid="66" grpId="0" animBg="1"/>
      <p:bldP spid="68" grpId="0" animBg="1"/>
      <p:bldP spid="69" grpId="0" animBg="1"/>
      <p:bldP spid="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60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878408" y="413119"/>
            <a:ext cx="8732066" cy="6949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282543" y="1925075"/>
            <a:ext cx="3766457" cy="353943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32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пр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тв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рд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м'</a:t>
            </a:r>
            <a:r>
              <a:rPr lang="uk-UA" sz="3200" b="1" dirty="0">
                <a:solidFill>
                  <a:srgbClr val="FF0000"/>
                </a:solidFill>
              </a:rPr>
              <a:t>я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і 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я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н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нц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rgbClr val="FF0000"/>
                </a:solidFill>
              </a:rPr>
              <a:t>я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ц</a:t>
            </a:r>
            <a:r>
              <a:rPr lang="uk-UA" sz="3200" b="1" dirty="0">
                <a:solidFill>
                  <a:srgbClr val="322ADA"/>
                </a:solidFill>
              </a:rPr>
              <a:t>ь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60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316944" y="1328179"/>
            <a:ext cx="5890519" cy="5768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Настрій якої книжки повторює твій настрій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84108" y="463849"/>
            <a:ext cx="8756193" cy="7553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smtClean="0">
                <a:solidFill>
                  <a:schemeClr val="bg1"/>
                </a:solidFill>
              </a:rPr>
              <a:t>Рефлексія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D:\Картинки до тестів\Емоції Книга\images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t="2414" r="13578" b="4941"/>
          <a:stretch/>
        </p:blipFill>
        <p:spPr bwMode="auto">
          <a:xfrm>
            <a:off x="6896342" y="3474709"/>
            <a:ext cx="2211723" cy="2786771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Картинки до тестів\Емоції Книга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17" y="3298074"/>
            <a:ext cx="2786770" cy="278677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Емоції Книга\images (1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86" y="2159112"/>
            <a:ext cx="2379238" cy="237923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228" y="1996145"/>
            <a:ext cx="1771777" cy="2751909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12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34143" y="347775"/>
            <a:ext cx="9712801" cy="7163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Пригадай, </a:t>
            </a:r>
            <a:r>
              <a:rPr lang="uk-UA" sz="3200" b="1" dirty="0">
                <a:solidFill>
                  <a:schemeClr val="bg1"/>
                </a:solidFill>
              </a:rPr>
              <a:t>які бувають </a:t>
            </a:r>
            <a:r>
              <a:rPr lang="uk-UA" sz="3200" b="1" dirty="0" smtClean="0">
                <a:solidFill>
                  <a:schemeClr val="bg1"/>
                </a:solidFill>
              </a:rPr>
              <a:t>звуки.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https://i.pinimg.com/564x/20/69/4b/20694b9b4779df8ba9fb992d4f4a23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132" y="1303254"/>
            <a:ext cx="2711116" cy="389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5178223" y="2743200"/>
            <a:ext cx="1190625" cy="114378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5512852" y="3049080"/>
            <a:ext cx="513096" cy="51577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2" descr="https://i.pinimg.com/564x/20/69/4b/20694b9b4779df8ba9fb992d4f4a23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13559" y="1303254"/>
            <a:ext cx="2711116" cy="389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Овал 25"/>
          <p:cNvSpPr/>
          <p:nvPr/>
        </p:nvSpPr>
        <p:spPr>
          <a:xfrm>
            <a:off x="8932482" y="2743200"/>
            <a:ext cx="1190625" cy="114378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9213469" y="3200399"/>
            <a:ext cx="628650" cy="22938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3901265" y="5079064"/>
            <a:ext cx="3341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solidFill>
                  <a:srgbClr val="2F3242"/>
                </a:solidFill>
              </a:rPr>
              <a:t>Голосний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733691" y="5109982"/>
            <a:ext cx="3681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solidFill>
                  <a:srgbClr val="2F3242"/>
                </a:solidFill>
              </a:rPr>
              <a:t>Приголосний </a:t>
            </a:r>
            <a:endParaRPr lang="ru-RU" sz="4800" b="1" dirty="0">
              <a:solidFill>
                <a:srgbClr val="2F3242"/>
              </a:solidFill>
            </a:endParaRPr>
          </a:p>
        </p:txBody>
      </p:sp>
      <p:pic>
        <p:nvPicPr>
          <p:cNvPr id="1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313" y="1534872"/>
            <a:ext cx="2898362" cy="35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69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29343" y="445745"/>
            <a:ext cx="10657114" cy="8210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</a:t>
            </a:r>
            <a:r>
              <a:rPr lang="uk-UA" sz="3200" b="1" dirty="0">
                <a:solidFill>
                  <a:schemeClr val="bg1"/>
                </a:solidFill>
              </a:rPr>
              <a:t>об'єкти. </a:t>
            </a:r>
            <a:r>
              <a:rPr lang="uk-UA" sz="3200" b="1" dirty="0" smtClean="0">
                <a:solidFill>
                  <a:schemeClr val="bg1"/>
                </a:solidFill>
              </a:rPr>
              <a:t>Побудуй </a:t>
            </a:r>
            <a:r>
              <a:rPr lang="uk-UA" sz="3200" b="1" dirty="0">
                <a:solidFill>
                  <a:schemeClr val="bg1"/>
                </a:solidFill>
              </a:rPr>
              <a:t>схеми цих слів. </a:t>
            </a:r>
            <a:r>
              <a:rPr lang="uk-UA" sz="3200" b="1" dirty="0" smtClean="0">
                <a:solidFill>
                  <a:schemeClr val="bg1"/>
                </a:solidFill>
              </a:rPr>
              <a:t>Постав </a:t>
            </a:r>
            <a:r>
              <a:rPr lang="uk-UA" sz="3200" b="1" dirty="0">
                <a:solidFill>
                  <a:schemeClr val="bg1"/>
                </a:solidFill>
              </a:rPr>
              <a:t>наголос. 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57524" y="3286343"/>
            <a:ext cx="20749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2F3242"/>
                </a:solidFill>
              </a:rPr>
              <a:t>Ви  но  град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03041" y="3378344"/>
            <a:ext cx="2106277" cy="3861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527758" y="3378344"/>
            <a:ext cx="4158" cy="3861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102150" y="3378344"/>
            <a:ext cx="833" cy="3861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9289261" y="3335328"/>
            <a:ext cx="2309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err="1">
                <a:solidFill>
                  <a:srgbClr val="2F3242"/>
                </a:solidFill>
              </a:rPr>
              <a:t>Ли</a:t>
            </a:r>
            <a:r>
              <a:rPr lang="uk-UA" sz="2800" b="1" dirty="0">
                <a:solidFill>
                  <a:srgbClr val="2F3242"/>
                </a:solidFill>
              </a:rPr>
              <a:t>  </a:t>
            </a:r>
            <a:r>
              <a:rPr lang="uk-UA" sz="2800" b="1" dirty="0" err="1">
                <a:solidFill>
                  <a:srgbClr val="2F3242"/>
                </a:solidFill>
              </a:rPr>
              <a:t>мон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630310" y="3411826"/>
            <a:ext cx="1555142" cy="3929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H="1">
            <a:off x="10335826" y="3423328"/>
            <a:ext cx="10632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3903042" y="5903006"/>
            <a:ext cx="1934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2F3242"/>
                </a:solidFill>
              </a:rPr>
              <a:t>Бу   </a:t>
            </a:r>
            <a:r>
              <a:rPr lang="uk-UA" sz="2800" b="1" dirty="0" err="1">
                <a:solidFill>
                  <a:srgbClr val="2F3242"/>
                </a:solidFill>
              </a:rPr>
              <a:t>ряк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114154" y="6005684"/>
            <a:ext cx="1488559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4771346" y="6005683"/>
            <a:ext cx="0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6684691" y="3321739"/>
            <a:ext cx="2189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2F3242"/>
                </a:solidFill>
              </a:rPr>
              <a:t>Ба  на  </a:t>
            </a:r>
            <a:r>
              <a:rPr lang="uk-UA" sz="2800" b="1" dirty="0" err="1">
                <a:solidFill>
                  <a:srgbClr val="2F3242"/>
                </a:solidFill>
              </a:rPr>
              <a:t>ни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947204" y="3392644"/>
            <a:ext cx="1655976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7480272" y="3392644"/>
            <a:ext cx="1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Прямоугольный треугольник 42"/>
          <p:cNvSpPr/>
          <p:nvPr/>
        </p:nvSpPr>
        <p:spPr>
          <a:xfrm rot="11552914" flipH="1">
            <a:off x="5644728" y="3189865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ый треугольник 43"/>
          <p:cNvSpPr/>
          <p:nvPr/>
        </p:nvSpPr>
        <p:spPr>
          <a:xfrm rot="11552914" flipH="1">
            <a:off x="10762630" y="3220578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ый треугольник 44"/>
          <p:cNvSpPr/>
          <p:nvPr/>
        </p:nvSpPr>
        <p:spPr>
          <a:xfrm rot="11552914" flipH="1">
            <a:off x="7879160" y="3189865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ый треугольник 45"/>
          <p:cNvSpPr/>
          <p:nvPr/>
        </p:nvSpPr>
        <p:spPr>
          <a:xfrm rot="11552914" flipH="1">
            <a:off x="5237690" y="5818988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Picture 4" descr="Банан клипарт (63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792" y="1723193"/>
            <a:ext cx="2053281" cy="138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Клипарт виноград (6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05959">
            <a:off x="4057908" y="1670424"/>
            <a:ext cx="1796541" cy="193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Лимон, Лимон png | PNGEg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94" l="2667" r="99778">
                        <a14:foregroundMark x1="7444" y1="80025" x2="7444" y2="80025"/>
                        <a14:foregroundMark x1="12111" y1="77696" x2="12111" y2="77696"/>
                        <a14:foregroundMark x1="13667" y1="77206" x2="13667" y2="77206"/>
                        <a14:foregroundMark x1="14889" y1="76593" x2="14889" y2="76593"/>
                        <a14:foregroundMark x1="28333" y1="94730" x2="28333" y2="94730"/>
                        <a14:foregroundMark x1="79222" y1="13113" x2="79222" y2="13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975" y="1630510"/>
            <a:ext cx="1761790" cy="159735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Клипарт свекла (5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67" l="7212" r="920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2324">
            <a:off x="3749134" y="3955215"/>
            <a:ext cx="2094775" cy="204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Портативная сетевая графика Мультфильм Морковная графика, морковь, еда,  мультфильм, без роялти png | PNG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217" y1="13526" x2="30217" y2="13526"/>
                        <a14:foregroundMark x1="21957" y1="10462" x2="20543" y2="10462"/>
                        <a14:foregroundMark x1="10870" y1="16012" x2="10870" y2="16012"/>
                        <a14:foregroundMark x1="4022" y1="21156" x2="4022" y2="21156"/>
                        <a14:foregroundMark x1="15217" y1="14855" x2="15870" y2="14277"/>
                        <a14:foregroundMark x1="29130" y1="8555" x2="29130" y2="8555"/>
                        <a14:foregroundMark x1="37717" y1="7977" x2="37717" y2="7977"/>
                        <a14:foregroundMark x1="50978" y1="11792" x2="50978" y2="11792"/>
                        <a14:foregroundMark x1="47717" y1="17341" x2="47717" y2="17341"/>
                        <a14:foregroundMark x1="47717" y1="21329" x2="47391" y2="21908"/>
                        <a14:foregroundMark x1="45652" y1="24393" x2="49891" y2="22659"/>
                        <a14:foregroundMark x1="62391" y1="15029" x2="62391" y2="15029"/>
                        <a14:foregroundMark x1="67500" y1="10462" x2="67500" y2="10462"/>
                        <a14:foregroundMark x1="57065" y1="7803" x2="56739" y2="8382"/>
                        <a14:foregroundMark x1="53804" y1="15202" x2="53804" y2="15202"/>
                        <a14:foregroundMark x1="51739" y1="19827" x2="51739" y2="19827"/>
                        <a14:foregroundMark x1="44565" y1="19249" x2="44565" y2="19249"/>
                        <a14:foregroundMark x1="44565" y1="13353" x2="44565" y2="13353"/>
                        <a14:foregroundMark x1="31304" y1="15780" x2="31304" y2="15780"/>
                        <a14:foregroundMark x1="30217" y1="18092" x2="30217" y2="18092"/>
                        <a14:foregroundMark x1="24457" y1="18092" x2="24457" y2="18092"/>
                        <a14:foregroundMark x1="20543" y1="17514" x2="20870" y2="15607"/>
                        <a14:foregroundMark x1="21630" y1="13121" x2="21630" y2="13121"/>
                        <a14:foregroundMark x1="13696" y1="11445" x2="13696" y2="11445"/>
                        <a14:foregroundMark x1="10870" y1="10636" x2="10870" y2="10636"/>
                        <a14:foregroundMark x1="6957" y1="21734" x2="6957" y2="21734"/>
                        <a14:foregroundMark x1="2283" y1="23237" x2="2283" y2="23237"/>
                        <a14:foregroundMark x1="5870" y1="18266" x2="5870" y2="18266"/>
                        <a14:foregroundMark x1="10870" y1="18439" x2="10870" y2="18439"/>
                        <a14:foregroundMark x1="16957" y1="15780" x2="16957" y2="15780"/>
                        <a14:foregroundMark x1="13696" y1="21329" x2="13696" y2="21329"/>
                        <a14:foregroundMark x1="21630" y1="23410" x2="21630" y2="23410"/>
                        <a14:foregroundMark x1="23804" y1="9306" x2="23804" y2="9306"/>
                        <a14:foregroundMark x1="25870" y1="5723" x2="25870" y2="5723"/>
                        <a14:foregroundMark x1="29130" y1="5318" x2="29130" y2="5318"/>
                        <a14:foregroundMark x1="28043" y1="10867" x2="28043" y2="10867"/>
                        <a14:foregroundMark x1="33043" y1="12775" x2="33043" y2="12775"/>
                        <a14:foregroundMark x1="36630" y1="11040" x2="36630" y2="11040"/>
                        <a14:foregroundMark x1="32717" y1="9884" x2="32717" y2="9884"/>
                        <a14:foregroundMark x1="33804" y1="3815" x2="33804" y2="3815"/>
                        <a14:foregroundMark x1="40543" y1="8960" x2="40543" y2="8960"/>
                        <a14:foregroundMark x1="38804" y1="16936" x2="38804" y2="16590"/>
                        <a14:foregroundMark x1="39565" y1="13353" x2="39565" y2="13353"/>
                        <a14:foregroundMark x1="41304" y1="11618" x2="42717" y2="11214"/>
                        <a14:foregroundMark x1="44891" y1="8728" x2="44891" y2="8728"/>
                        <a14:foregroundMark x1="46630" y1="10462" x2="46630" y2="10462"/>
                        <a14:foregroundMark x1="45978" y1="12543" x2="45978" y2="12543"/>
                        <a14:foregroundMark x1="43152" y1="15202" x2="43152" y2="15202"/>
                        <a14:foregroundMark x1="44565" y1="17341" x2="44565" y2="17341"/>
                        <a14:foregroundMark x1="50217" y1="17514" x2="50217" y2="17514"/>
                        <a14:foregroundMark x1="49565" y1="9711" x2="49565" y2="9711"/>
                        <a14:foregroundMark x1="47065" y1="4393" x2="47065" y2="4393"/>
                        <a14:foregroundMark x1="53152" y1="9538" x2="53152" y2="9538"/>
                        <a14:foregroundMark x1="54565" y1="5491" x2="54565" y2="5491"/>
                        <a14:foregroundMark x1="61413" y1="9711" x2="61413" y2="9711"/>
                        <a14:foregroundMark x1="61739" y1="12543" x2="62065" y2="12543"/>
                        <a14:foregroundMark x1="66739" y1="7977" x2="68152" y2="7399"/>
                        <a14:foregroundMark x1="74239" y1="4566" x2="74239" y2="4566"/>
                        <a14:foregroundMark x1="70326" y1="5318" x2="70326" y2="5318"/>
                        <a14:foregroundMark x1="69239" y1="7803" x2="69239" y2="7803"/>
                        <a14:foregroundMark x1="65000" y1="12775" x2="65000" y2="12775"/>
                        <a14:foregroundMark x1="63913" y1="14104" x2="64239" y2="14682"/>
                        <a14:foregroundMark x1="65652" y1="15434" x2="65652" y2="15434"/>
                        <a14:foregroundMark x1="68152" y1="16590" x2="68478" y2="17110"/>
                        <a14:foregroundMark x1="70652" y1="18439" x2="70652" y2="18439"/>
                        <a14:foregroundMark x1="70652" y1="21156" x2="70652" y2="21156"/>
                        <a14:foregroundMark x1="73152" y1="19827" x2="73152" y2="19827"/>
                        <a14:foregroundMark x1="74565" y1="16012" x2="74565" y2="16012"/>
                        <a14:foregroundMark x1="71413" y1="14682" x2="71413" y2="14682"/>
                        <a14:foregroundMark x1="70652" y1="12197" x2="70652" y2="12197"/>
                        <a14:foregroundMark x1="71413" y1="8728" x2="71413" y2="8728"/>
                        <a14:foregroundMark x1="73913" y1="6879" x2="73913" y2="6879"/>
                        <a14:foregroundMark x1="78152" y1="5896" x2="78152" y2="5896"/>
                        <a14:foregroundMark x1="83261" y1="6647" x2="83261" y2="6647"/>
                        <a14:foregroundMark x1="85326" y1="8208" x2="85326" y2="8208"/>
                        <a14:foregroundMark x1="87174" y1="10636" x2="87174" y2="10636"/>
                        <a14:foregroundMark x1="91413" y1="10636" x2="91413" y2="10636"/>
                        <a14:foregroundMark x1="93587" y1="11445" x2="93587" y2="11445"/>
                        <a14:foregroundMark x1="87500" y1="9306" x2="87500" y2="9306"/>
                        <a14:foregroundMark x1="82826" y1="10116" x2="82826" y2="10116"/>
                        <a14:foregroundMark x1="82826" y1="12543" x2="82826" y2="12543"/>
                        <a14:foregroundMark x1="78913" y1="14451" x2="78913" y2="15607"/>
                        <a14:foregroundMark x1="78913" y1="17514" x2="78913" y2="17514"/>
                        <a14:foregroundMark x1="76413" y1="22486" x2="76413" y2="22486"/>
                        <a14:foregroundMark x1="76413" y1="24971" x2="76413" y2="24971"/>
                        <a14:foregroundMark x1="80326" y1="19249" x2="80326" y2="20000"/>
                        <a14:foregroundMark x1="82500" y1="23410" x2="82500" y2="23410"/>
                        <a14:foregroundMark x1="82174" y1="26301" x2="82174" y2="26301"/>
                        <a14:foregroundMark x1="82500" y1="20925" x2="82500" y2="20925"/>
                        <a14:foregroundMark x1="82500" y1="16936" x2="82500" y2="16936"/>
                        <a14:foregroundMark x1="82174" y1="15029" x2="82174" y2="15029"/>
                        <a14:foregroundMark x1="86739" y1="15780" x2="86739" y2="15780"/>
                        <a14:foregroundMark x1="89348" y1="15434" x2="89348" y2="15434"/>
                        <a14:foregroundMark x1="91848" y1="16590" x2="91848" y2="16590"/>
                        <a14:foregroundMark x1="97935" y1="21156" x2="97935" y2="21156"/>
                        <a14:foregroundMark x1="98587" y1="22486" x2="98587" y2="22486"/>
                        <a14:foregroundMark x1="95435" y1="19422" x2="95435" y2="19422"/>
                        <a14:foregroundMark x1="92935" y1="20347" x2="92935" y2="20347"/>
                        <a14:foregroundMark x1="89674" y1="23237" x2="89674" y2="23237"/>
                        <a14:foregroundMark x1="88261" y1="24971" x2="88261" y2="25723"/>
                        <a14:foregroundMark x1="87500" y1="27052" x2="87500" y2="27052"/>
                        <a14:foregroundMark x1="87500" y1="28728" x2="87500" y2="28728"/>
                        <a14:foregroundMark x1="87500" y1="31618" x2="87500" y2="31965"/>
                        <a14:foregroundMark x1="87500" y1="34277" x2="87500" y2="34277"/>
                        <a14:foregroundMark x1="87500" y1="36590" x2="87500" y2="36590"/>
                        <a14:foregroundMark x1="36630" y1="45896" x2="36630" y2="45896"/>
                        <a14:foregroundMark x1="39130" y1="42659" x2="39130" y2="42659"/>
                        <a14:foregroundMark x1="34891" y1="43064" x2="34891" y2="43064"/>
                        <a14:foregroundMark x1="42717" y1="44913" x2="42717" y2="44913"/>
                        <a14:foregroundMark x1="38804" y1="40925" x2="38804" y2="40925"/>
                        <a14:foregroundMark x1="23043" y1="43815" x2="23043" y2="43815"/>
                        <a14:foregroundMark x1="26957" y1="42659" x2="26957" y2="42659"/>
                        <a14:foregroundMark x1="28043" y1="62486" x2="28043" y2="62486"/>
                        <a14:foregroundMark x1="33043" y1="63006" x2="34130" y2="63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8009">
            <a:off x="9441212" y="3999214"/>
            <a:ext cx="1746185" cy="233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8023954" y="3392644"/>
            <a:ext cx="1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9289261" y="5903006"/>
            <a:ext cx="2309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err="1">
                <a:solidFill>
                  <a:srgbClr val="2F3242"/>
                </a:solidFill>
              </a:rPr>
              <a:t>Морк</a:t>
            </a:r>
            <a:r>
              <a:rPr lang="uk-UA" sz="2800" b="1" dirty="0">
                <a:solidFill>
                  <a:srgbClr val="2F3242"/>
                </a:solidFill>
              </a:rPr>
              <a:t>  ва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9630310" y="5979504"/>
            <a:ext cx="1555142" cy="3929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flipH="1">
            <a:off x="10697919" y="5991006"/>
            <a:ext cx="1957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Прямоугольный треугольник 52"/>
          <p:cNvSpPr/>
          <p:nvPr/>
        </p:nvSpPr>
        <p:spPr>
          <a:xfrm rot="11552914" flipH="1">
            <a:off x="10117183" y="5798393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3" t="6425" r="20048" b="6932"/>
          <a:stretch/>
        </p:blipFill>
        <p:spPr>
          <a:xfrm>
            <a:off x="6929240" y="3936599"/>
            <a:ext cx="1433781" cy="2017914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6683837" y="5950454"/>
            <a:ext cx="2189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err="1">
                <a:solidFill>
                  <a:srgbClr val="2F3242"/>
                </a:solidFill>
              </a:rPr>
              <a:t>Ци</a:t>
            </a:r>
            <a:r>
              <a:rPr lang="uk-UA" sz="2800" b="1" dirty="0">
                <a:solidFill>
                  <a:srgbClr val="2F3242"/>
                </a:solidFill>
              </a:rPr>
              <a:t>  бу  ля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6946350" y="6021359"/>
            <a:ext cx="1655976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7547742" y="6041308"/>
            <a:ext cx="1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Прямоугольный треугольник 56"/>
          <p:cNvSpPr/>
          <p:nvPr/>
        </p:nvSpPr>
        <p:spPr>
          <a:xfrm rot="11552914" flipH="1">
            <a:off x="7878306" y="5818580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8075034" y="6031333"/>
            <a:ext cx="1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9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842" y="2022621"/>
            <a:ext cx="3245258" cy="39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85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/>
      <p:bldP spid="36" grpId="0"/>
      <p:bldP spid="40" grpId="0"/>
      <p:bldP spid="43" grpId="0" animBg="1"/>
      <p:bldP spid="44" grpId="0" animBg="1"/>
      <p:bldP spid="45" grpId="0" animBg="1"/>
      <p:bldP spid="46" grpId="0" animBg="1"/>
      <p:bldP spid="50" grpId="0"/>
      <p:bldP spid="53" grpId="0" animBg="1"/>
      <p:bldP spid="54" grpId="0"/>
      <p:bldP spid="5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07038" y="326003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2" descr="ÐÐ°ÑÑÐ¸Ð½ÐºÐ¸ Ð¿Ð¾ Ð·Ð°Ð¿ÑÐ¾ÑÑ ÐºÐ»Ð¸Ð¿Ð°ÑÑ Ð´ÐµÑÐ¸ ÑÐ°Ð·Ð³Ð¾Ð²Ð°ÑÐ¸Ð²Ð°ÑÑ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6631" y="3398047"/>
            <a:ext cx="2886600" cy="311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627" y="1440064"/>
            <a:ext cx="2898362" cy="35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227989" y="1440064"/>
            <a:ext cx="5486400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 продовжимо вчитися поділяти слова на склади, дослідимо тверді та м'які приголосні звуки, навчимося позначати їх умовними позначками</a:t>
            </a:r>
            <a:endParaRPr lang="uk-UA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98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60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878408" y="413119"/>
            <a:ext cx="8732066" cy="6949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282543" y="1925075"/>
            <a:ext cx="3766457" cy="353943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32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пр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тв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рд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м'</a:t>
            </a:r>
            <a:r>
              <a:rPr lang="uk-UA" sz="3200" b="1" dirty="0">
                <a:solidFill>
                  <a:srgbClr val="FF0000"/>
                </a:solidFill>
              </a:rPr>
              <a:t>я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і 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я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н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нц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rgbClr val="FF0000"/>
                </a:solidFill>
              </a:rPr>
              <a:t>я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ц</a:t>
            </a:r>
            <a:r>
              <a:rPr lang="uk-UA" sz="3200" b="1" dirty="0">
                <a:solidFill>
                  <a:srgbClr val="322ADA"/>
                </a:solidFill>
              </a:rPr>
              <a:t>ь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9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0186" y="335698"/>
            <a:ext cx="11057688" cy="9100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</a:t>
            </a:r>
            <a:r>
              <a:rPr lang="uk-UA" sz="3200" b="1" dirty="0">
                <a:solidFill>
                  <a:schemeClr val="bg1"/>
                </a:solidFill>
              </a:rPr>
              <a:t>и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кожний об’єкт. </a:t>
            </a:r>
            <a:r>
              <a:rPr lang="uk-UA" sz="3200" b="1" dirty="0" smtClean="0">
                <a:solidFill>
                  <a:schemeClr val="bg1"/>
                </a:solidFill>
              </a:rPr>
              <a:t>Виділи </a:t>
            </a:r>
            <a:r>
              <a:rPr lang="uk-UA" sz="3200" b="1" dirty="0">
                <a:solidFill>
                  <a:schemeClr val="bg1"/>
                </a:solidFill>
              </a:rPr>
              <a:t>звуки в кожному слові.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2989" y="2001795"/>
            <a:ext cx="3046659" cy="37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игрушечный лук и стрела, лук и стрелы, арбалет png | PNGEg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183" l="5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12415">
            <a:off x="3949785" y="2422291"/>
            <a:ext cx="2521754" cy="218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t hole Illustrations and Stock Art. 1,175 Pit hole illustration and  vector EPS clipart graphics available to search from thousands of royalty  free stock clip art designers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6"/>
          <a:stretch/>
        </p:blipFill>
        <p:spPr bwMode="auto">
          <a:xfrm>
            <a:off x="7701580" y="2657881"/>
            <a:ext cx="3934369" cy="186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4600839" y="4763837"/>
            <a:ext cx="1235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Лук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820910" y="5269290"/>
            <a:ext cx="2795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2F3242"/>
                </a:solidFill>
              </a:rPr>
              <a:t>[</a:t>
            </a:r>
            <a:r>
              <a:rPr lang="ru-RU" sz="3600" b="1" dirty="0">
                <a:solidFill>
                  <a:srgbClr val="2F3242"/>
                </a:solidFill>
              </a:rPr>
              <a:t>л</a:t>
            </a:r>
            <a:r>
              <a:rPr lang="en-US" sz="3600" b="1" dirty="0">
                <a:solidFill>
                  <a:srgbClr val="2F3242"/>
                </a:solidFill>
              </a:rPr>
              <a:t>]</a:t>
            </a:r>
            <a:r>
              <a:rPr lang="uk-UA" sz="3600" b="1" dirty="0">
                <a:solidFill>
                  <a:srgbClr val="2F3242"/>
                </a:solidFill>
              </a:rPr>
              <a:t> - твердий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635322" y="4526477"/>
            <a:ext cx="1235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Люк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801604" y="5269289"/>
            <a:ext cx="2903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2F3242"/>
                </a:solidFill>
              </a:rPr>
              <a:t>[</a:t>
            </a:r>
            <a:r>
              <a:rPr lang="ru-RU" sz="3600" b="1" dirty="0">
                <a:solidFill>
                  <a:srgbClr val="2F3242"/>
                </a:solidFill>
              </a:rPr>
              <a:t>л</a:t>
            </a:r>
            <a:r>
              <a:rPr lang="uk-UA" sz="3600" b="1" dirty="0">
                <a:solidFill>
                  <a:srgbClr val="2F3242"/>
                </a:solidFill>
              </a:rPr>
              <a:t>’</a:t>
            </a:r>
            <a:r>
              <a:rPr lang="en-US" sz="3600" b="1" dirty="0">
                <a:solidFill>
                  <a:srgbClr val="2F3242"/>
                </a:solidFill>
              </a:rPr>
              <a:t>]</a:t>
            </a:r>
            <a:r>
              <a:rPr lang="uk-UA" sz="3600" b="1" dirty="0">
                <a:solidFill>
                  <a:srgbClr val="2F3242"/>
                </a:solidFill>
              </a:rPr>
              <a:t> – м’який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0186" y="1277841"/>
            <a:ext cx="7187291" cy="7445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Поспостерігай </a:t>
            </a:r>
            <a:r>
              <a:rPr lang="uk-UA" sz="2000" b="1" dirty="0">
                <a:solidFill>
                  <a:schemeClr val="bg1"/>
                </a:solidFill>
              </a:rPr>
              <a:t>за вимовою слів лук і люк, </a:t>
            </a:r>
            <a:r>
              <a:rPr lang="uk-UA" sz="2000" b="1" dirty="0" smtClean="0">
                <a:solidFill>
                  <a:schemeClr val="bg1"/>
                </a:solidFill>
              </a:rPr>
              <a:t>зверни </a:t>
            </a:r>
            <a:r>
              <a:rPr lang="uk-UA" sz="2000" b="1" dirty="0">
                <a:solidFill>
                  <a:schemeClr val="bg1"/>
                </a:solidFill>
              </a:rPr>
              <a:t>увагу на різницю у вимові перших звуків у цих словах.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31371" y="445746"/>
            <a:ext cx="11230045" cy="7163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Умовні позначення приголосних твердих та м'яких </a:t>
            </a:r>
            <a:r>
              <a:rPr lang="uk-UA" sz="3200" b="1" dirty="0" smtClean="0">
                <a:solidFill>
                  <a:schemeClr val="bg1"/>
                </a:solidFill>
              </a:rPr>
              <a:t>звуків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https://i.pinimg.com/564x/20/69/4b/20694b9b4779df8ba9fb992d4f4a23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132" y="1303254"/>
            <a:ext cx="2711116" cy="389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5178223" y="2743200"/>
            <a:ext cx="1190625" cy="114378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2" descr="https://i.pinimg.com/564x/20/69/4b/20694b9b4779df8ba9fb992d4f4a23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13559" y="1303254"/>
            <a:ext cx="2711116" cy="389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Овал 25"/>
          <p:cNvSpPr/>
          <p:nvPr/>
        </p:nvSpPr>
        <p:spPr>
          <a:xfrm>
            <a:off x="8932482" y="2743200"/>
            <a:ext cx="1190625" cy="114378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9213469" y="3054124"/>
            <a:ext cx="628650" cy="22938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3901265" y="4893151"/>
            <a:ext cx="3341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Приголосний твердий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733691" y="4893150"/>
            <a:ext cx="3681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Приголосний м'який  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213469" y="3340069"/>
            <a:ext cx="628650" cy="22938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459210" y="3225379"/>
            <a:ext cx="628650" cy="22938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1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2762" y="1360493"/>
            <a:ext cx="7135581" cy="6292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Визнач, </a:t>
            </a:r>
            <a:r>
              <a:rPr lang="uk-UA" sz="2000" b="1" dirty="0">
                <a:solidFill>
                  <a:schemeClr val="bg1"/>
                </a:solidFill>
              </a:rPr>
              <a:t>яку позначку треба поставити у звукових схемах.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206" y="2001795"/>
            <a:ext cx="3046659" cy="37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ит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33" y="2282649"/>
            <a:ext cx="3200950" cy="200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✓ Рыжий кот PNG #6 скачать клипарт бесплатно - Clipart-D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236" y="2357424"/>
            <a:ext cx="2513758" cy="215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 rot="16200000" flipH="1">
            <a:off x="10464891" y="5019912"/>
            <a:ext cx="96163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9378782" y="5105375"/>
            <a:ext cx="375893" cy="236470"/>
            <a:chOff x="8344067" y="6058820"/>
            <a:chExt cx="375893" cy="236470"/>
          </a:xfrm>
        </p:grpSpPr>
        <p:sp>
          <p:nvSpPr>
            <p:cNvPr id="30" name="Прямоугольник 29"/>
            <p:cNvSpPr/>
            <p:nvPr/>
          </p:nvSpPr>
          <p:spPr>
            <a:xfrm rot="16200000" flipH="1">
              <a:off x="8482640" y="6057970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 rot="16200000" flipH="1">
              <a:off x="8482640" y="5920247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9127086" y="4994782"/>
            <a:ext cx="1843088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9946745" y="510428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 rot="16200000" flipH="1">
            <a:off x="6420359" y="5059450"/>
            <a:ext cx="96163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 rot="16200000" flipH="1">
            <a:off x="5472823" y="506074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5117011" y="5027829"/>
            <a:ext cx="1843088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5902212" y="513777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32762" y="375865"/>
            <a:ext cx="10466609" cy="9100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</a:t>
            </a:r>
            <a:r>
              <a:rPr lang="uk-UA" sz="3200" b="1" dirty="0">
                <a:solidFill>
                  <a:schemeClr val="bg1"/>
                </a:solidFill>
              </a:rPr>
              <a:t>и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кожний об’єкт. </a:t>
            </a:r>
            <a:r>
              <a:rPr lang="uk-UA" sz="3200" b="1" dirty="0" smtClean="0">
                <a:solidFill>
                  <a:schemeClr val="bg1"/>
                </a:solidFill>
              </a:rPr>
              <a:t>Виділи </a:t>
            </a:r>
            <a:r>
              <a:rPr lang="uk-UA" sz="3200" b="1" dirty="0">
                <a:solidFill>
                  <a:schemeClr val="bg1"/>
                </a:solidFill>
              </a:rPr>
              <a:t>звуки в кожному слові. 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7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39866</TotalTime>
  <Words>422</Words>
  <Application>Microsoft Office PowerPoint</Application>
  <PresentationFormat>Произвольный</PresentationFormat>
  <Paragraphs>103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2331</cp:revision>
  <dcterms:created xsi:type="dcterms:W3CDTF">2018-01-05T16:38:53Z</dcterms:created>
  <dcterms:modified xsi:type="dcterms:W3CDTF">2023-09-21T08:48:13Z</dcterms:modified>
</cp:coreProperties>
</file>