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5" r:id="rId3"/>
    <p:sldId id="308" r:id="rId4"/>
    <p:sldId id="309" r:id="rId5"/>
    <p:sldId id="311" r:id="rId6"/>
    <p:sldId id="298" r:id="rId7"/>
    <p:sldId id="299" r:id="rId8"/>
    <p:sldId id="303" r:id="rId9"/>
    <p:sldId id="310" r:id="rId10"/>
    <p:sldId id="307" r:id="rId11"/>
    <p:sldId id="278" r:id="rId12"/>
    <p:sldId id="284" r:id="rId13"/>
    <p:sldId id="287" r:id="rId14"/>
    <p:sldId id="290" r:id="rId15"/>
    <p:sldId id="305" r:id="rId16"/>
    <p:sldId id="294" r:id="rId17"/>
    <p:sldId id="306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722651"/>
    <a:srgbClr val="27C268"/>
    <a:srgbClr val="2F3242"/>
    <a:srgbClr val="DED231"/>
    <a:srgbClr val="295FFF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4045" y="4391549"/>
            <a:ext cx="9332159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Яку будову має моє тіло?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019" y="1514273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Тіло людини (вступ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3893" r="8463" b="8331"/>
          <a:stretch/>
        </p:blipFill>
        <p:spPr bwMode="auto">
          <a:xfrm>
            <a:off x="1333562" y="1014477"/>
            <a:ext cx="4626563" cy="286406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68311" y="516890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 чого залежить здоров’я?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359" y="1484884"/>
            <a:ext cx="5922439" cy="26843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Твоє тіло – це цілісний організм, що складається з різних органів. Усі вони взаємопов’язані між собою. </a:t>
            </a:r>
          </a:p>
          <a:p>
            <a:pPr algn="ctr"/>
            <a:r>
              <a:rPr lang="uk-UA" sz="2400" b="1" dirty="0" smtClean="0"/>
              <a:t>Тобі, напевне, доводилося чути такі назви: </a:t>
            </a:r>
          </a:p>
          <a:p>
            <a:pPr algn="ctr"/>
            <a:r>
              <a:rPr lang="uk-UA" sz="2400" b="1" i="1" dirty="0" smtClean="0"/>
              <a:t>мозок, серце, легені, шлунок.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291" y="5054797"/>
            <a:ext cx="5660571" cy="11026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Від злагодженої роботи органів залежить твоє здоров’я.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131" y="4217198"/>
            <a:ext cx="4931840" cy="724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 назви інших органів</a:t>
            </a:r>
            <a:r>
              <a:rPr lang="uk-UA" sz="2400" b="1" i="1" dirty="0" smtClean="0"/>
              <a:t>  </a:t>
            </a:r>
            <a:endParaRPr lang="ru-RU" sz="2400" b="1" i="1" dirty="0"/>
          </a:p>
        </p:txBody>
      </p:sp>
      <p:pic>
        <p:nvPicPr>
          <p:cNvPr id="5123" name="Picture 3" descr="D:\Картинки до тестів\Емоції Палець\5d5932ea060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6967" r="10873" b="5500"/>
          <a:stretch/>
        </p:blipFill>
        <p:spPr bwMode="auto">
          <a:xfrm>
            <a:off x="6754256" y="1484884"/>
            <a:ext cx="4774402" cy="4774402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356" y="494527"/>
            <a:ext cx="10454073" cy="768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розташування найважливіших органів людини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 t="2315"/>
          <a:stretch/>
        </p:blipFill>
        <p:spPr>
          <a:xfrm>
            <a:off x="4095481" y="1345123"/>
            <a:ext cx="3490176" cy="5128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068" y="2724108"/>
            <a:ext cx="176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Мозок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97474" y="1854558"/>
            <a:ext cx="2066199" cy="122349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56273" y="2542380"/>
            <a:ext cx="176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Легені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152882" y="3027205"/>
            <a:ext cx="2551737" cy="6367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6759" y="3715781"/>
            <a:ext cx="1764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ерце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7271" y="4069724"/>
            <a:ext cx="2598526" cy="5151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356" y="4765888"/>
            <a:ext cx="217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Печінка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261882" y="3173510"/>
            <a:ext cx="4276594" cy="78085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822713" y="4769010"/>
            <a:ext cx="2557670" cy="39235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0769" y="3997888"/>
            <a:ext cx="217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Шлунок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3664" y="5335703"/>
            <a:ext cx="3059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>
                <a:solidFill>
                  <a:schemeClr val="accent6">
                    <a:lumMod val="75000"/>
                  </a:schemeClr>
                </a:solidFill>
              </a:rPr>
              <a:t>Кишківник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>
            <a:off x="5975798" y="5720424"/>
            <a:ext cx="2207866" cy="367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098595" y="4520432"/>
            <a:ext cx="2205272" cy="35155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05501" y="2016467"/>
            <a:ext cx="2407965" cy="112564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66589" y="1509390"/>
            <a:ext cx="186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Судини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12" grpId="0"/>
      <p:bldP spid="25" grpId="0"/>
      <p:bldP spid="2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484233"/>
            <a:ext cx="8732066" cy="636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344" y="1509250"/>
            <a:ext cx="3966999" cy="1139842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невпинно кров качає?</a:t>
            </a:r>
          </a:p>
          <a:p>
            <a:pPr algn="ctr"/>
            <a:r>
              <a:rPr lang="uk-UA" sz="2400" b="1" dirty="0" smtClean="0"/>
              <a:t>Б’ється в тебе за реберцем</a:t>
            </a:r>
          </a:p>
          <a:p>
            <a:pPr algn="ctr"/>
            <a:r>
              <a:rPr lang="uk-UA" sz="2400" b="1" dirty="0" smtClean="0"/>
              <a:t>Працьовите, щире …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2" b="95791" l="8929" r="93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3" t="4079" r="4487" b="3902"/>
          <a:stretch/>
        </p:blipFill>
        <p:spPr>
          <a:xfrm>
            <a:off x="522055" y="2817836"/>
            <a:ext cx="3710263" cy="370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4788" y="1915718"/>
            <a:ext cx="6480220" cy="555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1. В якій частині тіла міститься серце?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8060" y="2939143"/>
            <a:ext cx="6446950" cy="4898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2. З яким органами воно пов’язане?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8059" y="3752870"/>
            <a:ext cx="6413679" cy="502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3</a:t>
            </a:r>
            <a:r>
              <a:rPr lang="uk-UA" sz="2800" b="1" dirty="0" smtClean="0"/>
              <a:t>. Яку роль в організмі виконує?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2996" y="426382"/>
            <a:ext cx="8732066" cy="752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2" t="3860" r="-211" b="51"/>
          <a:stretch/>
        </p:blipFill>
        <p:spPr>
          <a:xfrm>
            <a:off x="512472" y="1268024"/>
            <a:ext cx="4086742" cy="547200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00061" y="1799033"/>
            <a:ext cx="6729673" cy="251000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Серце, печінка, легені, шлунок, </a:t>
            </a:r>
            <a:r>
              <a:rPr lang="uk-UA" sz="3200" b="1" dirty="0" err="1" smtClean="0"/>
              <a:t>кишківник</a:t>
            </a:r>
            <a:r>
              <a:rPr lang="uk-UA" sz="3200" b="1" dirty="0" smtClean="0"/>
              <a:t>, мозок – це внутрішні органи, які виконують певну роботу в нашому організмі.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97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8542" y="494529"/>
            <a:ext cx="8326001" cy="622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Яку роль виконують наші органи?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389" y="1764706"/>
            <a:ext cx="4864306" cy="1286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Мозок</a:t>
            </a:r>
            <a:r>
              <a:rPr lang="ru-RU" sz="2400" b="1" dirty="0" smtClean="0"/>
              <a:t> </a:t>
            </a:r>
            <a:r>
              <a:rPr lang="ru-RU" sz="2400" b="1" dirty="0" err="1"/>
              <a:t>керує</a:t>
            </a:r>
            <a:r>
              <a:rPr lang="ru-RU" sz="2400" b="1" dirty="0"/>
              <a:t> органами </a:t>
            </a:r>
            <a:r>
              <a:rPr lang="ru-RU" sz="2400" b="1" dirty="0" err="1"/>
              <a:t>нашого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. 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мозку</a:t>
            </a:r>
            <a:r>
              <a:rPr lang="ru-RU" sz="2400" b="1" dirty="0"/>
              <a:t> ми </a:t>
            </a:r>
            <a:r>
              <a:rPr lang="ru-RU" sz="2400" b="1" dirty="0" err="1"/>
              <a:t>думаємо</a:t>
            </a:r>
            <a:r>
              <a:rPr lang="ru-RU" sz="2400" b="1" dirty="0"/>
              <a:t>, говоримо, </a:t>
            </a:r>
            <a:r>
              <a:rPr lang="ru-RU" sz="2400" b="1" dirty="0" err="1"/>
              <a:t>відчуваємо</a:t>
            </a:r>
            <a:r>
              <a:rPr lang="ru-RU" sz="2400" b="1" dirty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2535" r="63656" b="13427"/>
          <a:stretch/>
        </p:blipFill>
        <p:spPr>
          <a:xfrm>
            <a:off x="652605" y="1203770"/>
            <a:ext cx="2860389" cy="240875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570331" y="4038144"/>
            <a:ext cx="4879575" cy="577400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7C268"/>
                </a:solidFill>
              </a:rPr>
              <a:t>Легені</a:t>
            </a:r>
            <a:r>
              <a:rPr lang="uk-UA" sz="2400" b="1" dirty="0" smtClean="0"/>
              <a:t> допомагають нам дихати.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5" t="34167" r="5618" b="40144"/>
          <a:stretch/>
        </p:blipFill>
        <p:spPr>
          <a:xfrm>
            <a:off x="8806543" y="1203769"/>
            <a:ext cx="2643363" cy="267006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570331" y="5097889"/>
            <a:ext cx="3704213" cy="954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Шлунок і </a:t>
            </a:r>
            <a:r>
              <a:rPr lang="uk-UA" sz="2400" b="1" dirty="0" err="1" smtClean="0">
                <a:solidFill>
                  <a:srgbClr val="FF0000"/>
                </a:solidFill>
              </a:rPr>
              <a:t>кишківник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/>
              <a:t>перетравлюють їжу.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35386" r="35053" b="38081"/>
          <a:stretch/>
        </p:blipFill>
        <p:spPr>
          <a:xfrm>
            <a:off x="608058" y="3768682"/>
            <a:ext cx="5809875" cy="278317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83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7" t="66680" r="5664" b="13439"/>
          <a:stretch/>
        </p:blipFill>
        <p:spPr>
          <a:xfrm>
            <a:off x="874960" y="1316349"/>
            <a:ext cx="3312000" cy="2736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534742" y="1578351"/>
            <a:ext cx="3589912" cy="6423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Печінка очищує кров.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8542" y="494529"/>
            <a:ext cx="8326001" cy="622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Яку роль виконують наші органи?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3" t="6198" r="35864" b="67323"/>
          <a:stretch/>
        </p:blipFill>
        <p:spPr>
          <a:xfrm>
            <a:off x="8415828" y="1441574"/>
            <a:ext cx="2520000" cy="33177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34741" y="2787802"/>
            <a:ext cx="3589913" cy="976800"/>
          </a:xfrm>
          <a:prstGeom prst="round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Серце переганяє кров по всьому організму.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7684" y="1408094"/>
            <a:ext cx="6564373" cy="4569411"/>
          </a:xfrm>
          <a:prstGeom prst="roundRect">
            <a:avLst/>
          </a:prstGeom>
          <a:solidFill>
            <a:srgbClr val="72265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Наше </a:t>
            </a:r>
            <a:r>
              <a:rPr lang="ru-RU" sz="2400" b="1" dirty="0" err="1"/>
              <a:t>серце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неймовірно</a:t>
            </a:r>
            <a:r>
              <a:rPr lang="ru-RU" sz="2400" b="1" dirty="0"/>
              <a:t> </a:t>
            </a:r>
            <a:r>
              <a:rPr lang="ru-RU" sz="2400" b="1" dirty="0" err="1"/>
              <a:t>працьовитий</a:t>
            </a:r>
            <a:r>
              <a:rPr lang="ru-RU" sz="2400" b="1" dirty="0"/>
              <a:t> орган.</a:t>
            </a:r>
          </a:p>
          <a:p>
            <a:pPr algn="ctr" fontAlgn="base"/>
            <a:r>
              <a:rPr lang="ru-RU" sz="2400" b="1" dirty="0" err="1"/>
              <a:t>Упродовж</a:t>
            </a:r>
            <a:r>
              <a:rPr lang="ru-RU" sz="2400" b="1" dirty="0"/>
              <a:t> </a:t>
            </a:r>
            <a:r>
              <a:rPr lang="ru-RU" sz="2400" b="1" dirty="0" err="1"/>
              <a:t>п'яти</a:t>
            </a:r>
            <a:r>
              <a:rPr lang="ru-RU" sz="2400" b="1" dirty="0"/>
              <a:t> </a:t>
            </a:r>
            <a:r>
              <a:rPr lang="ru-RU" sz="2400" b="1" dirty="0" err="1"/>
              <a:t>хвилин</a:t>
            </a:r>
            <a:r>
              <a:rPr lang="ru-RU" sz="2400" b="1" dirty="0"/>
              <a:t>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прокачує</a:t>
            </a:r>
            <a:r>
              <a:rPr lang="ru-RU" sz="2400" b="1" dirty="0"/>
              <a:t> </a:t>
            </a:r>
            <a:r>
              <a:rPr lang="ru-RU" sz="2400" b="1" dirty="0" err="1"/>
              <a:t>п'ять</a:t>
            </a:r>
            <a:r>
              <a:rPr lang="ru-RU" sz="2400" b="1" dirty="0"/>
              <a:t> </a:t>
            </a:r>
            <a:r>
              <a:rPr lang="ru-RU" sz="2400" b="1" dirty="0" err="1"/>
              <a:t>літрів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. За годину </a:t>
            </a:r>
            <a:r>
              <a:rPr lang="ru-RU" sz="2400" b="1" dirty="0" err="1"/>
              <a:t>серце</a:t>
            </a:r>
            <a:r>
              <a:rPr lang="ru-RU" sz="2400" b="1" dirty="0"/>
              <a:t> </a:t>
            </a:r>
            <a:r>
              <a:rPr lang="ru-RU" sz="2400" b="1" dirty="0" err="1"/>
              <a:t>робить</a:t>
            </a:r>
            <a:r>
              <a:rPr lang="ru-RU" sz="2400" b="1" dirty="0"/>
              <a:t> в </a:t>
            </a:r>
            <a:r>
              <a:rPr lang="ru-RU" sz="2400" b="1" dirty="0" err="1"/>
              <a:t>середньому</a:t>
            </a:r>
            <a:r>
              <a:rPr lang="ru-RU" sz="2400" b="1" dirty="0"/>
              <a:t> 4 200 </a:t>
            </a:r>
            <a:r>
              <a:rPr lang="ru-RU" sz="2400" b="1" dirty="0" err="1"/>
              <a:t>ударів</a:t>
            </a:r>
            <a:r>
              <a:rPr lang="ru-RU" sz="2400" b="1" dirty="0"/>
              <a:t> і </a:t>
            </a:r>
            <a:r>
              <a:rPr lang="ru-RU" sz="2400" b="1" dirty="0" err="1"/>
              <a:t>перекачує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 fontAlgn="base"/>
            <a:r>
              <a:rPr lang="ru-RU" sz="2400" b="1" dirty="0" smtClean="0"/>
              <a:t>300 </a:t>
            </a:r>
            <a:r>
              <a:rPr lang="ru-RU" sz="2400" b="1" dirty="0" err="1"/>
              <a:t>літрів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.</a:t>
            </a:r>
          </a:p>
          <a:p>
            <a:pPr algn="ctr" fontAlgn="base"/>
            <a:r>
              <a:rPr lang="ru-RU" sz="2400" b="1" dirty="0" err="1" smtClean="0"/>
              <a:t>Протягом</a:t>
            </a:r>
            <a:r>
              <a:rPr lang="ru-RU" sz="2400" b="1" dirty="0" smtClean="0"/>
              <a:t> </a:t>
            </a:r>
            <a:r>
              <a:rPr lang="ru-RU" sz="2400" b="1" dirty="0"/>
              <a:t>одного року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перекачує</a:t>
            </a:r>
            <a:r>
              <a:rPr lang="ru-RU" sz="2400" b="1" dirty="0"/>
              <a:t> </a:t>
            </a:r>
            <a:r>
              <a:rPr lang="ru-RU" sz="2400" b="1" dirty="0" err="1"/>
              <a:t>достатньо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наповнити</a:t>
            </a:r>
            <a:r>
              <a:rPr lang="ru-RU" sz="2400" b="1" dirty="0"/>
              <a:t> </a:t>
            </a:r>
            <a:r>
              <a:rPr lang="ru-RU" sz="2400" b="1" dirty="0" err="1"/>
              <a:t>олімпійський</a:t>
            </a:r>
            <a:r>
              <a:rPr lang="ru-RU" sz="2400" b="1" dirty="0"/>
              <a:t> </a:t>
            </a:r>
            <a:r>
              <a:rPr lang="ru-RU" sz="2400" b="1" dirty="0" err="1"/>
              <a:t>басейн</a:t>
            </a:r>
            <a:r>
              <a:rPr lang="ru-RU" sz="2400" b="1" dirty="0"/>
              <a:t> –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понад</a:t>
            </a:r>
            <a:r>
              <a:rPr lang="ru-RU" sz="2400" b="1" dirty="0" smtClean="0"/>
              <a:t> </a:t>
            </a:r>
            <a:r>
              <a:rPr lang="ru-RU" sz="2400" b="1" dirty="0"/>
              <a:t>2,5 </a:t>
            </a:r>
            <a:r>
              <a:rPr lang="ru-RU" sz="2400" b="1" dirty="0" err="1"/>
              <a:t>мільйона</a:t>
            </a:r>
            <a:r>
              <a:rPr lang="ru-RU" sz="2400" b="1" dirty="0"/>
              <a:t> </a:t>
            </a:r>
            <a:r>
              <a:rPr lang="ru-RU" sz="2400" b="1" dirty="0" err="1"/>
              <a:t>літрів</a:t>
            </a:r>
            <a:r>
              <a:rPr lang="ru-RU" sz="2400" b="1" dirty="0"/>
              <a:t> – і </a:t>
            </a:r>
            <a:r>
              <a:rPr lang="ru-RU" sz="2400" b="1" dirty="0" err="1"/>
              <a:t>робить</a:t>
            </a:r>
            <a:r>
              <a:rPr lang="ru-RU" sz="2400" b="1" dirty="0"/>
              <a:t> для </a:t>
            </a:r>
            <a:r>
              <a:rPr lang="ru-RU" sz="2400" b="1" dirty="0" err="1"/>
              <a:t>цього</a:t>
            </a:r>
            <a:r>
              <a:rPr lang="ru-RU" sz="2400" b="1" dirty="0"/>
              <a:t> 38,5 </a:t>
            </a:r>
            <a:r>
              <a:rPr lang="ru-RU" sz="2400" b="1" dirty="0" err="1"/>
              <a:t>мільйонів</a:t>
            </a:r>
            <a:r>
              <a:rPr lang="ru-RU" sz="2400" b="1" dirty="0"/>
              <a:t> </a:t>
            </a:r>
            <a:r>
              <a:rPr lang="ru-RU" sz="2400" b="1" dirty="0" err="1"/>
              <a:t>скорочень</a:t>
            </a:r>
            <a:r>
              <a:rPr lang="ru-RU" sz="24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41" b="82130" l="14000" r="8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11520" r="13038" b="17787"/>
          <a:stretch/>
        </p:blipFill>
        <p:spPr>
          <a:xfrm>
            <a:off x="217715" y="1441574"/>
            <a:ext cx="4056866" cy="43067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48541" y="491182"/>
            <a:ext cx="8326001" cy="622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Цікаво знати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494529"/>
            <a:ext cx="10482942" cy="801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малюнки. Які частини тіла виконують </a:t>
            </a:r>
            <a:r>
              <a:rPr lang="uk-UA" sz="3600" b="1" dirty="0" smtClean="0">
                <a:solidFill>
                  <a:schemeClr val="bg1"/>
                </a:solidFill>
              </a:rPr>
              <a:t>дії?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12019" r="16537" b="18874"/>
          <a:stretch/>
        </p:blipFill>
        <p:spPr>
          <a:xfrm>
            <a:off x="816429" y="1459685"/>
            <a:ext cx="2119152" cy="2795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 t="10892" r="26360" b="18310"/>
          <a:stretch/>
        </p:blipFill>
        <p:spPr>
          <a:xfrm>
            <a:off x="3521604" y="1429385"/>
            <a:ext cx="1855940" cy="2754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" b="8356"/>
          <a:stretch/>
        </p:blipFill>
        <p:spPr>
          <a:xfrm>
            <a:off x="6057900" y="1459683"/>
            <a:ext cx="1926223" cy="2754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939" r="9329" b="11549"/>
          <a:stretch/>
        </p:blipFill>
        <p:spPr>
          <a:xfrm>
            <a:off x="8645757" y="1489983"/>
            <a:ext cx="2653614" cy="2694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 b="12657"/>
          <a:stretch/>
        </p:blipFill>
        <p:spPr>
          <a:xfrm>
            <a:off x="7278332" y="4214364"/>
            <a:ext cx="2435873" cy="2430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 b="8920"/>
          <a:stretch/>
        </p:blipFill>
        <p:spPr>
          <a:xfrm>
            <a:off x="2750524" y="4089228"/>
            <a:ext cx="2148048" cy="24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9710" y="462462"/>
            <a:ext cx="8732066" cy="800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4856" y="1520073"/>
            <a:ext cx="6598430" cy="6788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400" b="1" dirty="0" smtClean="0"/>
              <a:t>Обведи </a:t>
            </a:r>
            <a:r>
              <a:rPr lang="ru-RU" sz="2400" b="1" dirty="0" err="1" smtClean="0"/>
              <a:t>потрібні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букви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скласти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відгадку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595257"/>
            <a:ext cx="1184856" cy="1262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6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 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4855" y="2500683"/>
            <a:ext cx="5030887" cy="1204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 smtClean="0"/>
              <a:t>У </a:t>
            </a:r>
            <a:r>
              <a:rPr lang="ru-RU" sz="2800" b="1" dirty="0" err="1" smtClean="0"/>
              <a:t>двох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матерів</a:t>
            </a:r>
            <a:r>
              <a:rPr lang="ru-RU" sz="2800" b="1" dirty="0" smtClean="0"/>
              <a:t> по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синів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одне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ім’я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9129" y="3911450"/>
            <a:ext cx="4373225" cy="11686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4000" b="1" dirty="0" smtClean="0"/>
              <a:t>А   Р   Б  У   К   С   И</a:t>
            </a:r>
            <a:endParaRPr lang="ru-RU" sz="4000" b="1" dirty="0"/>
          </a:p>
        </p:txBody>
      </p:sp>
      <p:pic>
        <p:nvPicPr>
          <p:cNvPr id="3076" name="Picture 4" descr="Долоні, підняті разом емоджі 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59" y="1520073"/>
            <a:ext cx="2975727" cy="297572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59085" y="3092437"/>
            <a:ext cx="1063143" cy="602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 smtClean="0"/>
              <a:t>Руки 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4593771" y="4152899"/>
            <a:ext cx="664029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05743" y="4152899"/>
            <a:ext cx="664029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9085" y="4180112"/>
            <a:ext cx="664029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19999" y="4180112"/>
            <a:ext cx="664029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82" y="408033"/>
            <a:ext cx="8732066" cy="627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1719943" y="1456402"/>
            <a:ext cx="5829540" cy="818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об’єднує всіх людей?</a:t>
            </a:r>
            <a:endParaRPr lang="ru-RU" sz="2800" b="1" dirty="0"/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718457" y="2421718"/>
            <a:ext cx="6831025" cy="7421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частин</a:t>
            </a:r>
            <a:r>
              <a:rPr lang="ru-RU" sz="2800" b="1" dirty="0"/>
              <a:t>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 </a:t>
            </a:r>
            <a:r>
              <a:rPr lang="ru-RU" sz="2800" b="1" dirty="0" err="1" smtClean="0"/>
              <a:t>людини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1719943" y="3364660"/>
            <a:ext cx="5829540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Пригадай назви органів людини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25" y="1133847"/>
            <a:ext cx="4426080" cy="5438103"/>
          </a:xfrm>
          <a:prstGeom prst="rect">
            <a:avLst/>
          </a:prstGeom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718457" y="4409688"/>
            <a:ext cx="6831026" cy="747286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Від чого залежить здоров’я людини?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844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87309" y="568795"/>
            <a:ext cx="9348033" cy="781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відповідну тваринку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802"/>
          <a:stretch/>
        </p:blipFill>
        <p:spPr bwMode="auto">
          <a:xfrm>
            <a:off x="4655206" y="1693516"/>
            <a:ext cx="2312690" cy="26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781878" y="4615464"/>
            <a:ext cx="2756378" cy="1149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нічого не зрозумів</a:t>
            </a:r>
            <a:endParaRPr lang="ru-RU" sz="2800" b="1" dirty="0"/>
          </a:p>
        </p:txBody>
      </p:sp>
      <p:pic>
        <p:nvPicPr>
          <p:cNvPr id="2051" name="Picture 3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" y="1878945"/>
            <a:ext cx="3424303" cy="24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4681443" y="4615464"/>
            <a:ext cx="2276606" cy="1149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було цікаво</a:t>
            </a:r>
            <a:endParaRPr lang="ru-RU" sz="2800" b="1" dirty="0"/>
          </a:p>
        </p:txBody>
      </p:sp>
      <p:pic>
        <p:nvPicPr>
          <p:cNvPr id="2053" name="Picture 5" descr="D:\Картинки до тестів\детские  картинки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35" y="1878945"/>
            <a:ext cx="3152747" cy="22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7892143" y="4531438"/>
            <a:ext cx="3262639" cy="1233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трохи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009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7539" y="494529"/>
            <a:ext cx="8732066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781577" y="1471756"/>
            <a:ext cx="5980279" cy="446053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6570" y="2016457"/>
            <a:ext cx="5279571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Всі готові? Все готово?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</p:spTree>
    <p:extLst>
      <p:ext uri="{BB962C8B-B14F-4D97-AF65-F5344CB8AC3E}">
        <p14:creationId xmlns:p14="http://schemas.microsoft.com/office/powerpoint/2010/main" val="10834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41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Впізнай живий організм за його органом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ÐÐ°ÑÑÐ¸Ð½ÐºÐ¸ Ð¿Ð¾ Ð·Ð°Ð¿ÑÐ¾ÑÑ Ð»Ð°Ð¿ÐºÐ° ÐºÐ¾Ñ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1" y="1189245"/>
            <a:ext cx="3039875" cy="170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ÐÐ°ÑÑÐ¸Ð½ÐºÐ¸ Ð¿Ð¾ Ð·Ð°Ð¿ÑÐ¾ÑÑ ÐºÐ¾ÑÐ¸ÐºÐ°"/>
          <p:cNvPicPr>
            <a:picLocks noChangeAspect="1" noChangeArrowheads="1"/>
          </p:cNvPicPr>
          <p:nvPr/>
        </p:nvPicPr>
        <p:blipFill rotWithShape="1">
          <a:blip r:embed="rId3" cstate="print"/>
          <a:srcRect l="7343" r="7663"/>
          <a:stretch/>
        </p:blipFill>
        <p:spPr bwMode="auto">
          <a:xfrm>
            <a:off x="3750642" y="1189245"/>
            <a:ext cx="2808000" cy="174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ÐÐ°ÑÑÐ¸Ð½ÐºÐ¸ Ð¿Ð¾ Ð·Ð°Ð¿ÑÐ¾ÑÑ ÑÐ²ÑÑÑ ÑÐ¸Ð±ÐºÐ¸"/>
          <p:cNvPicPr/>
          <p:nvPr/>
        </p:nvPicPr>
        <p:blipFill>
          <a:blip r:embed="rId4" cstate="print"/>
          <a:srcRect r="58167" b="8571"/>
          <a:stretch>
            <a:fillRect/>
          </a:stretch>
        </p:blipFill>
        <p:spPr bwMode="auto">
          <a:xfrm>
            <a:off x="579625" y="3069772"/>
            <a:ext cx="2833046" cy="146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ÐÐ°ÑÑÐ¸Ð½ÐºÐ¸ Ð¿Ð¾ Ð·Ð°Ð¿ÑÐ¾ÑÑ ÑÐ²ÑÑÑ ÑÐ¸Ð±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400" y="3069771"/>
            <a:ext cx="2827242" cy="157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ÐÐ°ÑÑÐ¸Ð½ÐºÐ¸ Ð¿Ð¾ Ð·Ð°Ð¿ÑÐ¾ÑÑ ÐºÐ»ÑÐ² ÑÑÐºÐ¸"/>
          <p:cNvPicPr/>
          <p:nvPr/>
        </p:nvPicPr>
        <p:blipFill>
          <a:blip r:embed="rId5" cstate="print"/>
          <a:srcRect l="53271" t="10452" b="6497"/>
          <a:stretch>
            <a:fillRect/>
          </a:stretch>
        </p:blipFill>
        <p:spPr bwMode="auto">
          <a:xfrm>
            <a:off x="6681068" y="1190635"/>
            <a:ext cx="2245218" cy="169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ÐÐ°ÑÑÐ¸Ð½ÐºÐ¸ Ð¿Ð¾ Ð·Ð°Ð¿ÑÐ¾ÑÑ ÐºÐ»ÑÐ² ÑÑ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2785" y="1236233"/>
            <a:ext cx="2758215" cy="169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ÐÐ°ÑÑÐ¸Ð½ÐºÐ¸ Ð¿Ð¾ Ð·Ð°Ð¿ÑÐ¾ÑÑ Ð²ÑÑÐ° Ð·Ð°Ð¹ÑÑ"/>
          <p:cNvPicPr/>
          <p:nvPr/>
        </p:nvPicPr>
        <p:blipFill>
          <a:blip r:embed="rId6" cstate="print"/>
          <a:srcRect b="60000"/>
          <a:stretch>
            <a:fillRect/>
          </a:stretch>
        </p:blipFill>
        <p:spPr bwMode="auto">
          <a:xfrm>
            <a:off x="6733221" y="3075925"/>
            <a:ext cx="2193065" cy="146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ÐÐ°ÑÑÐ¸Ð½ÐºÐ¸ Ð¿Ð¾ Ð·Ð°Ð¿ÑÐ¾ÑÑ Ð²ÑÑÐ° Ð·Ð°Ð¹ÑÑ"/>
          <p:cNvPicPr>
            <a:picLocks noChangeAspect="1" noChangeArrowheads="1"/>
          </p:cNvPicPr>
          <p:nvPr/>
        </p:nvPicPr>
        <p:blipFill>
          <a:blip r:embed="rId6" cstate="print"/>
          <a:srcRect r="13091"/>
          <a:stretch>
            <a:fillRect/>
          </a:stretch>
        </p:blipFill>
        <p:spPr bwMode="auto">
          <a:xfrm>
            <a:off x="9300110" y="3075925"/>
            <a:ext cx="2263563" cy="20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ÐÐ°ÑÑÐ¸Ð½ÐºÐ¸ Ð¿Ð¾ Ð·Ð°Ð¿ÑÐ¾ÑÑ Ð´Ð¸ÑÐ¸Ð½Ð° Ð½Ð° ÑÑÐ¾ÑÑ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4017" y="4645530"/>
            <a:ext cx="3587165" cy="174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ÐÐ°ÑÑÐ¸Ð½ÐºÐ¸ Ð¿Ð¾ Ð·Ð°Ð¿ÑÐ¾ÑÑ Ð´Ð¸ÑÐ¸Ð½Ð° Ð½Ð° ÑÑÐ¾ÑÑ"/>
          <p:cNvPicPr/>
          <p:nvPr/>
        </p:nvPicPr>
        <p:blipFill>
          <a:blip r:embed="rId7" cstate="print"/>
          <a:srcRect l="2787" t="56905" r="61451" b="24524"/>
          <a:stretch>
            <a:fillRect/>
          </a:stretch>
        </p:blipFill>
        <p:spPr bwMode="auto">
          <a:xfrm>
            <a:off x="476210" y="4814185"/>
            <a:ext cx="3039875" cy="172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4744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68311" y="516890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Повідомлення теми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8311" y="1604627"/>
            <a:ext cx="6158518" cy="45436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Ми всі різні. Кожна людина є неповторною та унікальною, але у кожного з нас одні й ті самі частини тіла.   </a:t>
            </a:r>
            <a:endParaRPr lang="ru-RU" sz="3200" b="1" dirty="0"/>
          </a:p>
          <a:p>
            <a:pPr algn="ctr"/>
            <a:r>
              <a:rPr lang="uk-UA" sz="3200" b="1" dirty="0" smtClean="0"/>
              <a:t>Сьогодні на </a:t>
            </a:r>
            <a:r>
              <a:rPr lang="uk-UA" sz="3200" b="1" dirty="0" err="1" smtClean="0"/>
              <a:t>уроці</a:t>
            </a:r>
            <a:r>
              <a:rPr lang="uk-UA" sz="3200" b="1" dirty="0" smtClean="0"/>
              <a:t> ти дізнаєшся, з яких органів складається твій організм і чому здоров’я важливе. </a:t>
            </a: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4" y="1749852"/>
            <a:ext cx="2977244" cy="42532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025" y="506004"/>
            <a:ext cx="8732066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600" b="1" dirty="0">
                <a:solidFill>
                  <a:schemeClr val="bg1"/>
                </a:solidFill>
              </a:rPr>
              <a:t>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10" y="1645411"/>
            <a:ext cx="3177247" cy="15005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Познайомтесь, я дитина,</a:t>
            </a:r>
          </a:p>
          <a:p>
            <a:pPr algn="ctr"/>
            <a:r>
              <a:rPr lang="uk-UA" sz="2000" b="1" dirty="0"/>
              <a:t>Хоч маленька, а людина.</a:t>
            </a:r>
          </a:p>
          <a:p>
            <a:pPr algn="ctr"/>
            <a:r>
              <a:rPr lang="uk-UA" sz="2000" b="1" dirty="0"/>
              <a:t>Всі частини тіла знаю,</a:t>
            </a:r>
          </a:p>
          <a:p>
            <a:pPr algn="ctr"/>
            <a:r>
              <a:rPr lang="uk-UA" sz="2000" b="1" dirty="0"/>
              <a:t>Визначаю, називаю.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3" b="8197"/>
          <a:stretch/>
        </p:blipFill>
        <p:spPr>
          <a:xfrm>
            <a:off x="3680949" y="1261439"/>
            <a:ext cx="2094078" cy="358334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84724" y="4709033"/>
            <a:ext cx="2931467" cy="15366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 у мене голова</a:t>
            </a:r>
          </a:p>
          <a:p>
            <a:pPr algn="ctr"/>
            <a:r>
              <a:rPr lang="uk-UA" sz="2000" b="1" dirty="0"/>
              <a:t>І вона творить дива,</a:t>
            </a:r>
          </a:p>
          <a:p>
            <a:pPr algn="ctr"/>
            <a:r>
              <a:rPr lang="uk-UA" sz="2000" b="1" dirty="0"/>
              <a:t>Шия голову тримає,</a:t>
            </a:r>
          </a:p>
          <a:p>
            <a:pPr algn="ctr"/>
            <a:r>
              <a:rPr lang="uk-UA" sz="2000" b="1" dirty="0"/>
              <a:t>Повертає, нахиляє.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37183" r="550" b="7794"/>
          <a:stretch/>
        </p:blipFill>
        <p:spPr>
          <a:xfrm>
            <a:off x="252588" y="3595457"/>
            <a:ext cx="2934164" cy="273793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58055" y="1762493"/>
            <a:ext cx="3477831" cy="138347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 у мене дві руки,</a:t>
            </a:r>
          </a:p>
          <a:p>
            <a:pPr algn="ctr"/>
            <a:r>
              <a:rPr lang="uk-UA" sz="2000" b="1" dirty="0"/>
              <a:t>Це мої помічники,</a:t>
            </a:r>
          </a:p>
          <a:p>
            <a:pPr algn="ctr"/>
            <a:r>
              <a:rPr lang="uk-UA" sz="2000" b="1" dirty="0"/>
              <a:t>А не посидючі ноги,</a:t>
            </a:r>
          </a:p>
          <a:p>
            <a:pPr algn="ctr"/>
            <a:r>
              <a:rPr lang="uk-UA" sz="2000" b="1" dirty="0"/>
              <a:t>Прокладають в світ дороги.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564" r="7669" b="8544"/>
          <a:stretch/>
        </p:blipFill>
        <p:spPr>
          <a:xfrm>
            <a:off x="9652274" y="1228485"/>
            <a:ext cx="2169612" cy="32310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743683" y="4795228"/>
            <a:ext cx="3078203" cy="1450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Тулуб з’єднує частини</a:t>
            </a:r>
          </a:p>
          <a:p>
            <a:pPr algn="ctr"/>
            <a:r>
              <a:rPr lang="uk-UA" sz="2000" b="1" dirty="0"/>
              <a:t>Є живіт у мене й спина.</a:t>
            </a:r>
          </a:p>
          <a:p>
            <a:pPr algn="ctr"/>
            <a:r>
              <a:rPr lang="uk-UA" sz="2000" b="1" dirty="0"/>
              <a:t>І всьому хребет опора,</a:t>
            </a:r>
          </a:p>
          <a:p>
            <a:pPr algn="ctr"/>
            <a:r>
              <a:rPr lang="uk-UA" sz="2000" b="1" dirty="0"/>
              <a:t>Ось така моя будова.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" b="8544"/>
          <a:stretch/>
        </p:blipFill>
        <p:spPr>
          <a:xfrm>
            <a:off x="6487581" y="3352503"/>
            <a:ext cx="2037313" cy="297360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7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257" y="466129"/>
            <a:ext cx="10972800" cy="622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Гра</a:t>
            </a:r>
            <a:r>
              <a:rPr lang="ru-RU" sz="3200" b="1" dirty="0" smtClean="0"/>
              <a:t> « </a:t>
            </a:r>
            <a:r>
              <a:rPr lang="ru-RU" sz="3200" b="1" dirty="0" err="1" smtClean="0"/>
              <a:t>Частини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тіла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" r="49646" b="7730"/>
          <a:stretch/>
        </p:blipFill>
        <p:spPr>
          <a:xfrm>
            <a:off x="3257068" y="1609859"/>
            <a:ext cx="1891465" cy="4868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7947" y="1099578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Голова</a:t>
            </a:r>
            <a:endParaRPr lang="ru-RU" sz="3200" b="1" dirty="0">
              <a:solidFill>
                <a:srgbClr val="2F3242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87910" y="1644134"/>
            <a:ext cx="1180868" cy="33968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0" t="163" r="-343" b="7730"/>
          <a:stretch/>
        </p:blipFill>
        <p:spPr>
          <a:xfrm>
            <a:off x="7610099" y="1644134"/>
            <a:ext cx="1907575" cy="4833966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6684135" y="1609859"/>
            <a:ext cx="1416676" cy="47651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4809" y="1962498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Шия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0090" y="2939189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Груди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287" y="3900823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Живіт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7425" y="4841538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Коліно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2818" y="6054018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Ступня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382198" y="2367412"/>
            <a:ext cx="1385892" cy="40517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400332" y="3292309"/>
            <a:ext cx="1520158" cy="692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263522" y="3831584"/>
            <a:ext cx="1816179" cy="39270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00332" y="5144385"/>
            <a:ext cx="1367758" cy="2091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400332" y="6339812"/>
            <a:ext cx="2026433" cy="7558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67576" y="2041291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Плечі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79319" y="2735703"/>
            <a:ext cx="226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Руки</a:t>
            </a:r>
          </a:p>
          <a:p>
            <a:pPr algn="ctr"/>
            <a:r>
              <a:rPr lang="uk-UA" sz="3200" b="1" i="1" dirty="0">
                <a:solidFill>
                  <a:srgbClr val="2F3242"/>
                </a:solidFill>
              </a:rPr>
              <a:t>(верхні кінцівки)</a:t>
            </a:r>
            <a:endParaRPr lang="ru-RU" sz="3200" b="1" i="1" dirty="0">
              <a:solidFill>
                <a:srgbClr val="2F324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2970" y="4481903"/>
            <a:ext cx="2481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Ноги </a:t>
            </a:r>
          </a:p>
          <a:p>
            <a:pPr algn="ctr"/>
            <a:r>
              <a:rPr lang="uk-UA" sz="3200" b="1" i="1" dirty="0">
                <a:solidFill>
                  <a:srgbClr val="2F3242"/>
                </a:solidFill>
              </a:rPr>
              <a:t>(нижні кінцівки</a:t>
            </a:r>
            <a:endParaRPr lang="ru-RU" sz="3200" b="1" i="1" dirty="0">
              <a:solidFill>
                <a:srgbClr val="2F324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43790" y="6047425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П’ята</a:t>
            </a:r>
            <a:endParaRPr lang="ru-RU" sz="3200" b="1" dirty="0">
              <a:solidFill>
                <a:srgbClr val="2F3242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4551843" y="2483326"/>
            <a:ext cx="1208202" cy="49967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765347" y="2367412"/>
            <a:ext cx="1450931" cy="57177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4708132" y="3124148"/>
            <a:ext cx="1208202" cy="49967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65025" y="3063455"/>
            <a:ext cx="1450931" cy="57177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4549443" y="4920485"/>
            <a:ext cx="1265995" cy="37396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765347" y="4824426"/>
            <a:ext cx="1511657" cy="60188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765347" y="6430708"/>
            <a:ext cx="2146833" cy="1531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246181" y="1983823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Спина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46181" y="3246809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Лікоть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04118" y="4156565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Кисть 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246181" y="5576287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Гомілка</a:t>
            </a:r>
            <a:endParaRPr lang="ru-RU" sz="3200" b="1" dirty="0">
              <a:solidFill>
                <a:srgbClr val="2F3242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8659527" y="2367412"/>
            <a:ext cx="1586655" cy="111757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9291494" y="3601313"/>
            <a:ext cx="1027306" cy="81601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9368275" y="4134387"/>
            <a:ext cx="1082466" cy="31349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9066727" y="5743977"/>
            <a:ext cx="1252073" cy="12469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5" grpId="0"/>
      <p:bldP spid="36" grpId="0"/>
      <p:bldP spid="37" grpId="0"/>
      <p:bldP spid="53" grpId="0"/>
      <p:bldP spid="54" grpId="0"/>
      <p:bldP spid="55" grpId="0"/>
      <p:bldP spid="56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527051" y="1565275"/>
            <a:ext cx="5530849" cy="409529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Поверни головою вліво-вправо.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Витягни </a:t>
            </a:r>
            <a:r>
              <a:rPr lang="uk-UA" b="1" dirty="0" smtClean="0">
                <a:solidFill>
                  <a:srgbClr val="002060"/>
                </a:solidFill>
              </a:rPr>
              <a:t>шию, як </a:t>
            </a:r>
            <a:r>
              <a:rPr lang="uk-UA" b="1" dirty="0" smtClean="0">
                <a:solidFill>
                  <a:srgbClr val="002060"/>
                </a:solidFill>
              </a:rPr>
              <a:t>гусак.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Погладь </a:t>
            </a:r>
            <a:r>
              <a:rPr lang="uk-UA" b="1" dirty="0" smtClean="0">
                <a:solidFill>
                  <a:srgbClr val="002060"/>
                </a:solidFill>
              </a:rPr>
              <a:t>свій носик.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Втягни </a:t>
            </a:r>
            <a:r>
              <a:rPr lang="uk-UA" b="1" dirty="0" smtClean="0">
                <a:solidFill>
                  <a:srgbClr val="002060"/>
                </a:solidFill>
              </a:rPr>
              <a:t>голову в </a:t>
            </a:r>
            <a:r>
              <a:rPr lang="uk-UA" b="1" dirty="0" smtClean="0">
                <a:solidFill>
                  <a:srgbClr val="002060"/>
                </a:solidFill>
              </a:rPr>
              <a:t>плечі.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err="1" smtClean="0">
                <a:solidFill>
                  <a:srgbClr val="002060"/>
                </a:solidFill>
              </a:rPr>
              <a:t>Підніми</a:t>
            </a:r>
            <a:r>
              <a:rPr lang="uk-UA" b="1" dirty="0" smtClean="0">
                <a:solidFill>
                  <a:srgbClr val="002060"/>
                </a:solidFill>
              </a:rPr>
              <a:t> руки вгору і зроби нахили тулуба назад-вперед.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Постав праву ногу на носок, п’ятку, потім ліву ногу на носок, п’ятку.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Посміхнись. Подаруй </a:t>
            </a:r>
            <a:r>
              <a:rPr lang="uk-UA" b="1" dirty="0" smtClean="0">
                <a:solidFill>
                  <a:srgbClr val="002060"/>
                </a:solidFill>
              </a:rPr>
              <a:t>посмішку своєму </a:t>
            </a:r>
            <a:r>
              <a:rPr lang="uk-UA" b="1" dirty="0" smtClean="0">
                <a:solidFill>
                  <a:srgbClr val="002060"/>
                </a:solidFill>
              </a:rPr>
              <a:t>сусідові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16429" y="494529"/>
            <a:ext cx="10482942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Практичні вправи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Тіло людини (вступ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3893" r="8463" b="8331"/>
          <a:stretch/>
        </p:blipFill>
        <p:spPr bwMode="auto">
          <a:xfrm>
            <a:off x="6038051" y="1689391"/>
            <a:ext cx="5887446" cy="364461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619</Words>
  <Application>Microsoft Office PowerPoint</Application>
  <PresentationFormat>Произвольный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Впізнай живий організм за його органом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140</cp:revision>
  <dcterms:created xsi:type="dcterms:W3CDTF">2018-01-05T16:38:53Z</dcterms:created>
  <dcterms:modified xsi:type="dcterms:W3CDTF">2023-09-30T20:25:25Z</dcterms:modified>
</cp:coreProperties>
</file>