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348" r:id="rId3"/>
    <p:sldId id="740" r:id="rId4"/>
    <p:sldId id="1319" r:id="rId5"/>
    <p:sldId id="1524" r:id="rId6"/>
    <p:sldId id="1486" r:id="rId7"/>
    <p:sldId id="1481" r:id="rId8"/>
    <p:sldId id="1527" r:id="rId9"/>
    <p:sldId id="1520" r:id="rId10"/>
    <p:sldId id="1521" r:id="rId11"/>
    <p:sldId id="1526" r:id="rId12"/>
    <p:sldId id="1514" r:id="rId13"/>
    <p:sldId id="1516" r:id="rId14"/>
    <p:sldId id="1308" r:id="rId15"/>
    <p:sldId id="1509" r:id="rId16"/>
    <p:sldId id="1510" r:id="rId17"/>
    <p:sldId id="1511" r:id="rId18"/>
    <p:sldId id="1512" r:id="rId19"/>
    <p:sldId id="1468" r:id="rId20"/>
    <p:sldId id="1517" r:id="rId21"/>
    <p:sldId id="1523" r:id="rId22"/>
    <p:sldId id="129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sana" initials="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FF"/>
    <a:srgbClr val="FF99FF"/>
    <a:srgbClr val="000000"/>
    <a:srgbClr val="00BD60"/>
    <a:srgbClr val="3D3935"/>
    <a:srgbClr val="74D6FD"/>
    <a:srgbClr val="FF5050"/>
    <a:srgbClr val="EC008C"/>
    <a:srgbClr val="9CE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1.png"/><Relationship Id="rId7" Type="http://schemas.microsoft.com/office/2007/relationships/hdphoto" Target="../media/hdphoto1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microsoft.com/office/2007/relationships/hdphoto" Target="../media/hdphoto17.wdp"/><Relationship Id="rId18" Type="http://schemas.openxmlformats.org/officeDocument/2006/relationships/image" Target="../media/image29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17" Type="http://schemas.microsoft.com/office/2007/relationships/hdphoto" Target="../media/hdphoto19.wdp"/><Relationship Id="rId2" Type="http://schemas.openxmlformats.org/officeDocument/2006/relationships/image" Target="../media/image55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microsoft.com/office/2007/relationships/hdphoto" Target="../media/hdphoto16.wdp"/><Relationship Id="rId5" Type="http://schemas.openxmlformats.org/officeDocument/2006/relationships/image" Target="../media/image57.png"/><Relationship Id="rId15" Type="http://schemas.microsoft.com/office/2007/relationships/hdphoto" Target="../media/hdphoto18.wdp"/><Relationship Id="rId10" Type="http://schemas.openxmlformats.org/officeDocument/2006/relationships/image" Target="../media/image60.png"/><Relationship Id="rId4" Type="http://schemas.microsoft.com/office/2007/relationships/hdphoto" Target="../media/hdphoto13.wdp"/><Relationship Id="rId9" Type="http://schemas.microsoft.com/office/2007/relationships/hdphoto" Target="../media/hdphoto15.wdp"/><Relationship Id="rId1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DC54C6-06A1-3097-46FA-A3C6344608F3}"/>
              </a:ext>
            </a:extLst>
          </p:cNvPr>
          <p:cNvSpPr txBox="1"/>
          <p:nvPr/>
        </p:nvSpPr>
        <p:spPr>
          <a:xfrm>
            <a:off x="2438400" y="4572423"/>
            <a:ext cx="8196942" cy="132343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Порівняння чисел. Нерівність. </a:t>
            </a:r>
            <a:endParaRPr lang="uk-UA" sz="4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Знаки </a:t>
            </a:r>
            <a:r>
              <a:rPr lang="ru-RU" sz="4000" b="1" dirty="0">
                <a:solidFill>
                  <a:schemeClr val="bg1"/>
                </a:solidFill>
              </a:rPr>
              <a:t>«</a:t>
            </a:r>
            <a:r>
              <a:rPr lang="en-US" sz="4000" b="1" dirty="0">
                <a:solidFill>
                  <a:schemeClr val="bg1"/>
                </a:solidFill>
              </a:rPr>
              <a:t>&lt;</a:t>
            </a:r>
            <a:r>
              <a:rPr lang="ru-RU" sz="4000" b="1" dirty="0">
                <a:solidFill>
                  <a:schemeClr val="bg1"/>
                </a:solidFill>
              </a:rPr>
              <a:t>», «</a:t>
            </a:r>
            <a:r>
              <a:rPr lang="en-US" sz="4000" b="1" dirty="0">
                <a:solidFill>
                  <a:schemeClr val="bg1"/>
                </a:solidFill>
              </a:rPr>
              <a:t>&gt;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  <a:endParaRPr lang="x-none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12F3874-A890-4D41-034F-4DFD51F86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00" y="747089"/>
            <a:ext cx="3459031" cy="3478543"/>
          </a:xfrm>
          <a:prstGeom prst="roundRect">
            <a:avLst/>
          </a:prstGeom>
          <a:solidFill>
            <a:srgbClr val="7030A0"/>
          </a:solidFill>
        </p:spPr>
      </p:pic>
      <p:pic>
        <p:nvPicPr>
          <p:cNvPr id="16" name="Рисунок 15" descr="34795267_1020401574791840_2751896674531016704_n.jpg">
            <a:extLst>
              <a:ext uri="{FF2B5EF4-FFF2-40B4-BE49-F238E27FC236}">
                <a16:creationId xmlns="" xmlns:a16="http://schemas.microsoft.com/office/drawing/2014/main" id="{6B96E4BB-FD8A-3AF0-D03D-9CA8AFA55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7595" y="1714460"/>
            <a:ext cx="899885" cy="1227861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17" name="Рисунок 16" descr="34963492_1020401584791839_1770384690482511872_n.jpg">
            <a:extLst>
              <a:ext uri="{FF2B5EF4-FFF2-40B4-BE49-F238E27FC236}">
                <a16:creationId xmlns="" xmlns:a16="http://schemas.microsoft.com/office/drawing/2014/main" id="{B27A831F-DFFC-9A08-8398-A67131AA5E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2471" y="1724193"/>
            <a:ext cx="1152209" cy="1259026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10" name="TextBox 9"/>
          <p:cNvSpPr txBox="1"/>
          <p:nvPr/>
        </p:nvSpPr>
        <p:spPr>
          <a:xfrm>
            <a:off x="6361675" y="1499981"/>
            <a:ext cx="3450800" cy="17366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13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лако 17"/>
          <p:cNvSpPr/>
          <p:nvPr/>
        </p:nvSpPr>
        <p:spPr>
          <a:xfrm>
            <a:off x="753339" y="1368285"/>
            <a:ext cx="4515354" cy="148449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Розглянь зображення. Чого більше?</a:t>
            </a:r>
          </a:p>
        </p:txBody>
      </p:sp>
      <p:pic>
        <p:nvPicPr>
          <p:cNvPr id="56" name="Picture 2" descr="https://o.remove.bg/downloads/9c4e6c67-f936-4b07-9181-c4ba1b89034d/788578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950" y="-27514"/>
            <a:ext cx="4581525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o.remove.bg/downloads/2c7e9eb6-f35f-4276-95b5-ee7f4261c526/37552134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52" y="2956241"/>
            <a:ext cx="3431232" cy="370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o.remove.bg/downloads/584148fc-8382-4251-a74b-8d3ce0532cba/816804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24" y="807755"/>
            <a:ext cx="3033300" cy="32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o.remove.bg/downloads/584148fc-8382-4251-a74b-8d3ce0532cba/816804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70" y="2582048"/>
            <a:ext cx="3033300" cy="32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o.remove.bg/downloads/584148fc-8382-4251-a74b-8d3ce0532cba/816804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50" y="2956241"/>
            <a:ext cx="3033300" cy="32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2499" y="391404"/>
            <a:ext cx="8732066" cy="6598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Гра «Чого більше?»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32977" y="494529"/>
            <a:ext cx="8732066" cy="6158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5104" y="1630009"/>
            <a:ext cx="4169067" cy="3293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</a:t>
            </a:r>
            <a:r>
              <a:rPr lang="uk-UA" sz="3200" b="1" dirty="0" err="1">
                <a:solidFill>
                  <a:schemeClr val="bg1"/>
                </a:solidFill>
              </a:rPr>
              <a:t>уроці</a:t>
            </a:r>
            <a:r>
              <a:rPr lang="uk-UA" sz="3200" b="1" dirty="0">
                <a:solidFill>
                  <a:schemeClr val="bg1"/>
                </a:solidFill>
              </a:rPr>
              <a:t> ми будемо порівнювати числа.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Вивчимо знаки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більше </a:t>
            </a:r>
            <a:r>
              <a:rPr lang="uk-UA" sz="3200" b="1" dirty="0">
                <a:solidFill>
                  <a:schemeClr val="bg1"/>
                </a:solidFill>
              </a:rPr>
              <a:t>«</a:t>
            </a:r>
            <a:r>
              <a:rPr lang="uk-UA" sz="4000" b="1" dirty="0">
                <a:solidFill>
                  <a:srgbClr val="FF3300"/>
                </a:solidFill>
              </a:rPr>
              <a:t>&gt;</a:t>
            </a:r>
            <a:r>
              <a:rPr lang="uk-UA" sz="3200" b="1" dirty="0">
                <a:solidFill>
                  <a:schemeClr val="bg1"/>
                </a:solidFill>
              </a:rPr>
              <a:t>»,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менше </a:t>
            </a:r>
            <a:r>
              <a:rPr lang="uk-UA" sz="3200" b="1" dirty="0">
                <a:solidFill>
                  <a:schemeClr val="bg1"/>
                </a:solidFill>
              </a:rPr>
              <a:t>«</a:t>
            </a:r>
            <a:r>
              <a:rPr lang="uk-UA" sz="4000" b="1" dirty="0">
                <a:solidFill>
                  <a:srgbClr val="FF3300"/>
                </a:solidFill>
              </a:rPr>
              <a:t>&lt;</a:t>
            </a:r>
            <a:r>
              <a:rPr lang="uk-UA" sz="3200" b="1" dirty="0">
                <a:solidFill>
                  <a:schemeClr val="bg1"/>
                </a:solidFill>
              </a:rPr>
              <a:t>».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549223" y="1446237"/>
            <a:ext cx="2543319" cy="393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листья ~ Gif-анимация (Осень) ~ Beesona.Ru">
            <a:extLst>
              <a:ext uri="{FF2B5EF4-FFF2-40B4-BE49-F238E27FC236}">
                <a16:creationId xmlns="" xmlns:a16="http://schemas.microsoft.com/office/drawing/2014/main" id="{C6D01BD2-9BAF-823C-9245-C60E99834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30" y="997795"/>
            <a:ext cx="5588470" cy="56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листья ~ Gif-анимация (Осень) ~ Beesona.Ru">
            <a:extLst>
              <a:ext uri="{FF2B5EF4-FFF2-40B4-BE49-F238E27FC236}">
                <a16:creationId xmlns="" xmlns:a16="http://schemas.microsoft.com/office/drawing/2014/main" id="{0CE88AAE-5823-9FBA-FA62-BBD4A30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198" y="994737"/>
            <a:ext cx="6067925" cy="565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14399" y="287076"/>
            <a:ext cx="9992885" cy="10300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Актуалізація понять «порівну», «не порівну», «більше», «менше»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4410258-C5EB-E79F-5F20-ED6F8AC03D14}"/>
              </a:ext>
            </a:extLst>
          </p:cNvPr>
          <p:cNvSpPr txBox="1"/>
          <p:nvPr/>
        </p:nvSpPr>
        <p:spPr>
          <a:xfrm>
            <a:off x="4688889" y="1476050"/>
            <a:ext cx="28142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КАШТАНОПАД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5A4E154-3ED5-7917-4710-73DF96A64D49}"/>
              </a:ext>
            </a:extLst>
          </p:cNvPr>
          <p:cNvSpPr txBox="1"/>
          <p:nvPr/>
        </p:nvSpPr>
        <p:spPr>
          <a:xfrm>
            <a:off x="1902463" y="1967069"/>
            <a:ext cx="94633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Ось червоний                                           Слідом знов</a:t>
            </a:r>
          </a:p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Впав листок,                                             Каштанчик – плиг!</a:t>
            </a:r>
          </a:p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А за ним                                                     День за днем</a:t>
            </a:r>
          </a:p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Каштанчик – скок!                                  Таке підряд –</a:t>
            </a:r>
          </a:p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Жовтий лист                                              Падолист,</a:t>
            </a:r>
          </a:p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На землю ліг,                                            Каштанопад.</a:t>
            </a:r>
          </a:p>
        </p:txBody>
      </p:sp>
      <p:pic>
        <p:nvPicPr>
          <p:cNvPr id="4098" name="Picture 2" descr="Подвоєння букв в словах. Матеріали &quot;Народна творчість. ЗАГАДКИ&quot; | Інші  методичні матеріали. Українська мова">
            <a:extLst>
              <a:ext uri="{FF2B5EF4-FFF2-40B4-BE49-F238E27FC236}">
                <a16:creationId xmlns="" xmlns:a16="http://schemas.microsoft.com/office/drawing/2014/main" id="{8E5022F1-A7F8-D035-D288-588D7159A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24" y="5135744"/>
            <a:ext cx="1017234" cy="146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✓ Красный кленовый лист #33 скачать клипарт бесплатно - Clipart-DB">
            <a:extLst>
              <a:ext uri="{FF2B5EF4-FFF2-40B4-BE49-F238E27FC236}">
                <a16:creationId xmlns="" xmlns:a16="http://schemas.microsoft.com/office/drawing/2014/main" id="{06DDAEF3-276E-AFEC-7821-311C6FB5E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5" y="4683546"/>
            <a:ext cx="2098418" cy="191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utumn Leaf Transparent PNG Clip Art Image | Watercolor autumn leaves, Leaf  art, Autumn leaves art">
            <a:extLst>
              <a:ext uri="{FF2B5EF4-FFF2-40B4-BE49-F238E27FC236}">
                <a16:creationId xmlns="" xmlns:a16="http://schemas.microsoft.com/office/drawing/2014/main" id="{9AF96A83-70DA-ED17-8369-83A08233E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6902">
            <a:off x="5480563" y="4865598"/>
            <a:ext cx="1476465" cy="17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Подвоєння букв в словах. Матеріали &quot;Народна творчість. ЗАГАДКИ&quot; | Інші  методичні матеріали. Українська мова">
            <a:extLst>
              <a:ext uri="{FF2B5EF4-FFF2-40B4-BE49-F238E27FC236}">
                <a16:creationId xmlns="" xmlns:a16="http://schemas.microsoft.com/office/drawing/2014/main" id="{C60A451F-7085-2CE3-B738-0813C87F2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10" y="5135744"/>
            <a:ext cx="1017234" cy="146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✓ Красный кленовый лист #33 скачать клипарт бесплатно - Clipart-DB">
            <a:extLst>
              <a:ext uri="{FF2B5EF4-FFF2-40B4-BE49-F238E27FC236}">
                <a16:creationId xmlns="" xmlns:a16="http://schemas.microsoft.com/office/drawing/2014/main" id="{CF186C54-076D-368A-8A4C-534E7A941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0619" y="4749338"/>
            <a:ext cx="2098418" cy="191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44C2BB8-0B45-35FE-7E17-A4181EA75A29}"/>
              </a:ext>
            </a:extLst>
          </p:cNvPr>
          <p:cNvSpPr txBox="1"/>
          <p:nvPr/>
        </p:nvSpPr>
        <p:spPr>
          <a:xfrm>
            <a:off x="9092856" y="4644724"/>
            <a:ext cx="1581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Г.Маніва</a:t>
            </a:r>
            <a:endParaRPr lang="x-none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7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Доска изолирована — стоковый вектор">
            <a:extLst>
              <a:ext uri="{FF2B5EF4-FFF2-40B4-BE49-F238E27FC236}">
                <a16:creationId xmlns="" xmlns:a16="http://schemas.microsoft.com/office/drawing/2014/main" id="{1B29F816-E20E-E953-3593-F8B9CECA8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10022"/>
          <a:stretch/>
        </p:blipFill>
        <p:spPr bwMode="auto">
          <a:xfrm>
            <a:off x="286871" y="1642942"/>
            <a:ext cx="4416392" cy="295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317568" y="2549679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4681976" y="4911318"/>
            <a:ext cx="7184893" cy="1223290"/>
          </a:xfrm>
          <a:prstGeom prst="wedgeRoundRectCallout">
            <a:avLst>
              <a:gd name="adj1" fmla="val -53595"/>
              <a:gd name="adj2" fmla="val -82849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Чи однакова кількість листочків різного кольору?</a:t>
            </a:r>
          </a:p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Чи можете ви визначити, яких листочків більше? менше? Розкажіть.</a:t>
            </a:r>
          </a:p>
        </p:txBody>
      </p:sp>
      <p:pic>
        <p:nvPicPr>
          <p:cNvPr id="1026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6" y="4325495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Autumn Leaf Transparent PNG Clip Art Image | Watercolor autumn leaves, Leaf  art, Autumn leaves art">
            <a:extLst>
              <a:ext uri="{FF2B5EF4-FFF2-40B4-BE49-F238E27FC236}">
                <a16:creationId xmlns="" xmlns:a16="http://schemas.microsoft.com/office/drawing/2014/main" id="{2532194B-CECE-BAA2-9BDE-B472EDA5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9328" flipH="1">
            <a:off x="6447293" y="1139044"/>
            <a:ext cx="1261260" cy="15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✓ Красный кленовый лист #33 скачать клипарт бесплатно - Clipart-DB">
            <a:extLst>
              <a:ext uri="{FF2B5EF4-FFF2-40B4-BE49-F238E27FC236}">
                <a16:creationId xmlns="" xmlns:a16="http://schemas.microsoft.com/office/drawing/2014/main" id="{8355AD63-0616-5685-5395-E2AA5223A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521" y="2487476"/>
            <a:ext cx="1781160" cy="16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✓ Красный кленовый лист #33 скачать клипарт бесплатно - Clipart-DB">
            <a:extLst>
              <a:ext uri="{FF2B5EF4-FFF2-40B4-BE49-F238E27FC236}">
                <a16:creationId xmlns="" xmlns:a16="http://schemas.microsoft.com/office/drawing/2014/main" id="{2213FF13-0743-4ED7-96CF-73F3779C6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894" y="2416791"/>
            <a:ext cx="1781160" cy="16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✓ Красный кленовый лист #33 скачать клипарт бесплатно - Clipart-DB">
            <a:extLst>
              <a:ext uri="{FF2B5EF4-FFF2-40B4-BE49-F238E27FC236}">
                <a16:creationId xmlns="" xmlns:a16="http://schemas.microsoft.com/office/drawing/2014/main" id="{5D1D5D38-72D3-3FE1-C3BD-E2F81DA2D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868" y="2496496"/>
            <a:ext cx="1781160" cy="16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✓ Красный кленовый лист #33 скачать клипарт бесплатно - Clipart-DB">
            <a:extLst>
              <a:ext uri="{FF2B5EF4-FFF2-40B4-BE49-F238E27FC236}">
                <a16:creationId xmlns="" xmlns:a16="http://schemas.microsoft.com/office/drawing/2014/main" id="{403327CA-F542-E06D-0E1F-D5CEB9E5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40" y="2432593"/>
            <a:ext cx="1781160" cy="16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✓ Красный кленовый лист #33 скачать клипарт бесплатно - Clipart-DB">
            <a:extLst>
              <a:ext uri="{FF2B5EF4-FFF2-40B4-BE49-F238E27FC236}">
                <a16:creationId xmlns="" xmlns:a16="http://schemas.microsoft.com/office/drawing/2014/main" id="{8C0E783F-1AF6-F194-3684-78E81163B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82" y="2487476"/>
            <a:ext cx="1781160" cy="16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Autumn Leaf Transparent PNG Clip Art Image | Watercolor autumn leaves, Leaf  art, Autumn leaves art">
            <a:extLst>
              <a:ext uri="{FF2B5EF4-FFF2-40B4-BE49-F238E27FC236}">
                <a16:creationId xmlns="" xmlns:a16="http://schemas.microsoft.com/office/drawing/2014/main" id="{4F9EDB9D-29B8-20B7-B701-0D23C653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9328" flipH="1">
            <a:off x="9628148" y="1134686"/>
            <a:ext cx="1261260" cy="15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Autumn Leaf Transparent PNG Clip Art Image | Watercolor autumn leaves, Leaf  art, Autumn leaves art">
            <a:extLst>
              <a:ext uri="{FF2B5EF4-FFF2-40B4-BE49-F238E27FC236}">
                <a16:creationId xmlns="" xmlns:a16="http://schemas.microsoft.com/office/drawing/2014/main" id="{04C16B38-FBA0-06FD-71FA-A60D7F944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9328" flipH="1">
            <a:off x="8124610" y="1127350"/>
            <a:ext cx="1261260" cy="15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20A914D1-2BEC-6A59-36E0-5CFE2CD1EACD}"/>
              </a:ext>
            </a:extLst>
          </p:cNvPr>
          <p:cNvSpPr/>
          <p:nvPr/>
        </p:nvSpPr>
        <p:spPr>
          <a:xfrm>
            <a:off x="4703263" y="4895129"/>
            <a:ext cx="7184893" cy="1223290"/>
          </a:xfrm>
          <a:prstGeom prst="wedgeRoundRectCallout">
            <a:avLst>
              <a:gd name="adj1" fmla="val -53595"/>
              <a:gd name="adj2" fmla="val -82849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математиці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щоб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показати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нерівну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кількість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використовують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знаки «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більше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», «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менше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».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отриманий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вираз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називають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нерівність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».</a:t>
            </a:r>
            <a:endParaRPr lang="uk-UA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4399" y="287076"/>
            <a:ext cx="9992885" cy="9212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Актуалізація понять «порівну», «не порівну», «більше», «менше»</a:t>
            </a:r>
          </a:p>
        </p:txBody>
      </p:sp>
    </p:spTree>
    <p:extLst>
      <p:ext uri="{BB962C8B-B14F-4D97-AF65-F5344CB8AC3E}">
        <p14:creationId xmlns:p14="http://schemas.microsoft.com/office/powerpoint/2010/main" val="29145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489" y="1312678"/>
            <a:ext cx="1435965" cy="127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24056" y="1292750"/>
            <a:ext cx="1453069" cy="1285126"/>
          </a:xfrm>
          <a:prstGeom prst="rect">
            <a:avLst/>
          </a:prstGeom>
        </p:spPr>
      </p:pic>
      <p:sp useBgFill="1">
        <p:nvSpPr>
          <p:cNvPr id="3" name="TextBox 2"/>
          <p:cNvSpPr txBox="1"/>
          <p:nvPr/>
        </p:nvSpPr>
        <p:spPr>
          <a:xfrm>
            <a:off x="4297292" y="923417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0252" y="423209"/>
            <a:ext cx="8732066" cy="6848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Довідничок. Знаки «більше – менше»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6627" y="3206283"/>
            <a:ext cx="4943597" cy="310851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Знаки &gt; і &lt; подібні на відкриті дзьобики пташок. Вони відкривають дзьобик у бік більшого числа, наче хочуть його надкусити: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2 &gt; 1, 1 &lt; 3 .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8602452" y="1242100"/>
            <a:ext cx="2620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56061" y="1303655"/>
            <a:ext cx="44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BB85BE9-36A2-D7C6-3840-7C737AA843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071"/>
          <a:stretch/>
        </p:blipFill>
        <p:spPr>
          <a:xfrm>
            <a:off x="6068467" y="1533493"/>
            <a:ext cx="1168009" cy="93968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A0B31A8-FB35-DA66-2EB8-1EF78C247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690"/>
          <a:stretch/>
        </p:blipFill>
        <p:spPr>
          <a:xfrm>
            <a:off x="5142975" y="1650268"/>
            <a:ext cx="1168009" cy="963742"/>
          </a:xfrm>
          <a:prstGeom prst="rect">
            <a:avLst/>
          </a:prstGeom>
        </p:spPr>
      </p:pic>
      <p:sp>
        <p:nvSpPr>
          <p:cNvPr id="31" name="Прямокутник: округлені кути 30">
            <a:extLst>
              <a:ext uri="{FF2B5EF4-FFF2-40B4-BE49-F238E27FC236}">
                <a16:creationId xmlns="" xmlns:a16="http://schemas.microsoft.com/office/drawing/2014/main" id="{9C948FED-80E0-F32F-4281-C74B8863D46F}"/>
              </a:ext>
            </a:extLst>
          </p:cNvPr>
          <p:cNvSpPr/>
          <p:nvPr/>
        </p:nvSpPr>
        <p:spPr>
          <a:xfrm>
            <a:off x="5187262" y="1483893"/>
            <a:ext cx="1938046" cy="1136654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999550" y="1120353"/>
            <a:ext cx="2620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 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</a:p>
        </p:txBody>
      </p:sp>
      <p:sp>
        <p:nvSpPr>
          <p:cNvPr id="21" name="Скругленный прямоугольник 1">
            <a:extLst>
              <a:ext uri="{FF2B5EF4-FFF2-40B4-BE49-F238E27FC236}">
                <a16:creationId xmlns="" xmlns:a16="http://schemas.microsoft.com/office/drawing/2014/main" id="{152CCD6D-1BBE-4DFB-4EF5-8F5A60AC789D}"/>
              </a:ext>
            </a:extLst>
          </p:cNvPr>
          <p:cNvSpPr/>
          <p:nvPr/>
        </p:nvSpPr>
        <p:spPr>
          <a:xfrm>
            <a:off x="5726980" y="5104690"/>
            <a:ext cx="5465054" cy="126345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Записи, які містять знак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, називають </a:t>
            </a:r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нерівностями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3649F456-94E7-38A8-A6BF-C65127D443C9}"/>
              </a:ext>
            </a:extLst>
          </p:cNvPr>
          <p:cNvSpPr/>
          <p:nvPr/>
        </p:nvSpPr>
        <p:spPr>
          <a:xfrm>
            <a:off x="6459792" y="3598813"/>
            <a:ext cx="385358" cy="369332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6454E5D5-A2DB-D23C-0FF0-6E9B51FAA297}"/>
              </a:ext>
            </a:extLst>
          </p:cNvPr>
          <p:cNvSpPr/>
          <p:nvPr/>
        </p:nvSpPr>
        <p:spPr>
          <a:xfrm>
            <a:off x="7899793" y="3135337"/>
            <a:ext cx="385358" cy="369332"/>
          </a:xfrm>
          <a:prstGeom prst="ellipse">
            <a:avLst/>
          </a:prstGeom>
          <a:solidFill>
            <a:srgbClr val="FF505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D6F2C962-2841-69F9-1E11-187D42316368}"/>
              </a:ext>
            </a:extLst>
          </p:cNvPr>
          <p:cNvSpPr/>
          <p:nvPr/>
        </p:nvSpPr>
        <p:spPr>
          <a:xfrm>
            <a:off x="7899793" y="3531048"/>
            <a:ext cx="385358" cy="369332"/>
          </a:xfrm>
          <a:prstGeom prst="ellipse">
            <a:avLst/>
          </a:prstGeom>
          <a:solidFill>
            <a:srgbClr val="FF505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4A299D86-D456-610E-94EE-373969E21CC5}"/>
              </a:ext>
            </a:extLst>
          </p:cNvPr>
          <p:cNvSpPr/>
          <p:nvPr/>
        </p:nvSpPr>
        <p:spPr>
          <a:xfrm>
            <a:off x="7899793" y="3900380"/>
            <a:ext cx="385358" cy="369332"/>
          </a:xfrm>
          <a:prstGeom prst="ellipse">
            <a:avLst/>
          </a:prstGeom>
          <a:solidFill>
            <a:srgbClr val="FF505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8193C596-5EAA-3B2A-ABFF-9A77394CC56A}"/>
              </a:ext>
            </a:extLst>
          </p:cNvPr>
          <p:cNvSpPr/>
          <p:nvPr/>
        </p:nvSpPr>
        <p:spPr>
          <a:xfrm>
            <a:off x="9131681" y="3135952"/>
            <a:ext cx="385358" cy="369332"/>
          </a:xfrm>
          <a:prstGeom prst="ellipse">
            <a:avLst/>
          </a:prstGeom>
          <a:solidFill>
            <a:srgbClr val="FF505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F5A649EF-0BB4-36AF-A56F-EC981CE16452}"/>
              </a:ext>
            </a:extLst>
          </p:cNvPr>
          <p:cNvSpPr/>
          <p:nvPr/>
        </p:nvSpPr>
        <p:spPr>
          <a:xfrm>
            <a:off x="9127070" y="3531048"/>
            <a:ext cx="385358" cy="369332"/>
          </a:xfrm>
          <a:prstGeom prst="ellipse">
            <a:avLst/>
          </a:prstGeom>
          <a:solidFill>
            <a:srgbClr val="FF505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CB607BE9-442B-F30B-820F-4118A7EE5B54}"/>
              </a:ext>
            </a:extLst>
          </p:cNvPr>
          <p:cNvSpPr/>
          <p:nvPr/>
        </p:nvSpPr>
        <p:spPr>
          <a:xfrm>
            <a:off x="9127070" y="3926144"/>
            <a:ext cx="385358" cy="369332"/>
          </a:xfrm>
          <a:prstGeom prst="ellipse">
            <a:avLst/>
          </a:prstGeom>
          <a:solidFill>
            <a:srgbClr val="FF505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0861EBED-B025-49DF-561E-F4B2CBC7C428}"/>
              </a:ext>
            </a:extLst>
          </p:cNvPr>
          <p:cNvSpPr/>
          <p:nvPr/>
        </p:nvSpPr>
        <p:spPr>
          <a:xfrm>
            <a:off x="10555252" y="3598813"/>
            <a:ext cx="385358" cy="369332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Полілінія: фігура 5">
            <a:extLst>
              <a:ext uri="{FF2B5EF4-FFF2-40B4-BE49-F238E27FC236}">
                <a16:creationId xmlns="" xmlns:a16="http://schemas.microsoft.com/office/drawing/2014/main" id="{41000F40-2FA0-A74E-5C2C-FFD87549F680}"/>
              </a:ext>
            </a:extLst>
          </p:cNvPr>
          <p:cNvSpPr/>
          <p:nvPr/>
        </p:nvSpPr>
        <p:spPr>
          <a:xfrm>
            <a:off x="5949433" y="3052381"/>
            <a:ext cx="2402732" cy="1332689"/>
          </a:xfrm>
          <a:custGeom>
            <a:avLst/>
            <a:gdLst>
              <a:gd name="connsiteX0" fmla="*/ 2295728 w 2402732"/>
              <a:gd name="connsiteY0" fmla="*/ 0 h 1332689"/>
              <a:gd name="connsiteX1" fmla="*/ 0 w 2402732"/>
              <a:gd name="connsiteY1" fmla="*/ 749029 h 1332689"/>
              <a:gd name="connsiteX2" fmla="*/ 2402732 w 2402732"/>
              <a:gd name="connsiteY2" fmla="*/ 1332689 h 133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2732" h="1332689">
                <a:moveTo>
                  <a:pt x="2295728" y="0"/>
                </a:moveTo>
                <a:lnTo>
                  <a:pt x="0" y="749029"/>
                </a:lnTo>
                <a:lnTo>
                  <a:pt x="2402732" y="1332689"/>
                </a:lnTo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Полілінія: фігура 20">
            <a:extLst>
              <a:ext uri="{FF2B5EF4-FFF2-40B4-BE49-F238E27FC236}">
                <a16:creationId xmlns="" xmlns:a16="http://schemas.microsoft.com/office/drawing/2014/main" id="{22A8A042-F515-0933-48F3-553488FE52D8}"/>
              </a:ext>
            </a:extLst>
          </p:cNvPr>
          <p:cNvSpPr/>
          <p:nvPr/>
        </p:nvSpPr>
        <p:spPr>
          <a:xfrm flipH="1">
            <a:off x="9154249" y="3073909"/>
            <a:ext cx="2402732" cy="1332689"/>
          </a:xfrm>
          <a:custGeom>
            <a:avLst/>
            <a:gdLst>
              <a:gd name="connsiteX0" fmla="*/ 2295728 w 2402732"/>
              <a:gd name="connsiteY0" fmla="*/ 0 h 1332689"/>
              <a:gd name="connsiteX1" fmla="*/ 0 w 2402732"/>
              <a:gd name="connsiteY1" fmla="*/ 749029 h 1332689"/>
              <a:gd name="connsiteX2" fmla="*/ 2402732 w 2402732"/>
              <a:gd name="connsiteY2" fmla="*/ 1332689 h 133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2732" h="1332689">
                <a:moveTo>
                  <a:pt x="2295728" y="0"/>
                </a:moveTo>
                <a:lnTo>
                  <a:pt x="0" y="749029"/>
                </a:lnTo>
                <a:lnTo>
                  <a:pt x="2402732" y="1332689"/>
                </a:lnTo>
              </a:path>
            </a:pathLst>
          </a:cu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7B4A2F8-CE77-3154-0483-3700BEFBC6DE}"/>
              </a:ext>
            </a:extLst>
          </p:cNvPr>
          <p:cNvSpPr txBox="1"/>
          <p:nvPr/>
        </p:nvSpPr>
        <p:spPr>
          <a:xfrm>
            <a:off x="6940708" y="4406598"/>
            <a:ext cx="1814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1 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&lt;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 3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438AF15-5C72-A75F-8CDF-7FF88347D15E}"/>
              </a:ext>
            </a:extLst>
          </p:cNvPr>
          <p:cNvSpPr txBox="1"/>
          <p:nvPr/>
        </p:nvSpPr>
        <p:spPr>
          <a:xfrm>
            <a:off x="9226740" y="4396803"/>
            <a:ext cx="160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&gt;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0915" y="1292749"/>
            <a:ext cx="6049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6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2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615EBF8-8970-8CFB-AF08-0F475F553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71"/>
          <a:stretch/>
        </p:blipFill>
        <p:spPr>
          <a:xfrm>
            <a:off x="2356821" y="1456402"/>
            <a:ext cx="1124428" cy="9046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9F328B7E-8B9A-1A94-589D-A42C195D8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690"/>
          <a:stretch/>
        </p:blipFill>
        <p:spPr>
          <a:xfrm>
            <a:off x="1431329" y="1573177"/>
            <a:ext cx="1124428" cy="927783"/>
          </a:xfrm>
          <a:prstGeom prst="rect">
            <a:avLst/>
          </a:prstGeom>
        </p:spPr>
      </p:pic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14A419DF-E133-48E6-C52E-80904D5162D2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11">
            <a:extLst>
              <a:ext uri="{FF2B5EF4-FFF2-40B4-BE49-F238E27FC236}">
                <a16:creationId xmlns="" xmlns:a16="http://schemas.microsoft.com/office/drawing/2014/main" id="{9C636310-D635-ADD1-ECE7-9E038F01DED2}"/>
              </a:ext>
            </a:extLst>
          </p:cNvPr>
          <p:cNvSpPr/>
          <p:nvPr/>
        </p:nvSpPr>
        <p:spPr>
          <a:xfrm>
            <a:off x="1054100" y="422212"/>
            <a:ext cx="9671509" cy="67652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Ознайомлення зі знаками «більше», «менше»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7AE0DE4-1E4C-9765-9D16-3F7705A7163F}"/>
              </a:ext>
            </a:extLst>
          </p:cNvPr>
          <p:cNvSpPr txBox="1"/>
          <p:nvPr/>
        </p:nvSpPr>
        <p:spPr>
          <a:xfrm>
            <a:off x="4263598" y="1098738"/>
            <a:ext cx="6893170" cy="1366291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uk-UA" dirty="0"/>
              <a:t>Скільки груш на малюнку ліворуч? </a:t>
            </a:r>
          </a:p>
          <a:p>
            <a:r>
              <a:rPr lang="uk-UA" dirty="0"/>
              <a:t>А на малюнку праворуч? </a:t>
            </a:r>
          </a:p>
          <a:p>
            <a:r>
              <a:rPr lang="uk-UA" dirty="0"/>
              <a:t>Яке число менше — 1 чи 2?</a:t>
            </a:r>
          </a:p>
        </p:txBody>
      </p:sp>
      <p:pic>
        <p:nvPicPr>
          <p:cNvPr id="1026" name="Picture 2" descr="Клипарт груша (60 фото) » Рисунки для срисовки и не только">
            <a:extLst>
              <a:ext uri="{FF2B5EF4-FFF2-40B4-BE49-F238E27FC236}">
                <a16:creationId xmlns="" xmlns:a16="http://schemas.microsoft.com/office/drawing/2014/main" id="{50445E48-201B-0F6E-8C01-078C77DA8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21" y="2789732"/>
            <a:ext cx="1902578" cy="246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липарт груша (60 фото) » Рисунки для срисовки и не только">
            <a:extLst>
              <a:ext uri="{FF2B5EF4-FFF2-40B4-BE49-F238E27FC236}">
                <a16:creationId xmlns="" xmlns:a16="http://schemas.microsoft.com/office/drawing/2014/main" id="{8F46382D-1BF1-C523-9385-FDE24C44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13" y="2789732"/>
            <a:ext cx="1902578" cy="246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липарт груша (60 фото) » Рисунки для срисовки и не только">
            <a:extLst>
              <a:ext uri="{FF2B5EF4-FFF2-40B4-BE49-F238E27FC236}">
                <a16:creationId xmlns="" xmlns:a16="http://schemas.microsoft.com/office/drawing/2014/main" id="{C469F653-A6D2-36EC-6CA4-8BA737105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544" y="2789732"/>
            <a:ext cx="1902578" cy="246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BA0C43D9-82D5-4D84-1283-083ECD6CC925}"/>
              </a:ext>
            </a:extLst>
          </p:cNvPr>
          <p:cNvSpPr/>
          <p:nvPr/>
        </p:nvSpPr>
        <p:spPr>
          <a:xfrm>
            <a:off x="4829253" y="3921944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="" xmlns:a16="http://schemas.microsoft.com/office/drawing/2014/main" id="{D8A53224-E56B-752F-E707-7DE56829E04B}"/>
              </a:ext>
            </a:extLst>
          </p:cNvPr>
          <p:cNvSpPr/>
          <p:nvPr/>
        </p:nvSpPr>
        <p:spPr>
          <a:xfrm>
            <a:off x="6651325" y="3921944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6" descr="Mr Peabody Stickers | Redbubble">
            <a:extLst>
              <a:ext uri="{FF2B5EF4-FFF2-40B4-BE49-F238E27FC236}">
                <a16:creationId xmlns="" xmlns:a16="http://schemas.microsoft.com/office/drawing/2014/main" id="{05D18E97-0712-748F-0EA4-9E3D1622B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24991" y="2985427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2A5D22-D100-E1CF-07DD-7D35E06CD6BA}"/>
              </a:ext>
            </a:extLst>
          </p:cNvPr>
          <p:cNvSpPr txBox="1"/>
          <p:nvPr/>
        </p:nvSpPr>
        <p:spPr>
          <a:xfrm>
            <a:off x="5837336" y="3835801"/>
            <a:ext cx="70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="" xmlns:a16="http://schemas.microsoft.com/office/drawing/2014/main" id="{434F64AB-F464-E2D0-E2BC-2718DE4A7295}"/>
              </a:ext>
            </a:extLst>
          </p:cNvPr>
          <p:cNvSpPr/>
          <p:nvPr/>
        </p:nvSpPr>
        <p:spPr>
          <a:xfrm>
            <a:off x="1475615" y="1406802"/>
            <a:ext cx="1906777" cy="1094243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CAF5D393-AA9F-CC32-74C2-C0AE0412B24E}"/>
              </a:ext>
            </a:extLst>
          </p:cNvPr>
          <p:cNvSpPr/>
          <p:nvPr/>
        </p:nvSpPr>
        <p:spPr>
          <a:xfrm>
            <a:off x="3257068" y="5481160"/>
            <a:ext cx="8478589" cy="1097542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Один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менше від двох.</a:t>
            </a:r>
          </a:p>
        </p:txBody>
      </p:sp>
    </p:spTree>
    <p:extLst>
      <p:ext uri="{BB962C8B-B14F-4D97-AF65-F5344CB8AC3E}">
        <p14:creationId xmlns:p14="http://schemas.microsoft.com/office/powerpoint/2010/main" val="12400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6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оздушные шары и шарики png - Мульты,детский PNG &lt;!--if()--&gt;- &lt;!--endif--&gt;  - Каталог статей - PNG">
            <a:extLst>
              <a:ext uri="{FF2B5EF4-FFF2-40B4-BE49-F238E27FC236}">
                <a16:creationId xmlns="" xmlns:a16="http://schemas.microsoft.com/office/drawing/2014/main" id="{C69B192B-C578-F2E7-1F56-07D2BC919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850" y="2690446"/>
            <a:ext cx="1905112" cy="31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липарт шарики на прозрачном фоне - фото и картинки abrakadabra.fun">
            <a:extLst>
              <a:ext uri="{FF2B5EF4-FFF2-40B4-BE49-F238E27FC236}">
                <a16:creationId xmlns="" xmlns:a16="http://schemas.microsoft.com/office/drawing/2014/main" id="{8FCC0124-0715-88C2-AEBF-320E5765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435" y="2410151"/>
            <a:ext cx="2511762" cy="385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8616D60-21F7-9641-A76B-BC89FAEB2E35}"/>
              </a:ext>
            </a:extLst>
          </p:cNvPr>
          <p:cNvSpPr txBox="1"/>
          <p:nvPr/>
        </p:nvSpPr>
        <p:spPr>
          <a:xfrm>
            <a:off x="4619316" y="1168514"/>
            <a:ext cx="6634702" cy="1352692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/>
              <a:t>Скільки кульок на малюнку ліворуч? </a:t>
            </a:r>
          </a:p>
          <a:p>
            <a:r>
              <a:rPr lang="uk-UA" sz="2400" dirty="0"/>
              <a:t>А на малюнку праворуч? </a:t>
            </a:r>
          </a:p>
          <a:p>
            <a:r>
              <a:rPr lang="uk-UA" sz="2400" dirty="0"/>
              <a:t>Яке число більше — 2 чи 1?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3DD6657-E823-6A8E-EBFB-972A99C744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071"/>
          <a:stretch/>
        </p:blipFill>
        <p:spPr>
          <a:xfrm>
            <a:off x="2356821" y="1456402"/>
            <a:ext cx="1124428" cy="9046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09B90B4-6E38-09FC-2B64-0F6C4DC500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690"/>
          <a:stretch/>
        </p:blipFill>
        <p:spPr>
          <a:xfrm>
            <a:off x="1431329" y="1573177"/>
            <a:ext cx="1124428" cy="927783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="" xmlns:a16="http://schemas.microsoft.com/office/drawing/2014/main" id="{26DB04D9-938A-2D87-F6E1-06325649182F}"/>
              </a:ext>
            </a:extLst>
          </p:cNvPr>
          <p:cNvSpPr/>
          <p:nvPr/>
        </p:nvSpPr>
        <p:spPr>
          <a:xfrm>
            <a:off x="1475615" y="1406802"/>
            <a:ext cx="1906777" cy="1094243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="" xmlns:a16="http://schemas.microsoft.com/office/drawing/2014/main" id="{51C27809-AC0C-859E-9E6D-50BADF44AEFC}"/>
              </a:ext>
            </a:extLst>
          </p:cNvPr>
          <p:cNvSpPr/>
          <p:nvPr/>
        </p:nvSpPr>
        <p:spPr>
          <a:xfrm>
            <a:off x="6452949" y="3326776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="" xmlns:a16="http://schemas.microsoft.com/office/drawing/2014/main" id="{50C8EDCA-DE9D-85BE-B961-C567031E9CEC}"/>
              </a:ext>
            </a:extLst>
          </p:cNvPr>
          <p:cNvSpPr/>
          <p:nvPr/>
        </p:nvSpPr>
        <p:spPr>
          <a:xfrm>
            <a:off x="8275021" y="3326776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6" descr="Mr Peabody Stickers | Redbubble">
            <a:extLst>
              <a:ext uri="{FF2B5EF4-FFF2-40B4-BE49-F238E27FC236}">
                <a16:creationId xmlns="" xmlns:a16="http://schemas.microsoft.com/office/drawing/2014/main" id="{DA3DBE5A-1499-E8F9-A713-BBD26B69E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57863" y="2979027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E5AA300-94E8-0953-3C23-6DBD7F8F5661}"/>
              </a:ext>
            </a:extLst>
          </p:cNvPr>
          <p:cNvSpPr txBox="1"/>
          <p:nvPr/>
        </p:nvSpPr>
        <p:spPr>
          <a:xfrm>
            <a:off x="7461032" y="3240633"/>
            <a:ext cx="70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0D0D2DDA-DFCE-99B2-84F9-691BF9F7A652}"/>
              </a:ext>
            </a:extLst>
          </p:cNvPr>
          <p:cNvSpPr/>
          <p:nvPr/>
        </p:nvSpPr>
        <p:spPr>
          <a:xfrm>
            <a:off x="4362578" y="5638549"/>
            <a:ext cx="6636376" cy="935959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Два більше за один.</a:t>
            </a:r>
          </a:p>
        </p:txBody>
      </p:sp>
      <p:sp>
        <p:nvSpPr>
          <p:cNvPr id="21" name="Прямоугольник 11">
            <a:extLst>
              <a:ext uri="{FF2B5EF4-FFF2-40B4-BE49-F238E27FC236}">
                <a16:creationId xmlns="" xmlns:a16="http://schemas.microsoft.com/office/drawing/2014/main" id="{DFD19DC7-FC81-5E67-3814-1254A0D8DC35}"/>
              </a:ext>
            </a:extLst>
          </p:cNvPr>
          <p:cNvSpPr/>
          <p:nvPr/>
        </p:nvSpPr>
        <p:spPr>
          <a:xfrm>
            <a:off x="1197429" y="430231"/>
            <a:ext cx="9934378" cy="6272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Ознайомлення зі знаками «більше», «менше»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14A419DF-E133-48E6-C52E-80904D5162D2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15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Милый мультфильм утка | Премиум векторы">
            <a:extLst>
              <a:ext uri="{FF2B5EF4-FFF2-40B4-BE49-F238E27FC236}">
                <a16:creationId xmlns="" xmlns:a16="http://schemas.microsoft.com/office/drawing/2014/main" id="{8E848A5A-F812-C0DE-23C0-CFE3CDC6C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01" y="1644406"/>
            <a:ext cx="2638805" cy="33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9C6406A-B54E-6A62-98B4-E307E11F9FA2}"/>
              </a:ext>
            </a:extLst>
          </p:cNvPr>
          <p:cNvSpPr txBox="1"/>
          <p:nvPr/>
        </p:nvSpPr>
        <p:spPr>
          <a:xfrm>
            <a:off x="4582934" y="1272616"/>
            <a:ext cx="6107836" cy="1059139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/>
              <a:t>Скільки каченят на кожному малюнку? </a:t>
            </a:r>
          </a:p>
          <a:p>
            <a:r>
              <a:rPr lang="uk-UA" sz="2400" dirty="0"/>
              <a:t>Порівняй ці </a:t>
            </a:r>
            <a:r>
              <a:rPr lang="uk-UA" sz="2400" dirty="0" smtClean="0"/>
              <a:t>числа.</a:t>
            </a:r>
            <a:endParaRPr lang="uk-UA" sz="2400" dirty="0"/>
          </a:p>
        </p:txBody>
      </p:sp>
      <p:pic>
        <p:nvPicPr>
          <p:cNvPr id="3078" name="Picture 6" descr="Утка Животное Вектор - Бесплатная векторная графика на Pixabay">
            <a:extLst>
              <a:ext uri="{FF2B5EF4-FFF2-40B4-BE49-F238E27FC236}">
                <a16:creationId xmlns="" xmlns:a16="http://schemas.microsoft.com/office/drawing/2014/main" id="{22EA50BB-1662-99E2-7A73-8C4166B0C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026" y="3281582"/>
            <a:ext cx="1389566" cy="19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A152F17-ACA5-9D2F-0D47-E1A1A4567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594" y="2328173"/>
            <a:ext cx="4120872" cy="28617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526FF83-B9F3-7B9A-4B12-9F90E1795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9" b="99167" l="1701" r="89796">
                        <a14:foregroundMark x1="32993" y1="23056" x2="32993" y2="23056"/>
                        <a14:foregroundMark x1="33673" y1="25000" x2="33673" y2="25000"/>
                        <a14:foregroundMark x1="36054" y1="26389" x2="36054" y2="26389"/>
                        <a14:foregroundMark x1="18707" y1="27222" x2="18707" y2="27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939" y="2285568"/>
            <a:ext cx="2506308" cy="3068948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="" xmlns:a16="http://schemas.microsoft.com/office/drawing/2014/main" id="{A5657F01-1C4E-43A8-4752-E77F04FF54BA}"/>
              </a:ext>
            </a:extLst>
          </p:cNvPr>
          <p:cNvSpPr/>
          <p:nvPr/>
        </p:nvSpPr>
        <p:spPr>
          <a:xfrm>
            <a:off x="5189638" y="4208493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="" xmlns:a16="http://schemas.microsoft.com/office/drawing/2014/main" id="{5CA6B3C4-AC65-D4DE-F3FA-38F8BBC1F631}"/>
              </a:ext>
            </a:extLst>
          </p:cNvPr>
          <p:cNvSpPr/>
          <p:nvPr/>
        </p:nvSpPr>
        <p:spPr>
          <a:xfrm>
            <a:off x="7074961" y="4208493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9849BE2-261D-F5C2-09CC-CBFF6DE4087E}"/>
              </a:ext>
            </a:extLst>
          </p:cNvPr>
          <p:cNvSpPr txBox="1"/>
          <p:nvPr/>
        </p:nvSpPr>
        <p:spPr>
          <a:xfrm>
            <a:off x="6253103" y="4036209"/>
            <a:ext cx="70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639CA276-727E-AC0C-75FF-576A73544BC2}"/>
              </a:ext>
            </a:extLst>
          </p:cNvPr>
          <p:cNvSpPr/>
          <p:nvPr/>
        </p:nvSpPr>
        <p:spPr>
          <a:xfrm>
            <a:off x="3314733" y="5578161"/>
            <a:ext cx="6786529" cy="935959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Три більше за один.</a:t>
            </a:r>
          </a:p>
        </p:txBody>
      </p:sp>
      <p:sp>
        <p:nvSpPr>
          <p:cNvPr id="16" name="Прямоугольник 11">
            <a:extLst>
              <a:ext uri="{FF2B5EF4-FFF2-40B4-BE49-F238E27FC236}">
                <a16:creationId xmlns="" xmlns:a16="http://schemas.microsoft.com/office/drawing/2014/main" id="{DFD19DC7-FC81-5E67-3814-1254A0D8DC35}"/>
              </a:ext>
            </a:extLst>
          </p:cNvPr>
          <p:cNvSpPr/>
          <p:nvPr/>
        </p:nvSpPr>
        <p:spPr>
          <a:xfrm>
            <a:off x="1197429" y="430231"/>
            <a:ext cx="9934378" cy="6272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Ознайомлення зі знаками «більше», «менше»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14A419DF-E133-48E6-C52E-80904D5162D2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15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липарт | Записи в рубрике клипарт | Дневник rosinka7304 : LiveInternet -  Российский Сервис Онлайн-Дневников | Ilustrações, Coelhos, Contação de  historia infantil">
            <a:extLst>
              <a:ext uri="{FF2B5EF4-FFF2-40B4-BE49-F238E27FC236}">
                <a16:creationId xmlns="" xmlns:a16="http://schemas.microsoft.com/office/drawing/2014/main" id="{62A44DE6-EBC2-619A-5953-95C4BB2E3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4" y="1140972"/>
            <a:ext cx="2982354" cy="429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B5AA30-6428-42E6-15F2-981ADF9EBCAC}"/>
              </a:ext>
            </a:extLst>
          </p:cNvPr>
          <p:cNvSpPr txBox="1"/>
          <p:nvPr/>
        </p:nvSpPr>
        <p:spPr>
          <a:xfrm>
            <a:off x="3758100" y="1140972"/>
            <a:ext cx="7938740" cy="867720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/>
              <a:t>Зайченя розклало моркву й капусту в коморі. </a:t>
            </a:r>
          </a:p>
          <a:p>
            <a:r>
              <a:rPr lang="uk-UA" sz="2400" dirty="0"/>
              <a:t>Чого більше — морквин чи капустин? </a:t>
            </a:r>
            <a:r>
              <a:rPr lang="uk-UA" sz="2400" dirty="0" smtClean="0"/>
              <a:t>Склади </a:t>
            </a:r>
            <a:r>
              <a:rPr lang="uk-UA" sz="2400" dirty="0"/>
              <a:t>нерівність. </a:t>
            </a:r>
          </a:p>
        </p:txBody>
      </p:sp>
      <p:pic>
        <p:nvPicPr>
          <p:cNvPr id="4098" name="Picture 2" descr="Фон капуста рисунок (53 фото) » Рисунки для срисовки и не только">
            <a:extLst>
              <a:ext uri="{FF2B5EF4-FFF2-40B4-BE49-F238E27FC236}">
                <a16:creationId xmlns="" xmlns:a16="http://schemas.microsoft.com/office/drawing/2014/main" id="{2FEDC30A-A0BD-0FE3-34BD-CA6F6A16F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58" y="3759639"/>
            <a:ext cx="2019267" cy="14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орковь рисунок (29 фото) » Рисунки для срисовки и не только">
            <a:extLst>
              <a:ext uri="{FF2B5EF4-FFF2-40B4-BE49-F238E27FC236}">
                <a16:creationId xmlns="" xmlns:a16="http://schemas.microsoft.com/office/drawing/2014/main" id="{C133DE3D-AA59-879C-8FA3-C2C1145F6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327" y="3373285"/>
            <a:ext cx="2568902" cy="14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Морковь рисунок (29 фото) » Рисунки для срисовки и не только">
            <a:extLst>
              <a:ext uri="{FF2B5EF4-FFF2-40B4-BE49-F238E27FC236}">
                <a16:creationId xmlns="" xmlns:a16="http://schemas.microsoft.com/office/drawing/2014/main" id="{988FB55E-3213-6170-758A-6F5D0D6EC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4448">
            <a:off x="9178119" y="2479194"/>
            <a:ext cx="2568902" cy="149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Фон капуста рисунок (53 фото) » Рисунки для срисовки и не только">
            <a:extLst>
              <a:ext uri="{FF2B5EF4-FFF2-40B4-BE49-F238E27FC236}">
                <a16:creationId xmlns="" xmlns:a16="http://schemas.microsoft.com/office/drawing/2014/main" id="{BA725B1B-13DE-9417-14C0-F3873318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81" y="2667612"/>
            <a:ext cx="1834386" cy="127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Фон капуста рисунок (53 фото) » Рисунки для срисовки и не только">
            <a:extLst>
              <a:ext uri="{FF2B5EF4-FFF2-40B4-BE49-F238E27FC236}">
                <a16:creationId xmlns="" xmlns:a16="http://schemas.microsoft.com/office/drawing/2014/main" id="{30355F4F-7F8F-A983-AD77-79899689A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28" y="3741088"/>
            <a:ext cx="2019267" cy="14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кутник: округлені кути 14">
            <a:extLst>
              <a:ext uri="{FF2B5EF4-FFF2-40B4-BE49-F238E27FC236}">
                <a16:creationId xmlns="" xmlns:a16="http://schemas.microsoft.com/office/drawing/2014/main" id="{31FD51EB-FF1D-F076-2F2D-9009760E6C0E}"/>
              </a:ext>
            </a:extLst>
          </p:cNvPr>
          <p:cNvSpPr/>
          <p:nvPr/>
        </p:nvSpPr>
        <p:spPr>
          <a:xfrm>
            <a:off x="6724195" y="3227439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="" xmlns:a16="http://schemas.microsoft.com/office/drawing/2014/main" id="{9049BAF3-4E95-05B5-72C9-2C475F6637EF}"/>
              </a:ext>
            </a:extLst>
          </p:cNvPr>
          <p:cNvSpPr/>
          <p:nvPr/>
        </p:nvSpPr>
        <p:spPr>
          <a:xfrm>
            <a:off x="8474822" y="3232284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D7D4880-9A18-CAA8-E747-3E6EA512DC71}"/>
              </a:ext>
            </a:extLst>
          </p:cNvPr>
          <p:cNvSpPr txBox="1"/>
          <p:nvPr/>
        </p:nvSpPr>
        <p:spPr>
          <a:xfrm>
            <a:off x="7727470" y="3141296"/>
            <a:ext cx="70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E0CE639F-C8C6-8FB9-6A38-8FAA4AE3D256}"/>
              </a:ext>
            </a:extLst>
          </p:cNvPr>
          <p:cNvSpPr/>
          <p:nvPr/>
        </p:nvSpPr>
        <p:spPr>
          <a:xfrm>
            <a:off x="3919861" y="5454359"/>
            <a:ext cx="7222335" cy="935959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Три більше за два.</a:t>
            </a:r>
          </a:p>
        </p:txBody>
      </p:sp>
      <p:sp>
        <p:nvSpPr>
          <p:cNvPr id="22" name="Прямоугольник 11">
            <a:extLst>
              <a:ext uri="{FF2B5EF4-FFF2-40B4-BE49-F238E27FC236}">
                <a16:creationId xmlns="" xmlns:a16="http://schemas.microsoft.com/office/drawing/2014/main" id="{DFD19DC7-FC81-5E67-3814-1254A0D8DC35}"/>
              </a:ext>
            </a:extLst>
          </p:cNvPr>
          <p:cNvSpPr/>
          <p:nvPr/>
        </p:nvSpPr>
        <p:spPr>
          <a:xfrm>
            <a:off x="1197429" y="430231"/>
            <a:ext cx="9934378" cy="6272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Ознайомлення зі знаками «більше», «менше»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4">
            <a:extLst>
              <a:ext uri="{FF2B5EF4-FFF2-40B4-BE49-F238E27FC236}">
                <a16:creationId xmlns="" xmlns:a16="http://schemas.microsoft.com/office/drawing/2014/main" id="{14A419DF-E133-48E6-C52E-80904D5162D2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15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4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1162" y="378667"/>
            <a:ext cx="8732066" cy="6663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Закріплення вивченого матеріалу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12" descr="Free Картон обуви ящик (пустой) PSD Vector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228" y="3322538"/>
            <a:ext cx="2082761" cy="17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Free Картон обуви ящик (пустой) PSD Vector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14263" y="3322538"/>
            <a:ext cx="2082761" cy="17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Free Картон обуви ящик (пустой) PSD Vector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27" y="3334468"/>
            <a:ext cx="2083700" cy="17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Free Картон обуви ящик (пустой) PSD Vector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5161" y="3334468"/>
            <a:ext cx="2083700" cy="17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Ландшафтная фигура &quot;Шар&quot;, 60 см., антивандальный пластик ✓ Купить с  доставкой по Москве и России. Опт, розница, интернет-магазин ❤ ART Form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143" r="95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0048"/>
          <a:stretch/>
        </p:blipFill>
        <p:spPr bwMode="auto">
          <a:xfrm rot="18265752">
            <a:off x="3887356" y="1925434"/>
            <a:ext cx="742721" cy="98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Геометрия для детей в стихах, ч.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539"/>
          <a:stretch/>
        </p:blipFill>
        <p:spPr bwMode="auto">
          <a:xfrm>
            <a:off x="9949264" y="1982002"/>
            <a:ext cx="997528" cy="95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Конспект урока по математике &quot;Геометрические фигуры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805" y="2117010"/>
            <a:ext cx="874950" cy="6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Ландшафтная фигура &quot;Шар&quot;, 60 см., антивандальный пластик ✓ Купить с  доставкой по Москве и России. Опт, розница, интернет-магазин ❤ ART Form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143" r="97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135"/>
          <a:stretch/>
        </p:blipFill>
        <p:spPr bwMode="auto">
          <a:xfrm rot="20395825">
            <a:off x="5264532" y="1944520"/>
            <a:ext cx="747483" cy="81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Конспект урока по математике &quot;Геометрические фигуры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12" y="2117010"/>
            <a:ext cx="874950" cy="6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Ландшафтная фигура &quot;Шар&quot;, 60 см., антивандальный пластик ✓ Купить с  доставкой по Москве и России. Опт, розница, интернет-магазин ❤ ART Form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143" r="95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0048"/>
          <a:stretch/>
        </p:blipFill>
        <p:spPr bwMode="auto">
          <a:xfrm rot="18265752">
            <a:off x="4577135" y="1925434"/>
            <a:ext cx="742721" cy="98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Ландшафтная фигура &quot;Шар&quot;, 60 см., антивандальный пластик ✓ Купить с  доставкой по Москве и России. Опт, розница, интернет-магазин ❤ ART Form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143" r="97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135"/>
          <a:stretch/>
        </p:blipFill>
        <p:spPr bwMode="auto">
          <a:xfrm rot="20395825">
            <a:off x="6027136" y="1956608"/>
            <a:ext cx="747483" cy="81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Ландшафтная фигура &quot;Шар&quot;, 60 см., антивандальный пластик ✓ Купить с  доставкой по Москве и России. Опт, розница, интернет-магазин ❤ ART Form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143" r="97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135"/>
          <a:stretch/>
        </p:blipFill>
        <p:spPr bwMode="auto">
          <a:xfrm rot="20395825">
            <a:off x="6751385" y="1964689"/>
            <a:ext cx="747483" cy="81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Конспект урока по математике &quot;Геометрические фигуры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5"/>
          <a:stretch/>
        </p:blipFill>
        <p:spPr bwMode="auto">
          <a:xfrm rot="1149723">
            <a:off x="9962857" y="3956093"/>
            <a:ext cx="874950" cy="6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Конспект урока по математике &quot;Геометрические фигуры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2639" b="2301"/>
          <a:stretch/>
        </p:blipFill>
        <p:spPr bwMode="auto">
          <a:xfrm rot="4574654">
            <a:off x="10451411" y="3919568"/>
            <a:ext cx="694824" cy="6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Геометрия для детей в стихах, ч.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26881"/>
          <a:stretch/>
        </p:blipFill>
        <p:spPr bwMode="auto">
          <a:xfrm rot="3890867">
            <a:off x="8430388" y="3648838"/>
            <a:ext cx="966150" cy="9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Ландшафтная фигура &quot;Шар&quot;, 60 см., антивандальный пластик ✓ Купить с  доставкой по Москве и России. Опт, розница, интернет-магазин ❤ ART Forms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5143" r="97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267"/>
          <a:stretch/>
        </p:blipFill>
        <p:spPr bwMode="auto">
          <a:xfrm rot="1070039">
            <a:off x="3973807" y="3894112"/>
            <a:ext cx="747483" cy="67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Ландшафтная фигура &quot;Шар&quot;, 60 см., антивандальный пластик ✓ Купить с  доставкой по Москве и России. Опт, розница, интернет-магазин ❤ ART Forms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5143" r="97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267"/>
          <a:stretch/>
        </p:blipFill>
        <p:spPr bwMode="auto">
          <a:xfrm rot="20298737">
            <a:off x="4672534" y="3842115"/>
            <a:ext cx="703106" cy="6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Ландшафтная фигура &quot;Шар&quot;, 60 см., антивандальный пластик ✓ Купить с  доставкой по Москве и России. Опт, розница, интернет-магазин ❤ ART Forms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5143" r="97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267"/>
          <a:stretch/>
        </p:blipFill>
        <p:spPr bwMode="auto">
          <a:xfrm rot="20298737">
            <a:off x="4299660" y="3930991"/>
            <a:ext cx="747483" cy="67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Ландшафтная фигура &quot;Шар&quot;, 60 см., антивандальный пластик ✓ Купить с  доставкой по Москве и России. Опт, розница, интернет-магазин ❤ ART Form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143" r="95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0048"/>
          <a:stretch/>
        </p:blipFill>
        <p:spPr bwMode="auto">
          <a:xfrm rot="18265752">
            <a:off x="5810620" y="3785432"/>
            <a:ext cx="742721" cy="98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Ландшафтная фигура &quot;Шар&quot;, 60 см., антивандальный пластик ✓ Купить с  доставкой по Москве и России. Опт, розница, интернет-магазин ❤ ART Forms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6143" r="95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575"/>
          <a:stretch/>
        </p:blipFill>
        <p:spPr bwMode="auto">
          <a:xfrm rot="21038764">
            <a:off x="6081229" y="3885247"/>
            <a:ext cx="818255" cy="71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Облако 37"/>
          <p:cNvSpPr/>
          <p:nvPr/>
        </p:nvSpPr>
        <p:spPr>
          <a:xfrm>
            <a:off x="188379" y="1456402"/>
            <a:ext cx="3266586" cy="1668423"/>
          </a:xfrm>
          <a:prstGeom prst="cloud">
            <a:avLst/>
          </a:prstGeom>
          <a:gradFill flip="none" rotWithShape="1">
            <a:gsLst>
              <a:gs pos="0">
                <a:srgbClr val="00BD60">
                  <a:tint val="66000"/>
                  <a:satMod val="160000"/>
                </a:srgbClr>
              </a:gs>
              <a:gs pos="50000">
                <a:srgbClr val="00BD60">
                  <a:tint val="44500"/>
                  <a:satMod val="160000"/>
                </a:srgbClr>
              </a:gs>
              <a:gs pos="100000">
                <a:srgbClr val="00BD6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Розклади кульки в коробки відповідно знакам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&gt;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&lt;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221470" y="5318278"/>
            <a:ext cx="794243" cy="65368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7195" y="5318278"/>
            <a:ext cx="794243" cy="65368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556280" y="5318278"/>
            <a:ext cx="794243" cy="65368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302005" y="5318278"/>
            <a:ext cx="794243" cy="65368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14969" y="5129351"/>
            <a:ext cx="543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00864" y="5037018"/>
            <a:ext cx="6049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0846" y="1833574"/>
            <a:ext cx="2192153" cy="1053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684805" y="1833574"/>
            <a:ext cx="1513295" cy="1053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735829" y="1823909"/>
            <a:ext cx="1572927" cy="1053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0210945" y="1833574"/>
            <a:ext cx="1404702" cy="1053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6" descr="Mr Peabody Stickers | Redbubble">
            <a:extLst>
              <a:ext uri="{FF2B5EF4-FFF2-40B4-BE49-F238E27FC236}">
                <a16:creationId xmlns="" xmlns:a16="http://schemas.microsoft.com/office/drawing/2014/main" id="{C5D21F96-4EFF-17B8-AD00-2E0DC1C78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14830" y="3907134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94882" y="494529"/>
            <a:ext cx="8732066" cy="64847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2050" name="Picture 2" descr="Школьный клипарт. - Нужные вещи - Клипарты PNG - Клипарты у Анны. | Школьные  украшения, Школьные фрески, Библиотечные оформ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27" y="1417437"/>
            <a:ext cx="4612868" cy="51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еселый карандаш (60 фото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100" y="4029270"/>
            <a:ext cx="2388807" cy="24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64585BF-0949-4F6E-9D85-2E9E4B40D55C}"/>
              </a:ext>
            </a:extLst>
          </p:cNvPr>
          <p:cNvSpPr txBox="1"/>
          <p:nvPr/>
        </p:nvSpPr>
        <p:spPr>
          <a:xfrm>
            <a:off x="440828" y="1417437"/>
            <a:ext cx="5920087" cy="2207240"/>
          </a:xfrm>
          <a:prstGeom prst="wedgeEllipseCallou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635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Любі діти, добрий день!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Сил, натхнення на весь день!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ще праці і старання!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Тож вперед - всі до навчання</a:t>
            </a:r>
            <a:r>
              <a:rPr lang="uk-UA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uk-UA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3395" y="4586490"/>
            <a:ext cx="367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Добрий день!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2 Матем\1 УРОКИ Листопад\013 Порівняння чисел. Нерівність\2023-09-20_175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04" y="4031080"/>
            <a:ext cx="8309653" cy="22986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4184" y="446110"/>
            <a:ext cx="8732066" cy="68600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Допиши за зразком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9215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Зошит.</a:t>
            </a:r>
            <a:endParaRPr lang="uk-UA" sz="1200" b="1" dirty="0">
              <a:solidFill>
                <a:schemeClr val="bg1"/>
              </a:solidFill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12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2" y="1254747"/>
            <a:ext cx="2511777" cy="55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3457804" y="4031080"/>
            <a:ext cx="8388814" cy="2226415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ілінія: фігура 13">
            <a:extLst>
              <a:ext uri="{FF2B5EF4-FFF2-40B4-BE49-F238E27FC236}">
                <a16:creationId xmlns="" xmlns:a16="http://schemas.microsoft.com/office/drawing/2014/main" id="{06760AC2-277A-22CC-0FAE-EA2DBB8E207D}"/>
              </a:ext>
            </a:extLst>
          </p:cNvPr>
          <p:cNvSpPr/>
          <p:nvPr/>
        </p:nvSpPr>
        <p:spPr>
          <a:xfrm>
            <a:off x="5502301" y="1540088"/>
            <a:ext cx="2004605" cy="2276787"/>
          </a:xfrm>
          <a:custGeom>
            <a:avLst/>
            <a:gdLst>
              <a:gd name="connsiteX0" fmla="*/ 0 w 3250095"/>
              <a:gd name="connsiteY0" fmla="*/ 0 h 3468757"/>
              <a:gd name="connsiteX1" fmla="*/ 3250095 w 3250095"/>
              <a:gd name="connsiteY1" fmla="*/ 1590261 h 3468757"/>
              <a:gd name="connsiteX2" fmla="*/ 49695 w 3250095"/>
              <a:gd name="connsiteY2" fmla="*/ 3468757 h 346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0095" h="3468757">
                <a:moveTo>
                  <a:pt x="0" y="0"/>
                </a:moveTo>
                <a:lnTo>
                  <a:pt x="3250095" y="1590261"/>
                </a:lnTo>
                <a:lnTo>
                  <a:pt x="49695" y="3468757"/>
                </a:lnTo>
              </a:path>
            </a:pathLst>
          </a:custGeom>
          <a:noFill/>
          <a:ln w="165100">
            <a:solidFill>
              <a:srgbClr val="3D3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sp>
        <p:nvSpPr>
          <p:cNvPr id="32" name="Полілінія: фігура 22">
            <a:extLst>
              <a:ext uri="{FF2B5EF4-FFF2-40B4-BE49-F238E27FC236}">
                <a16:creationId xmlns="" xmlns:a16="http://schemas.microsoft.com/office/drawing/2014/main" id="{A2323F30-A753-7110-56AD-F7269B95D2DA}"/>
              </a:ext>
            </a:extLst>
          </p:cNvPr>
          <p:cNvSpPr/>
          <p:nvPr/>
        </p:nvSpPr>
        <p:spPr>
          <a:xfrm rot="10800000">
            <a:off x="8394040" y="1566054"/>
            <a:ext cx="1912736" cy="2162019"/>
          </a:xfrm>
          <a:custGeom>
            <a:avLst/>
            <a:gdLst>
              <a:gd name="connsiteX0" fmla="*/ 0 w 3250095"/>
              <a:gd name="connsiteY0" fmla="*/ 0 h 3468757"/>
              <a:gd name="connsiteX1" fmla="*/ 3250095 w 3250095"/>
              <a:gd name="connsiteY1" fmla="*/ 1590261 h 3468757"/>
              <a:gd name="connsiteX2" fmla="*/ 49695 w 3250095"/>
              <a:gd name="connsiteY2" fmla="*/ 3468757 h 3468757"/>
              <a:gd name="connsiteX0" fmla="*/ 0 w 3306656"/>
              <a:gd name="connsiteY0" fmla="*/ 0 h 3808121"/>
              <a:gd name="connsiteX1" fmla="*/ 3306656 w 3306656"/>
              <a:gd name="connsiteY1" fmla="*/ 1929625 h 3808121"/>
              <a:gd name="connsiteX2" fmla="*/ 106256 w 3306656"/>
              <a:gd name="connsiteY2" fmla="*/ 3808121 h 3808121"/>
              <a:gd name="connsiteX0" fmla="*/ 0 w 3306656"/>
              <a:gd name="connsiteY0" fmla="*/ 0 h 3600731"/>
              <a:gd name="connsiteX1" fmla="*/ 3306656 w 3306656"/>
              <a:gd name="connsiteY1" fmla="*/ 1929625 h 3600731"/>
              <a:gd name="connsiteX2" fmla="*/ 106256 w 3306656"/>
              <a:gd name="connsiteY2" fmla="*/ 3600731 h 360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6656" h="3600731">
                <a:moveTo>
                  <a:pt x="0" y="0"/>
                </a:moveTo>
                <a:lnTo>
                  <a:pt x="3306656" y="1929625"/>
                </a:lnTo>
                <a:lnTo>
                  <a:pt x="106256" y="3600731"/>
                </a:lnTo>
              </a:path>
            </a:pathLst>
          </a:custGeom>
          <a:noFill/>
          <a:ln w="165100">
            <a:solidFill>
              <a:srgbClr val="3D3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</a:endParaRPr>
          </a:p>
        </p:txBody>
      </p:sp>
      <p:cxnSp>
        <p:nvCxnSpPr>
          <p:cNvPr id="33" name="Пряма сполучна лінія 4">
            <a:extLst>
              <a:ext uri="{FF2B5EF4-FFF2-40B4-BE49-F238E27FC236}">
                <a16:creationId xmlns="" xmlns:a16="http://schemas.microsoft.com/office/drawing/2014/main" id="{9AEDF462-B008-624C-D83B-E5E565A2427D}"/>
              </a:ext>
            </a:extLst>
          </p:cNvPr>
          <p:cNvCxnSpPr/>
          <p:nvPr/>
        </p:nvCxnSpPr>
        <p:spPr>
          <a:xfrm>
            <a:off x="5377818" y="1357008"/>
            <a:ext cx="0" cy="2580116"/>
          </a:xfrm>
          <a:prstGeom prst="line">
            <a:avLst/>
          </a:prstGeom>
          <a:ln w="114300">
            <a:solidFill>
              <a:srgbClr val="74D6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8">
            <a:extLst>
              <a:ext uri="{FF2B5EF4-FFF2-40B4-BE49-F238E27FC236}">
                <a16:creationId xmlns="" xmlns:a16="http://schemas.microsoft.com/office/drawing/2014/main" id="{B7DB12BD-8850-8C54-C3D2-1D33282C3F55}"/>
              </a:ext>
            </a:extLst>
          </p:cNvPr>
          <p:cNvCxnSpPr/>
          <p:nvPr/>
        </p:nvCxnSpPr>
        <p:spPr>
          <a:xfrm>
            <a:off x="7622668" y="1428919"/>
            <a:ext cx="8723" cy="2499127"/>
          </a:xfrm>
          <a:prstGeom prst="line">
            <a:avLst/>
          </a:prstGeom>
          <a:ln w="114300">
            <a:solidFill>
              <a:srgbClr val="74D6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9">
            <a:extLst>
              <a:ext uri="{FF2B5EF4-FFF2-40B4-BE49-F238E27FC236}">
                <a16:creationId xmlns="" xmlns:a16="http://schemas.microsoft.com/office/drawing/2014/main" id="{F6CC82EC-89D9-0049-079F-7A1793EFF0DB}"/>
              </a:ext>
            </a:extLst>
          </p:cNvPr>
          <p:cNvCxnSpPr>
            <a:cxnSpLocks/>
          </p:cNvCxnSpPr>
          <p:nvPr/>
        </p:nvCxnSpPr>
        <p:spPr>
          <a:xfrm>
            <a:off x="5377818" y="1402902"/>
            <a:ext cx="2253573" cy="26017"/>
          </a:xfrm>
          <a:prstGeom prst="line">
            <a:avLst/>
          </a:prstGeom>
          <a:ln w="114300">
            <a:solidFill>
              <a:srgbClr val="74D6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12">
            <a:extLst>
              <a:ext uri="{FF2B5EF4-FFF2-40B4-BE49-F238E27FC236}">
                <a16:creationId xmlns="" xmlns:a16="http://schemas.microsoft.com/office/drawing/2014/main" id="{75EE9D0D-E8D1-F07F-374A-878997E7D696}"/>
              </a:ext>
            </a:extLst>
          </p:cNvPr>
          <p:cNvCxnSpPr>
            <a:cxnSpLocks/>
          </p:cNvCxnSpPr>
          <p:nvPr/>
        </p:nvCxnSpPr>
        <p:spPr>
          <a:xfrm flipV="1">
            <a:off x="5377818" y="3908168"/>
            <a:ext cx="2244850" cy="19878"/>
          </a:xfrm>
          <a:prstGeom prst="line">
            <a:avLst/>
          </a:prstGeom>
          <a:ln w="114300">
            <a:solidFill>
              <a:srgbClr val="74D6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4">
            <a:extLst>
              <a:ext uri="{FF2B5EF4-FFF2-40B4-BE49-F238E27FC236}">
                <a16:creationId xmlns="" xmlns:a16="http://schemas.microsoft.com/office/drawing/2014/main" id="{9AEDF462-B008-624C-D83B-E5E565A2427D}"/>
              </a:ext>
            </a:extLst>
          </p:cNvPr>
          <p:cNvCxnSpPr/>
          <p:nvPr/>
        </p:nvCxnSpPr>
        <p:spPr>
          <a:xfrm>
            <a:off x="8126930" y="1325591"/>
            <a:ext cx="0" cy="2580116"/>
          </a:xfrm>
          <a:prstGeom prst="line">
            <a:avLst/>
          </a:prstGeom>
          <a:ln w="114300">
            <a:solidFill>
              <a:srgbClr val="74D6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сполучна лінія 8">
            <a:extLst>
              <a:ext uri="{FF2B5EF4-FFF2-40B4-BE49-F238E27FC236}">
                <a16:creationId xmlns="" xmlns:a16="http://schemas.microsoft.com/office/drawing/2014/main" id="{B7DB12BD-8850-8C54-C3D2-1D33282C3F55}"/>
              </a:ext>
            </a:extLst>
          </p:cNvPr>
          <p:cNvCxnSpPr/>
          <p:nvPr/>
        </p:nvCxnSpPr>
        <p:spPr>
          <a:xfrm>
            <a:off x="10371780" y="1397502"/>
            <a:ext cx="8723" cy="2499127"/>
          </a:xfrm>
          <a:prstGeom prst="line">
            <a:avLst/>
          </a:prstGeom>
          <a:ln w="114300">
            <a:solidFill>
              <a:srgbClr val="74D6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9">
            <a:extLst>
              <a:ext uri="{FF2B5EF4-FFF2-40B4-BE49-F238E27FC236}">
                <a16:creationId xmlns="" xmlns:a16="http://schemas.microsoft.com/office/drawing/2014/main" id="{F6CC82EC-89D9-0049-079F-7A1793EFF0DB}"/>
              </a:ext>
            </a:extLst>
          </p:cNvPr>
          <p:cNvCxnSpPr>
            <a:cxnSpLocks/>
          </p:cNvCxnSpPr>
          <p:nvPr/>
        </p:nvCxnSpPr>
        <p:spPr>
          <a:xfrm>
            <a:off x="8126930" y="1371485"/>
            <a:ext cx="2253573" cy="26017"/>
          </a:xfrm>
          <a:prstGeom prst="line">
            <a:avLst/>
          </a:prstGeom>
          <a:ln w="114300">
            <a:solidFill>
              <a:srgbClr val="74D6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сполучна лінія 12">
            <a:extLst>
              <a:ext uri="{FF2B5EF4-FFF2-40B4-BE49-F238E27FC236}">
                <a16:creationId xmlns="" xmlns:a16="http://schemas.microsoft.com/office/drawing/2014/main" id="{75EE9D0D-E8D1-F07F-374A-878997E7D696}"/>
              </a:ext>
            </a:extLst>
          </p:cNvPr>
          <p:cNvCxnSpPr>
            <a:cxnSpLocks/>
          </p:cNvCxnSpPr>
          <p:nvPr/>
        </p:nvCxnSpPr>
        <p:spPr>
          <a:xfrm flipV="1">
            <a:off x="8126930" y="3876751"/>
            <a:ext cx="2244850" cy="19878"/>
          </a:xfrm>
          <a:prstGeom prst="line">
            <a:avLst/>
          </a:prstGeom>
          <a:ln w="114300">
            <a:solidFill>
              <a:srgbClr val="74D6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8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2 Матем\1 УРОКИ Листопад\013 Порівняння чисел. Нерівність\2023-09-20_175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95" y="1260954"/>
            <a:ext cx="7297537" cy="264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Mr Peabody Stickers | Redbubble">
            <a:extLst>
              <a:ext uri="{FF2B5EF4-FFF2-40B4-BE49-F238E27FC236}">
                <a16:creationId xmlns="" xmlns:a16="http://schemas.microsoft.com/office/drawing/2014/main" id="{C5D21F96-4EFF-17B8-AD00-2E0DC1C78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63286" y="2930789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601162" y="378667"/>
            <a:ext cx="8732066" cy="6663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mtClean="0">
                <a:solidFill>
                  <a:schemeClr val="bg1"/>
                </a:solidFill>
              </a:rPr>
              <a:t>Закріплення </a:t>
            </a:r>
            <a:r>
              <a:rPr lang="uk-UA" sz="3600" b="1" smtClean="0">
                <a:solidFill>
                  <a:schemeClr val="bg1"/>
                </a:solidFill>
              </a:rPr>
              <a:t>вивченого </a:t>
            </a:r>
            <a:r>
              <a:rPr lang="uk-UA" sz="3600" b="1" dirty="0">
                <a:solidFill>
                  <a:schemeClr val="bg1"/>
                </a:solidFill>
              </a:rPr>
              <a:t>матеріалу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88016" y="320079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339" y="320079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Зошит.</a:t>
            </a:r>
            <a:endParaRPr lang="uk-UA" sz="1200" b="1" dirty="0">
              <a:solidFill>
                <a:schemeClr val="bg1"/>
              </a:solidFill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60359" y="326234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=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1 клас\2 Матем\1 УРОКИ Листопад\013 Порівняння чисел. Нерівність\2023-09-20_180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82" y="1260954"/>
            <a:ext cx="7559550" cy="34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 клас\2 Матем\1 УРОКИ Листопад\013 Порівняння чисел. Нерівність\2023-09-20_1800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86" y="1260953"/>
            <a:ext cx="8433453" cy="34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88936" y="2291508"/>
            <a:ext cx="815248" cy="815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02635" y="3896116"/>
            <a:ext cx="815248" cy="815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029461" y="3106757"/>
            <a:ext cx="815248" cy="815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844709" y="3894805"/>
            <a:ext cx="815248" cy="815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2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4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&quot;Эмоции&quot; для детей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8"/>
          <a:stretch/>
        </p:blipFill>
        <p:spPr bwMode="auto">
          <a:xfrm>
            <a:off x="9220657" y="1642707"/>
            <a:ext cx="222407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sd.multiurok.ru/html/2017/06/18/s_5946a190ca826/650271_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8"/>
          <a:stretch/>
        </p:blipFill>
        <p:spPr bwMode="auto">
          <a:xfrm>
            <a:off x="495081" y="1620603"/>
            <a:ext cx="209826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fsd.multiurok.ru/html/2017/06/18/s_5946a190ca826/650271_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1"/>
          <a:stretch/>
        </p:blipFill>
        <p:spPr bwMode="auto">
          <a:xfrm>
            <a:off x="3191165" y="1448262"/>
            <a:ext cx="2414614" cy="31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fsd.multiurok.ru/html/2017/06/18/s_5946a190ca826/650271_6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0"/>
          <a:stretch/>
        </p:blipFill>
        <p:spPr bwMode="auto">
          <a:xfrm>
            <a:off x="6292026" y="1594581"/>
            <a:ext cx="2098269" cy="281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97429" y="363900"/>
            <a:ext cx="9877861" cy="9537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Рефлексія «Емоційна ромашка». 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Оберіть </a:t>
            </a:r>
            <a:r>
              <a:rPr lang="uk-UA" sz="2800" b="1" dirty="0">
                <a:solidFill>
                  <a:schemeClr val="bg1"/>
                </a:solidFill>
              </a:rPr>
              <a:t>відповідну цеглинку </a:t>
            </a:r>
            <a:r>
              <a:rPr lang="en-US" sz="2800" b="1" dirty="0">
                <a:solidFill>
                  <a:schemeClr val="bg1"/>
                </a:solidFill>
              </a:rPr>
              <a:t>LEGO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65" y="4781717"/>
            <a:ext cx="2735594" cy="1498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57" y="4781717"/>
            <a:ext cx="2735594" cy="1498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1" y="4781718"/>
            <a:ext cx="2735594" cy="1498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3" y="4781716"/>
            <a:ext cx="2735594" cy="14987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6377787" y="5264601"/>
            <a:ext cx="239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 та просто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9950" y="5264599"/>
            <a:ext cx="2698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 та не зрозуміло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9110" y="5264602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під силу всі завдання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413347" y="5264600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потрібна допомога</a:t>
            </a:r>
          </a:p>
        </p:txBody>
      </p:sp>
    </p:spTree>
    <p:extLst>
      <p:ext uri="{BB962C8B-B14F-4D97-AF65-F5344CB8AC3E}">
        <p14:creationId xmlns:p14="http://schemas.microsoft.com/office/powerpoint/2010/main" val="26231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и по запросу &quot;клипарт белоч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326" y="2770477"/>
            <a:ext cx="1929727" cy="200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84945" y="5350645"/>
            <a:ext cx="3793527" cy="849152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Хто перший? Другий? </a:t>
            </a:r>
          </a:p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Третій? Четвертий? </a:t>
            </a:r>
          </a:p>
        </p:txBody>
      </p:sp>
      <p:pic>
        <p:nvPicPr>
          <p:cNvPr id="14" name="Picture 2" descr="Картинки по запросу &quot;клипарт волк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71224" y="1641339"/>
            <a:ext cx="2908443" cy="313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ртинки по запросу &quot;клипарт лисенок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5068" y="2117155"/>
            <a:ext cx="2623690" cy="262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167599" y="5350645"/>
            <a:ext cx="3793527" cy="849152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Хто йде попереду лисенятка? Попереду білочки?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50253" y="5350645"/>
            <a:ext cx="3793527" cy="849152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Хто йде за вовчиком? </a:t>
            </a:r>
          </a:p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Хто позаду тигренятка?</a:t>
            </a:r>
          </a:p>
        </p:txBody>
      </p:sp>
      <p:pic>
        <p:nvPicPr>
          <p:cNvPr id="2060" name="Picture 12" descr="Картинки по запросу &quot;клипарт тигренок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33" y="1902212"/>
            <a:ext cx="3035590" cy="28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24">
            <a:extLst>
              <a:ext uri="{FF2B5EF4-FFF2-40B4-BE49-F238E27FC236}">
                <a16:creationId xmlns="" xmlns:a16="http://schemas.microsoft.com/office/drawing/2014/main" id="{1FF863BE-E45B-8119-D3A5-C856DA2943D5}"/>
              </a:ext>
            </a:extLst>
          </p:cNvPr>
          <p:cNvSpPr/>
          <p:nvPr/>
        </p:nvSpPr>
        <p:spPr>
          <a:xfrm>
            <a:off x="1001487" y="413286"/>
            <a:ext cx="10003970" cy="7406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Підготовчі вправи. Повторення вивченого матеріалу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9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4" descr="Autumn Leaf Transparent PNG Clip Art Image | Watercolor autumn leaves, Leaf  art, Autumn leaves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6902">
            <a:off x="9447078" y="866578"/>
            <a:ext cx="2279812" cy="27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177567" y="1662073"/>
            <a:ext cx="789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8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0074">
            <a:off x="2731560" y="1275509"/>
            <a:ext cx="2269670" cy="226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71494" y="1572746"/>
            <a:ext cx="613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6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1895">
            <a:off x="401381" y="1147904"/>
            <a:ext cx="2285440" cy="257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60874" y="1674429"/>
            <a:ext cx="789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6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1895">
            <a:off x="7061034" y="1143236"/>
            <a:ext cx="2285440" cy="257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850653" y="1638136"/>
            <a:ext cx="789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4" descr="Autumn Leaf Transparent PNG Clip Art Image | Watercolor autumn leaves, Leaf  art, Autumn leaves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6902">
            <a:off x="2915520" y="3513095"/>
            <a:ext cx="2184197" cy="26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709672" y="4160908"/>
            <a:ext cx="789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 descr="Autumn Leaf Transparent PNG Clip Art Image | Watercolor autumn leaves, Leaf  art, Autumn leaves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6902">
            <a:off x="468029" y="3401623"/>
            <a:ext cx="2261834" cy="271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250402" y="4125995"/>
            <a:ext cx="783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8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0074">
            <a:off x="4977903" y="1273843"/>
            <a:ext cx="2251772" cy="22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716037" y="1624851"/>
            <a:ext cx="783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6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1895">
            <a:off x="9349167" y="3560073"/>
            <a:ext cx="2425255" cy="27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0022078" y="4125995"/>
            <a:ext cx="1414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6" descr="кленовый лист, осенние листья, желтый лист - cкачать бесплатно рендер  Листья на Artage.i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1895">
            <a:off x="5001346" y="3646691"/>
            <a:ext cx="2174247" cy="24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800934" y="4110225"/>
            <a:ext cx="751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4" descr="Autumn Leaf Transparent PNG Clip Art Image | Watercolor autumn leaves, Leaf  art, Autumn leaves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6902">
            <a:off x="7170737" y="3470610"/>
            <a:ext cx="2168893" cy="260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922229" y="4110225"/>
            <a:ext cx="751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4023" y="394101"/>
            <a:ext cx="10739531" cy="6702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Числова розминка. Лічба від 0 до 10 в порядку зростання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8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2752" y="342129"/>
            <a:ext cx="8732066" cy="75322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Обчисли усно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14FC832-4636-5010-8ABF-0CA87BC35CB4}"/>
              </a:ext>
            </a:extLst>
          </p:cNvPr>
          <p:cNvSpPr txBox="1"/>
          <p:nvPr/>
        </p:nvSpPr>
        <p:spPr>
          <a:xfrm>
            <a:off x="713323" y="1247759"/>
            <a:ext cx="3505159" cy="1015663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uk-U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uk-U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07DE4003-6810-F0E3-193A-FC569752D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17" y="4896101"/>
            <a:ext cx="32194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B09E9C01-3783-E1C8-732D-16D1AA2E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221" y="4770377"/>
            <a:ext cx="33432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E1043EE4-BC29-1105-2A25-BBA13C1CD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4" y="4807427"/>
            <a:ext cx="3603519" cy="16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8F02B995-785D-FE02-ADB7-BDEB8819C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95" y="3007189"/>
            <a:ext cx="3468329" cy="17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158FDE3D-24EA-3F88-98F7-5216E1DA7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53"/>
          <a:stretch/>
        </p:blipFill>
        <p:spPr bwMode="auto">
          <a:xfrm>
            <a:off x="4631304" y="2934975"/>
            <a:ext cx="3373276" cy="162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="" xmlns:a16="http://schemas.microsoft.com/office/drawing/2014/main" id="{EE91E730-678E-7122-B5F9-57009F758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282866" y="2899166"/>
            <a:ext cx="3678314" cy="170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D493CE-7C17-7903-D3CC-0F4189D90DC0}"/>
              </a:ext>
            </a:extLst>
          </p:cNvPr>
          <p:cNvSpPr txBox="1"/>
          <p:nvPr/>
        </p:nvSpPr>
        <p:spPr>
          <a:xfrm>
            <a:off x="1875346" y="3572543"/>
            <a:ext cx="1181113" cy="830997"/>
          </a:xfrm>
          <a:prstGeom prst="rect">
            <a:avLst/>
          </a:prstGeom>
          <a:solidFill>
            <a:schemeClr val="accent5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uk-UA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C11FDEE-4ADC-3EA7-2A87-4AEA4B7EF01B}"/>
              </a:ext>
            </a:extLst>
          </p:cNvPr>
          <p:cNvSpPr txBox="1"/>
          <p:nvPr/>
        </p:nvSpPr>
        <p:spPr>
          <a:xfrm>
            <a:off x="5674660" y="3572542"/>
            <a:ext cx="1222392" cy="830997"/>
          </a:xfrm>
          <a:prstGeom prst="rect">
            <a:avLst/>
          </a:prstGeom>
          <a:solidFill>
            <a:schemeClr val="accent4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uk-UA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4628F27-E065-5B5E-C1EE-354AB4D60C76}"/>
              </a:ext>
            </a:extLst>
          </p:cNvPr>
          <p:cNvSpPr txBox="1"/>
          <p:nvPr/>
        </p:nvSpPr>
        <p:spPr>
          <a:xfrm>
            <a:off x="9449301" y="3572542"/>
            <a:ext cx="1181113" cy="830997"/>
          </a:xfrm>
          <a:prstGeom prst="rect">
            <a:avLst/>
          </a:prstGeom>
          <a:solidFill>
            <a:schemeClr val="accent6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uk-UA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3037578-473B-5764-D537-946BB57FB5E7}"/>
              </a:ext>
            </a:extLst>
          </p:cNvPr>
          <p:cNvSpPr txBox="1"/>
          <p:nvPr/>
        </p:nvSpPr>
        <p:spPr>
          <a:xfrm>
            <a:off x="9237716" y="5344929"/>
            <a:ext cx="1181113" cy="830997"/>
          </a:xfrm>
          <a:prstGeom prst="rect">
            <a:avLst/>
          </a:prstGeom>
          <a:solidFill>
            <a:srgbClr val="FF0000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uk-UA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1D4EB77-0A6B-8A0E-94BC-84A84E3995F4}"/>
              </a:ext>
            </a:extLst>
          </p:cNvPr>
          <p:cNvSpPr txBox="1"/>
          <p:nvPr/>
        </p:nvSpPr>
        <p:spPr>
          <a:xfrm>
            <a:off x="5608229" y="5458315"/>
            <a:ext cx="1181113" cy="830997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uk-UA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9A13AAE-1006-B5C2-7EA7-E29294576AF3}"/>
              </a:ext>
            </a:extLst>
          </p:cNvPr>
          <p:cNvSpPr txBox="1"/>
          <p:nvPr/>
        </p:nvSpPr>
        <p:spPr>
          <a:xfrm>
            <a:off x="1875345" y="5466592"/>
            <a:ext cx="1181113" cy="830997"/>
          </a:xfrm>
          <a:prstGeom prst="rect">
            <a:avLst/>
          </a:prstGeom>
          <a:solidFill>
            <a:srgbClr val="1694E9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uk-UA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14FC832-4636-5010-8ABF-0CA87BC35CB4}"/>
              </a:ext>
            </a:extLst>
          </p:cNvPr>
          <p:cNvSpPr txBox="1"/>
          <p:nvPr/>
        </p:nvSpPr>
        <p:spPr>
          <a:xfrm>
            <a:off x="4565362" y="1282586"/>
            <a:ext cx="3505159" cy="1015663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uk-U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uk-U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14FC832-4636-5010-8ABF-0CA87BC35CB4}"/>
              </a:ext>
            </a:extLst>
          </p:cNvPr>
          <p:cNvSpPr txBox="1"/>
          <p:nvPr/>
        </p:nvSpPr>
        <p:spPr>
          <a:xfrm>
            <a:off x="8456021" y="1282586"/>
            <a:ext cx="3505159" cy="1015663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uk-U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uk-U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7">
            <a:extLst>
              <a:ext uri="{FF2B5EF4-FFF2-40B4-BE49-F238E27FC236}">
                <a16:creationId xmlns="" xmlns:a16="http://schemas.microsoft.com/office/drawing/2014/main" id="{77994131-2E10-C0CF-E243-462146C1B115}"/>
              </a:ext>
            </a:extLst>
          </p:cNvPr>
          <p:cNvSpPr/>
          <p:nvPr/>
        </p:nvSpPr>
        <p:spPr>
          <a:xfrm>
            <a:off x="1776408" y="415112"/>
            <a:ext cx="8732066" cy="7170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Мотивація навчальної діяльності </a:t>
            </a:r>
          </a:p>
        </p:txBody>
      </p:sp>
      <p:pic>
        <p:nvPicPr>
          <p:cNvPr id="19" name="Picture 2" descr="Доска изолирована — стоковый вектор">
            <a:extLst>
              <a:ext uri="{FF2B5EF4-FFF2-40B4-BE49-F238E27FC236}">
                <a16:creationId xmlns="" xmlns:a16="http://schemas.microsoft.com/office/drawing/2014/main" id="{1B29F816-E20E-E953-3593-F8B9CECA8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10022"/>
          <a:stretch/>
        </p:blipFill>
        <p:spPr bwMode="auto">
          <a:xfrm>
            <a:off x="286871" y="1642942"/>
            <a:ext cx="4416392" cy="295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317568" y="2549679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4013283" y="4995535"/>
            <a:ext cx="5704405" cy="1223290"/>
          </a:xfrm>
          <a:prstGeom prst="wedgeRoundRectCallout">
            <a:avLst>
              <a:gd name="adj1" fmla="val -53842"/>
              <a:gd name="adj2" fmla="val -115506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Кожній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цифрі відповідає буква. Розташуйте цифри по порядку і прочитайте слово, що у вас утворилося.</a:t>
            </a:r>
          </a:p>
        </p:txBody>
      </p:sp>
      <p:pic>
        <p:nvPicPr>
          <p:cNvPr id="1026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6" y="4325495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Кира-скрап - клипарт и рамки на прозрачном фоне">
            <a:extLst>
              <a:ext uri="{FF2B5EF4-FFF2-40B4-BE49-F238E27FC236}">
                <a16:creationId xmlns="" xmlns:a16="http://schemas.microsoft.com/office/drawing/2014/main" id="{31907785-DCDC-E42B-2F3C-6A4A1522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11" y="2584251"/>
            <a:ext cx="1116711" cy="195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увати 15">
            <a:extLst>
              <a:ext uri="{FF2B5EF4-FFF2-40B4-BE49-F238E27FC236}">
                <a16:creationId xmlns="" xmlns:a16="http://schemas.microsoft.com/office/drawing/2014/main" id="{E5E0BD52-FAD8-2CAA-016C-58125D948FF4}"/>
              </a:ext>
            </a:extLst>
          </p:cNvPr>
          <p:cNvGrpSpPr/>
          <p:nvPr/>
        </p:nvGrpSpPr>
        <p:grpSpPr>
          <a:xfrm>
            <a:off x="6535908" y="1739166"/>
            <a:ext cx="4199138" cy="1493668"/>
            <a:chOff x="6356412" y="1935332"/>
            <a:chExt cx="4199138" cy="1493668"/>
          </a:xfrm>
        </p:grpSpPr>
        <p:sp>
          <p:nvSpPr>
            <p:cNvPr id="8" name="Прямокутник 7">
              <a:extLst>
                <a:ext uri="{FF2B5EF4-FFF2-40B4-BE49-F238E27FC236}">
                  <a16:creationId xmlns="" xmlns:a16="http://schemas.microsoft.com/office/drawing/2014/main" id="{DFE47341-B87E-228B-CB57-53C46C32277C}"/>
                </a:ext>
              </a:extLst>
            </p:cNvPr>
            <p:cNvSpPr/>
            <p:nvPr/>
          </p:nvSpPr>
          <p:spPr>
            <a:xfrm>
              <a:off x="6356412" y="1935332"/>
              <a:ext cx="4199138" cy="1493668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0" name="Пряма сполучна лінія 9">
              <a:extLst>
                <a:ext uri="{FF2B5EF4-FFF2-40B4-BE49-F238E27FC236}">
                  <a16:creationId xmlns="" xmlns:a16="http://schemas.microsoft.com/office/drawing/2014/main" id="{64BE7582-3A3A-5E3A-29AA-4EC9F1C517D6}"/>
                </a:ext>
              </a:extLst>
            </p:cNvPr>
            <p:cNvCxnSpPr>
              <a:cxnSpLocks/>
              <a:stCxn id="8" idx="1"/>
              <a:endCxn id="8" idx="3"/>
            </p:cNvCxnSpPr>
            <p:nvPr/>
          </p:nvCxnSpPr>
          <p:spPr>
            <a:xfrm>
              <a:off x="6356412" y="2682166"/>
              <a:ext cx="4199138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 сполучна лінія 13">
              <a:extLst>
                <a:ext uri="{FF2B5EF4-FFF2-40B4-BE49-F238E27FC236}">
                  <a16:creationId xmlns="" xmlns:a16="http://schemas.microsoft.com/office/drawing/2014/main" id="{2257D0CA-FB42-7612-A843-10C2C512D072}"/>
                </a:ext>
              </a:extLst>
            </p:cNvPr>
            <p:cNvCxnSpPr/>
            <p:nvPr/>
          </p:nvCxnSpPr>
          <p:spPr>
            <a:xfrm>
              <a:off x="7190913" y="1935332"/>
              <a:ext cx="0" cy="149366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 сполучна лінія 32">
              <a:extLst>
                <a:ext uri="{FF2B5EF4-FFF2-40B4-BE49-F238E27FC236}">
                  <a16:creationId xmlns="" xmlns:a16="http://schemas.microsoft.com/office/drawing/2014/main" id="{AECBBF11-F157-5321-EAF5-52B215C34C55}"/>
                </a:ext>
              </a:extLst>
            </p:cNvPr>
            <p:cNvCxnSpPr/>
            <p:nvPr/>
          </p:nvCxnSpPr>
          <p:spPr>
            <a:xfrm>
              <a:off x="8025414" y="1935332"/>
              <a:ext cx="0" cy="149366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33">
              <a:extLst>
                <a:ext uri="{FF2B5EF4-FFF2-40B4-BE49-F238E27FC236}">
                  <a16:creationId xmlns="" xmlns:a16="http://schemas.microsoft.com/office/drawing/2014/main" id="{9A4AED0E-D6CB-41C6-F439-ABD1113A5E4F}"/>
                </a:ext>
              </a:extLst>
            </p:cNvPr>
            <p:cNvCxnSpPr/>
            <p:nvPr/>
          </p:nvCxnSpPr>
          <p:spPr>
            <a:xfrm>
              <a:off x="8895425" y="1935332"/>
              <a:ext cx="0" cy="149366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="" xmlns:a16="http://schemas.microsoft.com/office/drawing/2014/main" id="{90EA1673-A5FE-B22F-3C29-F327A442DE0A}"/>
                </a:ext>
              </a:extLst>
            </p:cNvPr>
            <p:cNvCxnSpPr/>
            <p:nvPr/>
          </p:nvCxnSpPr>
          <p:spPr>
            <a:xfrm>
              <a:off x="9712171" y="1935332"/>
              <a:ext cx="0" cy="149366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78C84D7-89D5-29EF-E1D6-58182EBFB8FA}"/>
              </a:ext>
            </a:extLst>
          </p:cNvPr>
          <p:cNvSpPr txBox="1"/>
          <p:nvPr/>
        </p:nvSpPr>
        <p:spPr>
          <a:xfrm>
            <a:off x="6681447" y="1590112"/>
            <a:ext cx="818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x-none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549F61C-ADA9-A1FE-E2B6-5F0A494E8920}"/>
              </a:ext>
            </a:extLst>
          </p:cNvPr>
          <p:cNvSpPr txBox="1"/>
          <p:nvPr/>
        </p:nvSpPr>
        <p:spPr>
          <a:xfrm>
            <a:off x="7490937" y="1597480"/>
            <a:ext cx="818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x-none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6514A39-8627-5634-879C-FEF48E07C4CE}"/>
              </a:ext>
            </a:extLst>
          </p:cNvPr>
          <p:cNvSpPr txBox="1"/>
          <p:nvPr/>
        </p:nvSpPr>
        <p:spPr>
          <a:xfrm>
            <a:off x="8406647" y="1597479"/>
            <a:ext cx="818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x-none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096BAC5-23F7-B45A-226D-838317F695D4}"/>
              </a:ext>
            </a:extLst>
          </p:cNvPr>
          <p:cNvSpPr txBox="1"/>
          <p:nvPr/>
        </p:nvSpPr>
        <p:spPr>
          <a:xfrm>
            <a:off x="9245224" y="1570344"/>
            <a:ext cx="818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x-none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23757D1-87D9-107C-A473-817BAEA4D9DE}"/>
              </a:ext>
            </a:extLst>
          </p:cNvPr>
          <p:cNvSpPr txBox="1"/>
          <p:nvPr/>
        </p:nvSpPr>
        <p:spPr>
          <a:xfrm>
            <a:off x="10099214" y="1578931"/>
            <a:ext cx="818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endParaRPr lang="x-none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D6758A2-8203-41CF-37ED-0347CA24CB1F}"/>
              </a:ext>
            </a:extLst>
          </p:cNvPr>
          <p:cNvSpPr txBox="1"/>
          <p:nvPr/>
        </p:nvSpPr>
        <p:spPr>
          <a:xfrm>
            <a:off x="6695247" y="2472776"/>
            <a:ext cx="818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C715749-83D0-859A-B916-69DDC8D0D004}"/>
              </a:ext>
            </a:extLst>
          </p:cNvPr>
          <p:cNvSpPr txBox="1"/>
          <p:nvPr/>
        </p:nvSpPr>
        <p:spPr>
          <a:xfrm>
            <a:off x="7557086" y="2478161"/>
            <a:ext cx="818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BC0C35B-3BCD-E827-B7DB-34FF11A7D67E}"/>
              </a:ext>
            </a:extLst>
          </p:cNvPr>
          <p:cNvSpPr txBox="1"/>
          <p:nvPr/>
        </p:nvSpPr>
        <p:spPr>
          <a:xfrm>
            <a:off x="8444087" y="2466872"/>
            <a:ext cx="818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7110128F-D00B-5AEF-AD82-810D6B9745FD}"/>
              </a:ext>
            </a:extLst>
          </p:cNvPr>
          <p:cNvSpPr txBox="1"/>
          <p:nvPr/>
        </p:nvSpPr>
        <p:spPr>
          <a:xfrm>
            <a:off x="9218985" y="2472776"/>
            <a:ext cx="818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3A3533A-4DD5-F99F-0B3B-6BE00E5734EB}"/>
              </a:ext>
            </a:extLst>
          </p:cNvPr>
          <p:cNvSpPr txBox="1"/>
          <p:nvPr/>
        </p:nvSpPr>
        <p:spPr>
          <a:xfrm>
            <a:off x="10028276" y="2472776"/>
            <a:ext cx="818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B53F1FE-4442-5C53-434C-BDB35921FE2F}"/>
              </a:ext>
            </a:extLst>
          </p:cNvPr>
          <p:cNvSpPr txBox="1"/>
          <p:nvPr/>
        </p:nvSpPr>
        <p:spPr>
          <a:xfrm>
            <a:off x="6980906" y="3431334"/>
            <a:ext cx="818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1B89664-CAB1-6F19-274B-E9F57EF1CF29}"/>
              </a:ext>
            </a:extLst>
          </p:cNvPr>
          <p:cNvSpPr txBox="1"/>
          <p:nvPr/>
        </p:nvSpPr>
        <p:spPr>
          <a:xfrm>
            <a:off x="6902461" y="3867953"/>
            <a:ext cx="818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x-none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184AF68-B535-105E-878F-0DCF2F35A668}"/>
              </a:ext>
            </a:extLst>
          </p:cNvPr>
          <p:cNvSpPr txBox="1"/>
          <p:nvPr/>
        </p:nvSpPr>
        <p:spPr>
          <a:xfrm>
            <a:off x="7787622" y="3431334"/>
            <a:ext cx="818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03138D5-D7D1-3B85-3722-9A8CD0B3BA82}"/>
              </a:ext>
            </a:extLst>
          </p:cNvPr>
          <p:cNvSpPr txBox="1"/>
          <p:nvPr/>
        </p:nvSpPr>
        <p:spPr>
          <a:xfrm>
            <a:off x="7793525" y="3858091"/>
            <a:ext cx="818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x-none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04EF4B9-C5C1-09CC-265F-D1966E161473}"/>
              </a:ext>
            </a:extLst>
          </p:cNvPr>
          <p:cNvSpPr txBox="1"/>
          <p:nvPr/>
        </p:nvSpPr>
        <p:spPr>
          <a:xfrm>
            <a:off x="8570543" y="3445617"/>
            <a:ext cx="818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5DA4272-4CCA-1FBE-026B-0EDBF49F2CDF}"/>
              </a:ext>
            </a:extLst>
          </p:cNvPr>
          <p:cNvSpPr txBox="1"/>
          <p:nvPr/>
        </p:nvSpPr>
        <p:spPr>
          <a:xfrm>
            <a:off x="8603259" y="3885540"/>
            <a:ext cx="818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endParaRPr lang="x-none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673FFB9-5502-33C4-B424-1B0F86E59ED3}"/>
              </a:ext>
            </a:extLst>
          </p:cNvPr>
          <p:cNvSpPr txBox="1"/>
          <p:nvPr/>
        </p:nvSpPr>
        <p:spPr>
          <a:xfrm>
            <a:off x="9298268" y="3457266"/>
            <a:ext cx="818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CBBFBDDD-B91F-4B08-8F7E-A431990AFE70}"/>
              </a:ext>
            </a:extLst>
          </p:cNvPr>
          <p:cNvSpPr txBox="1"/>
          <p:nvPr/>
        </p:nvSpPr>
        <p:spPr>
          <a:xfrm>
            <a:off x="9277822" y="3856183"/>
            <a:ext cx="818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x-none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8B6D893-A9E8-10BE-B89C-692B3A1FAEDA}"/>
              </a:ext>
            </a:extLst>
          </p:cNvPr>
          <p:cNvSpPr txBox="1"/>
          <p:nvPr/>
        </p:nvSpPr>
        <p:spPr>
          <a:xfrm>
            <a:off x="10099214" y="3458382"/>
            <a:ext cx="818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B4C04FE-06EA-7093-7C8A-DADA45A08FA6}"/>
              </a:ext>
            </a:extLst>
          </p:cNvPr>
          <p:cNvSpPr txBox="1"/>
          <p:nvPr/>
        </p:nvSpPr>
        <p:spPr>
          <a:xfrm>
            <a:off x="10073734" y="3878153"/>
            <a:ext cx="818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x-none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4" descr="Autumn Leaf Transparent PNG Clip Art Image | Watercolor autumn leaves, Leaf  art, Autumn leaves art">
            <a:extLst>
              <a:ext uri="{FF2B5EF4-FFF2-40B4-BE49-F238E27FC236}">
                <a16:creationId xmlns="" xmlns:a16="http://schemas.microsoft.com/office/drawing/2014/main" id="{93AB1F2E-F35D-3DB3-B758-633D1E4D5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672">
            <a:off x="10250429" y="889494"/>
            <a:ext cx="1163611" cy="139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Autumn Leaf Transparent PNG Clip Art Image | Watercolor autumn leaves, Leaf  art, Autumn leaves art">
            <a:extLst>
              <a:ext uri="{FF2B5EF4-FFF2-40B4-BE49-F238E27FC236}">
                <a16:creationId xmlns="" xmlns:a16="http://schemas.microsoft.com/office/drawing/2014/main" id="{2532194B-CECE-BAA2-9BDE-B472EDA5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9328" flipH="1">
            <a:off x="5642233" y="1220863"/>
            <a:ext cx="1163611" cy="139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82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67632" y="319240"/>
            <a:ext cx="8732066" cy="87058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Відгадай загадку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o.remove.bg/downloads/9c4e6c67-f936-4b07-9181-c4ba1b89034d/788578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614" y="462745"/>
            <a:ext cx="4026951" cy="43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Дуб с жолудями, иллюстрация вектора Иллюстрация вектора - иллюстрации  насчитывающей развилки, икона: 35239549">
            <a:extLst>
              <a:ext uri="{FF2B5EF4-FFF2-40B4-BE49-F238E27FC236}">
                <a16:creationId xmlns="" xmlns:a16="http://schemas.microsoft.com/office/drawing/2014/main" id="{BA3AD43B-A65E-B81B-EE57-979DAD10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87" y="1436172"/>
            <a:ext cx="4411140" cy="441114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24201" y="1725211"/>
            <a:ext cx="387531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Батько синів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тисячі </a:t>
            </a:r>
            <a:r>
              <a:rPr lang="uk-UA" sz="3200" b="1" dirty="0">
                <a:solidFill>
                  <a:schemeClr val="bg1"/>
                </a:solidFill>
              </a:rPr>
              <a:t>має,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Кожному шапочку справляє.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67368" y="4317977"/>
            <a:ext cx="2260003" cy="583573"/>
          </a:xfrm>
          <a:prstGeom prst="roundRect">
            <a:avLst/>
          </a:prstGeom>
          <a:noFill/>
          <a:ln w="57150">
            <a:solidFill>
              <a:srgbClr val="00C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Дуб, жолуді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3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348103" y="489486"/>
            <a:ext cx="9781895" cy="73066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Порівняння </a:t>
            </a:r>
            <a:r>
              <a:rPr lang="uk-UA" sz="3600" b="1" dirty="0">
                <a:solidFill>
                  <a:schemeClr val="bg1"/>
                </a:solidFill>
              </a:rPr>
              <a:t>множин шляхом утворення пар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357686" y="1278546"/>
            <a:ext cx="3177720" cy="1765618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Складіть жолудь та його шляпку.</a:t>
            </a:r>
          </a:p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Чого більше? Чого менше?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C44F67BA-A931-C548-E07F-114E79FDCFC3}"/>
              </a:ext>
            </a:extLst>
          </p:cNvPr>
          <p:cNvGrpSpPr/>
          <p:nvPr/>
        </p:nvGrpSpPr>
        <p:grpSpPr>
          <a:xfrm rot="20415718">
            <a:off x="4511981" y="4594404"/>
            <a:ext cx="1488087" cy="1869418"/>
            <a:chOff x="5911899" y="2585477"/>
            <a:chExt cx="2276475" cy="3053609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77E67D89-205B-9879-6432-8CF8BE596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5985" y="3086386"/>
              <a:ext cx="2248301" cy="255270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2B3545B8-588D-261E-B2EE-0BD1E14321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9703" b="8479"/>
            <a:stretch/>
          </p:blipFill>
          <p:spPr>
            <a:xfrm rot="10800000" flipH="1">
              <a:off x="5911899" y="2585477"/>
              <a:ext cx="2276475" cy="1322773"/>
            </a:xfrm>
            <a:prstGeom prst="rect">
              <a:avLst/>
            </a:prstGeom>
          </p:spPr>
        </p:pic>
      </p:grpSp>
      <p:pic>
        <p:nvPicPr>
          <p:cNvPr id="3076" name="Picture 4" descr="Шапка «Жёлудь» | Шарарам вики | Fandom">
            <a:extLst>
              <a:ext uri="{FF2B5EF4-FFF2-40B4-BE49-F238E27FC236}">
                <a16:creationId xmlns:a16="http://schemas.microsoft.com/office/drawing/2014/main" xmlns="" id="{C0FC67AB-9799-B5E6-46DC-610FDAD1D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63" y="1220150"/>
            <a:ext cx="1218645" cy="10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Mr Peabody Stickers | Redbubble">
            <a:extLst>
              <a:ext uri="{FF2B5EF4-FFF2-40B4-BE49-F238E27FC236}">
                <a16:creationId xmlns:a16="http://schemas.microsoft.com/office/drawing/2014/main" xmlns="" id="{088E0503-06EF-C411-37F2-889E6D072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42747" y="3240553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xmlns="" id="{D4570C2C-59AF-0EAD-B907-4CED31DBCA05}"/>
              </a:ext>
            </a:extLst>
          </p:cNvPr>
          <p:cNvGrpSpPr/>
          <p:nvPr/>
        </p:nvGrpSpPr>
        <p:grpSpPr>
          <a:xfrm>
            <a:off x="7023597" y="4575296"/>
            <a:ext cx="1488087" cy="1869418"/>
            <a:chOff x="5911899" y="2585477"/>
            <a:chExt cx="2276475" cy="305360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71E07608-C4BB-35F0-A842-0B45C5D0E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5985" y="3086386"/>
              <a:ext cx="2248301" cy="255270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5B035FF8-E32C-2E57-36A8-C807F6266F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9703" b="8479"/>
            <a:stretch/>
          </p:blipFill>
          <p:spPr>
            <a:xfrm rot="10800000" flipH="1">
              <a:off x="5911899" y="2585477"/>
              <a:ext cx="2276475" cy="1322773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xmlns="" id="{4426A5D6-2D9C-E8B6-5D8F-09F5BAAFECA4}"/>
              </a:ext>
            </a:extLst>
          </p:cNvPr>
          <p:cNvGrpSpPr/>
          <p:nvPr/>
        </p:nvGrpSpPr>
        <p:grpSpPr>
          <a:xfrm>
            <a:off x="10159081" y="4578234"/>
            <a:ext cx="1488087" cy="1869418"/>
            <a:chOff x="5911899" y="2585477"/>
            <a:chExt cx="2276475" cy="305360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7712AB32-B704-64E1-00EE-1F1203B61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5985" y="3086386"/>
              <a:ext cx="2248301" cy="25527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A9E80E1B-413E-2116-9500-B31230514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9703" b="8479"/>
            <a:stretch/>
          </p:blipFill>
          <p:spPr>
            <a:xfrm rot="10800000" flipH="1">
              <a:off x="5911899" y="2585477"/>
              <a:ext cx="2276475" cy="1322773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919F5CA0-B850-B15E-1EA8-4CFAC28A09D1}"/>
              </a:ext>
            </a:extLst>
          </p:cNvPr>
          <p:cNvGrpSpPr/>
          <p:nvPr/>
        </p:nvGrpSpPr>
        <p:grpSpPr>
          <a:xfrm rot="618490">
            <a:off x="9216170" y="2400324"/>
            <a:ext cx="1488087" cy="1869418"/>
            <a:chOff x="5911899" y="2585477"/>
            <a:chExt cx="2276475" cy="305360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225FCE6B-E4D7-79B5-D190-1B5CEEBD3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5985" y="3086386"/>
              <a:ext cx="2248301" cy="2552700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27009424-BEBC-B081-7FE7-E0CE6A00A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9703" b="8479"/>
            <a:stretch/>
          </p:blipFill>
          <p:spPr>
            <a:xfrm rot="10800000" flipH="1">
              <a:off x="5911899" y="2585477"/>
              <a:ext cx="2276475" cy="132277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5E1D667B-C46C-B7A3-456B-0C06ACFD08CA}"/>
              </a:ext>
            </a:extLst>
          </p:cNvPr>
          <p:cNvGrpSpPr/>
          <p:nvPr/>
        </p:nvGrpSpPr>
        <p:grpSpPr>
          <a:xfrm>
            <a:off x="5148796" y="2282269"/>
            <a:ext cx="1488087" cy="1869418"/>
            <a:chOff x="5911899" y="2585477"/>
            <a:chExt cx="2276475" cy="305360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27FA82CC-FE61-2405-9F9E-5C214AA2B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5985" y="3086386"/>
              <a:ext cx="2248301" cy="2552700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F0E732AE-7AAD-604A-322D-395AFAE6F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9703" b="8479"/>
            <a:stretch/>
          </p:blipFill>
          <p:spPr>
            <a:xfrm rot="10800000" flipH="1">
              <a:off x="5911899" y="2585477"/>
              <a:ext cx="2276475" cy="1322773"/>
            </a:xfrm>
            <a:prstGeom prst="rect">
              <a:avLst/>
            </a:prstGeom>
          </p:spPr>
        </p:pic>
      </p:grpSp>
      <p:pic>
        <p:nvPicPr>
          <p:cNvPr id="42" name="Picture 4" descr="Шапка «Жёлудь» | Шарарам вики | Fandom">
            <a:extLst>
              <a:ext uri="{FF2B5EF4-FFF2-40B4-BE49-F238E27FC236}">
                <a16:creationId xmlns:a16="http://schemas.microsoft.com/office/drawing/2014/main" xmlns="" id="{20813552-97C7-58B4-6184-7B9202FD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811">
            <a:off x="2432158" y="5292998"/>
            <a:ext cx="1218645" cy="10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Шапка «Жёлудь» | Шарарам вики | Fandom">
            <a:extLst>
              <a:ext uri="{FF2B5EF4-FFF2-40B4-BE49-F238E27FC236}">
                <a16:creationId xmlns:a16="http://schemas.microsoft.com/office/drawing/2014/main" xmlns="" id="{A48C3F1E-3C4B-D01B-5858-4A5C2FEBC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393">
            <a:off x="3593198" y="1633846"/>
            <a:ext cx="1218645" cy="10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Шапка «Жёлудь» | Шарарам вики | Fandom">
            <a:extLst>
              <a:ext uri="{FF2B5EF4-FFF2-40B4-BE49-F238E27FC236}">
                <a16:creationId xmlns:a16="http://schemas.microsoft.com/office/drawing/2014/main" xmlns="" id="{81558158-DE80-AAEB-1AE1-4A3D04471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121" y="2979393"/>
            <a:ext cx="1218645" cy="10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Шапка «Жёлудь» | Шарарам вики | Fandom">
            <a:extLst>
              <a:ext uri="{FF2B5EF4-FFF2-40B4-BE49-F238E27FC236}">
                <a16:creationId xmlns:a16="http://schemas.microsoft.com/office/drawing/2014/main" xmlns="" id="{8016EB31-B612-C556-E8A2-767B6D037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676" y="1552883"/>
            <a:ext cx="1218645" cy="10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Шапка «Жёлудь» | Шарарам вики | Fandom">
            <a:extLst>
              <a:ext uri="{FF2B5EF4-FFF2-40B4-BE49-F238E27FC236}">
                <a16:creationId xmlns:a16="http://schemas.microsoft.com/office/drawing/2014/main" xmlns="" id="{51541ABE-3BE7-6034-1B4D-B471F6043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8899">
            <a:off x="3222099" y="3332150"/>
            <a:ext cx="1218645" cy="10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Шапка «Жёлудь» | Шарарам вики | Fandom">
            <a:extLst>
              <a:ext uri="{FF2B5EF4-FFF2-40B4-BE49-F238E27FC236}">
                <a16:creationId xmlns:a16="http://schemas.microsoft.com/office/drawing/2014/main" xmlns="" id="{58D63B7E-64FD-2195-F5EA-76AFB7A0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4800">
            <a:off x="4210617" y="4219981"/>
            <a:ext cx="1218645" cy="10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Шапка «Жёлудь» | Шарарам вики | Fandom">
            <a:extLst>
              <a:ext uri="{FF2B5EF4-FFF2-40B4-BE49-F238E27FC236}">
                <a16:creationId xmlns:a16="http://schemas.microsoft.com/office/drawing/2014/main" xmlns="" id="{38718EB6-98C7-7942-DC24-E86492E23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874">
            <a:off x="5205267" y="1879602"/>
            <a:ext cx="1218645" cy="10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Шапка «Жёлудь» | Шарарам вики | Fandom">
            <a:extLst>
              <a:ext uri="{FF2B5EF4-FFF2-40B4-BE49-F238E27FC236}">
                <a16:creationId xmlns:a16="http://schemas.microsoft.com/office/drawing/2014/main" xmlns="" id="{A045A2E4-DDD5-DAF7-F945-EE511276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874">
            <a:off x="7106144" y="4099994"/>
            <a:ext cx="1218645" cy="10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Шапка «Жёлудь» | Шарарам вики | Fandom">
            <a:extLst>
              <a:ext uri="{FF2B5EF4-FFF2-40B4-BE49-F238E27FC236}">
                <a16:creationId xmlns:a16="http://schemas.microsoft.com/office/drawing/2014/main" xmlns="" id="{693635D7-47D2-A180-E650-D19A48095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940">
            <a:off x="9482700" y="1954588"/>
            <a:ext cx="1218645" cy="10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Шапка «Жёлудь» | Шарарам вики | Fandom">
            <a:extLst>
              <a:ext uri="{FF2B5EF4-FFF2-40B4-BE49-F238E27FC236}">
                <a16:creationId xmlns:a16="http://schemas.microsoft.com/office/drawing/2014/main" xmlns="" id="{85F2DEE7-47D1-4122-811D-2C345261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801" y="4151687"/>
            <a:ext cx="1218645" cy="10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Шапка «Жёлудь» | Шарарам вики | Fandom">
            <a:extLst>
              <a:ext uri="{FF2B5EF4-FFF2-40B4-BE49-F238E27FC236}">
                <a16:creationId xmlns:a16="http://schemas.microsoft.com/office/drawing/2014/main" xmlns="" id="{75C23ACF-B13C-2C5D-31E7-9DB5F5293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196">
            <a:off x="693283" y="3135959"/>
            <a:ext cx="1406289" cy="1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722499" y="391404"/>
            <a:ext cx="8732066" cy="6598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Гра «Чого більше?»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753339" y="1368285"/>
            <a:ext cx="4515354" cy="148449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Розглянь зображення.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Кого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більше?</a:t>
            </a:r>
          </a:p>
        </p:txBody>
      </p:sp>
      <p:pic>
        <p:nvPicPr>
          <p:cNvPr id="2050" name="Picture 2" descr="https://o.remove.bg/downloads/2b536065-9e8e-48b6-87ed-4d18720acbcc/2712782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" y="3167340"/>
            <a:ext cx="2340211" cy="361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o.remove.bg/downloads/2b536065-9e8e-48b6-87ed-4d18720acbcc/2712782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18" y="3307570"/>
            <a:ext cx="2340211" cy="361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s://o.remove.bg/downloads/2b536065-9e8e-48b6-87ed-4d18720acbcc/2712782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58" y="3307570"/>
            <a:ext cx="2340211" cy="361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.remove.bg/downloads/1e209e06-7993-4c2a-9d9b-6fcf9d2d8738/1115056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71" y="1176900"/>
            <a:ext cx="2911372" cy="292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s://o.remove.bg/downloads/1e209e06-7993-4c2a-9d9b-6fcf9d2d8738/1115056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00" y="3510436"/>
            <a:ext cx="2911372" cy="292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s://o.remove.bg/downloads/9c4e6c67-f936-4b07-9181-c4ba1b89034d/788578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154" y="-140271"/>
            <a:ext cx="4581525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6754</TotalTime>
  <Words>632</Words>
  <Application>Microsoft Office PowerPoint</Application>
  <PresentationFormat>Произвольный</PresentationFormat>
  <Paragraphs>169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637</cp:revision>
  <dcterms:created xsi:type="dcterms:W3CDTF">2018-01-05T16:38:53Z</dcterms:created>
  <dcterms:modified xsi:type="dcterms:W3CDTF">2023-09-25T10:19:57Z</dcterms:modified>
</cp:coreProperties>
</file>