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660" r:id="rId3"/>
    <p:sldId id="654" r:id="rId4"/>
    <p:sldId id="655" r:id="rId5"/>
    <p:sldId id="656" r:id="rId6"/>
    <p:sldId id="610" r:id="rId7"/>
    <p:sldId id="657" r:id="rId8"/>
    <p:sldId id="641" r:id="rId9"/>
    <p:sldId id="510" r:id="rId10"/>
    <p:sldId id="642" r:id="rId11"/>
    <p:sldId id="643" r:id="rId12"/>
    <p:sldId id="644" r:id="rId13"/>
    <p:sldId id="658" r:id="rId14"/>
    <p:sldId id="659" r:id="rId15"/>
    <p:sldId id="573" r:id="rId16"/>
    <p:sldId id="627" r:id="rId17"/>
    <p:sldId id="6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7F8FB"/>
    <a:srgbClr val="78B64E"/>
    <a:srgbClr val="FCFCFE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16088" y="4895468"/>
            <a:ext cx="901380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Письмо овалів (малого і великого)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В школу можно не ходить: плюсы и минусы домашнего образования - Parents.ru  | PARENT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994" y="1133816"/>
            <a:ext cx="4670626" cy="311161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243" y="1848377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875" r="4868" b="34373"/>
          <a:stretch/>
        </p:blipFill>
        <p:spPr>
          <a:xfrm rot="10800000">
            <a:off x="3829372" y="2120732"/>
            <a:ext cx="7875528" cy="332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Овал 31"/>
          <p:cNvSpPr/>
          <p:nvPr/>
        </p:nvSpPr>
        <p:spPr>
          <a:xfrm rot="1477200">
            <a:off x="4612084" y="2494530"/>
            <a:ext cx="142358" cy="2108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7165173" y="2474457"/>
            <a:ext cx="129930" cy="210966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477200">
            <a:off x="4955310" y="2496391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477200">
            <a:off x="5245875" y="249387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477200">
            <a:off x="5573085" y="2493876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477200">
            <a:off x="5909833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477200">
            <a:off x="6241869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1477200">
            <a:off x="6573318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 rot="1477200">
            <a:off x="6877344" y="249387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1477200">
            <a:off x="7493173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7835202" y="2474455"/>
            <a:ext cx="123093" cy="210967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1477200">
            <a:off x="8163811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8499367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 rot="1477200">
            <a:off x="8820616" y="2478699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9151444" y="2481952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 rot="1477200">
            <a:off x="9462247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9793296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 rot="1477200">
            <a:off x="10107083" y="247112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10443992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477200">
            <a:off x="10763385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5001904" y="2998885"/>
            <a:ext cx="375313" cy="510359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7223301" y="3305338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 rot="1477200">
            <a:off x="4864172" y="331070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5621740" y="2993415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 rot="1477200">
            <a:off x="5484008" y="3298203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6244472" y="2989862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1477200">
            <a:off x="6106740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477200">
            <a:off x="7078627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7818452" y="3298032"/>
            <a:ext cx="233939" cy="195155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 rot="1477200">
            <a:off x="7673084" y="3287192"/>
            <a:ext cx="137400" cy="205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8419374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 rot="1477200">
            <a:off x="8274700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9014525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 rot="1477200">
            <a:off x="8869851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9606921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 rot="1477200">
            <a:off x="9462247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>
            <a:off x="10193228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 rot="1477200">
            <a:off x="10048554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>
            <a:off x="10781064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 rot="1477200">
            <a:off x="10636390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23913" y="478251"/>
            <a:ext cx="10209555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другому </a:t>
            </a:r>
            <a:r>
              <a:rPr lang="uk-UA" sz="3200" b="1" dirty="0">
                <a:solidFill>
                  <a:schemeClr val="bg1"/>
                </a:solidFill>
              </a:rPr>
              <a:t>рядку?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pic>
        <p:nvPicPr>
          <p:cNvPr id="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75402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875" r="4868" b="34373"/>
          <a:stretch/>
        </p:blipFill>
        <p:spPr>
          <a:xfrm rot="10800000">
            <a:off x="3829372" y="2120732"/>
            <a:ext cx="7875528" cy="332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Овал 31"/>
          <p:cNvSpPr/>
          <p:nvPr/>
        </p:nvSpPr>
        <p:spPr>
          <a:xfrm rot="1477200">
            <a:off x="4612084" y="2494530"/>
            <a:ext cx="142358" cy="2108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7165173" y="2474457"/>
            <a:ext cx="129930" cy="210966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477200">
            <a:off x="4955310" y="2496391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477200">
            <a:off x="5245875" y="249387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477200">
            <a:off x="5573085" y="2493876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477200">
            <a:off x="5909833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477200">
            <a:off x="6241869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1477200">
            <a:off x="6573318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 rot="1477200">
            <a:off x="6877344" y="249387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1477200">
            <a:off x="7493173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7835202" y="2474455"/>
            <a:ext cx="123093" cy="210967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1477200">
            <a:off x="8163811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8499367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 rot="1477200">
            <a:off x="8820616" y="2478699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9151444" y="2481952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 rot="1477200">
            <a:off x="9462247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9793296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 rot="1477200">
            <a:off x="10107083" y="247112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10443992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477200">
            <a:off x="10763385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5001904" y="2998885"/>
            <a:ext cx="375313" cy="510359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7223301" y="3305338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 rot="1477200">
            <a:off x="4864172" y="331070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5621740" y="2993415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 rot="1477200">
            <a:off x="5484008" y="3298203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6244472" y="2989862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1477200">
            <a:off x="6106740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477200">
            <a:off x="7078627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7818452" y="3298032"/>
            <a:ext cx="233939" cy="195155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 rot="1477200">
            <a:off x="7673084" y="3287192"/>
            <a:ext cx="137400" cy="205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8419374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 rot="1477200">
            <a:off x="8274700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9014525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 rot="1477200">
            <a:off x="8869851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9606921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 rot="1477200">
            <a:off x="9462247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>
            <a:off x="10193228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 rot="1477200">
            <a:off x="10048554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>
            <a:off x="10781064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 rot="1477200">
            <a:off x="10636390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477200">
            <a:off x="4880136" y="3810043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 rot="1477200">
            <a:off x="5377961" y="3804145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 rot="1477200">
            <a:off x="5875786" y="3802408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 rot="1477200">
            <a:off x="6383852" y="379639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 rot="1477200">
            <a:off x="6889596" y="379979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 rot="1477200">
            <a:off x="7397662" y="379467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 rot="1477200">
            <a:off x="7940791" y="3792268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 rot="1477200">
            <a:off x="8483920" y="3786060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 rot="1477200">
            <a:off x="9031493" y="3786059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 rot="1477200">
            <a:off x="9579065" y="3783656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 rot="1477200">
            <a:off x="10122889" y="3782342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 rot="1477200">
            <a:off x="10660763" y="3782340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61269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923913" y="478251"/>
            <a:ext cx="10209555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 </a:t>
            </a:r>
            <a:r>
              <a:rPr lang="uk-UA" sz="3200" b="1" dirty="0" smtClean="0">
                <a:solidFill>
                  <a:schemeClr val="bg1"/>
                </a:solidFill>
              </a:rPr>
              <a:t>(великий 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</p:spTree>
    <p:extLst>
      <p:ext uri="{BB962C8B-B14F-4D97-AF65-F5344CB8AC3E}">
        <p14:creationId xmlns:p14="http://schemas.microsoft.com/office/powerpoint/2010/main" val="33487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875" r="4868" b="34373"/>
          <a:stretch/>
        </p:blipFill>
        <p:spPr>
          <a:xfrm rot="10800000">
            <a:off x="3829372" y="2120732"/>
            <a:ext cx="7875528" cy="332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Овал 31"/>
          <p:cNvSpPr/>
          <p:nvPr/>
        </p:nvSpPr>
        <p:spPr>
          <a:xfrm rot="1477200">
            <a:off x="4612084" y="2494530"/>
            <a:ext cx="142358" cy="2108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7165173" y="2474457"/>
            <a:ext cx="129930" cy="210966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477200">
            <a:off x="4955310" y="2496391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477200">
            <a:off x="5245875" y="249387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477200">
            <a:off x="5573085" y="2493876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477200">
            <a:off x="5909833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477200">
            <a:off x="6241869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1477200">
            <a:off x="6573318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 rot="1477200">
            <a:off x="6877344" y="249387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1477200">
            <a:off x="7493173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7835202" y="2474455"/>
            <a:ext cx="123093" cy="210967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1477200">
            <a:off x="8163811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8499367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 rot="1477200">
            <a:off x="8820616" y="2478699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9151444" y="2481952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 rot="1477200">
            <a:off x="9462247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9793296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 rot="1477200">
            <a:off x="10107083" y="247112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10443992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477200">
            <a:off x="10763385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5001904" y="2998885"/>
            <a:ext cx="375313" cy="510359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7223301" y="3305338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 rot="1477200">
            <a:off x="4864172" y="331070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5621740" y="2993415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 rot="1477200">
            <a:off x="5484008" y="3298203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6244472" y="2989862"/>
            <a:ext cx="375313" cy="503325"/>
          </a:xfrm>
          <a:custGeom>
            <a:avLst/>
            <a:gdLst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040"/>
              <a:gd name="connsiteY0" fmla="*/ 504082 h 675532"/>
              <a:gd name="connsiteX1" fmla="*/ 173831 w 499040"/>
              <a:gd name="connsiteY1" fmla="*/ 442169 h 675532"/>
              <a:gd name="connsiteX2" fmla="*/ 402431 w 499040"/>
              <a:gd name="connsiteY2" fmla="*/ 235000 h 675532"/>
              <a:gd name="connsiteX3" fmla="*/ 495300 w 499040"/>
              <a:gd name="connsiteY3" fmla="*/ 70694 h 675532"/>
              <a:gd name="connsiteX4" fmla="*/ 471487 w 499040"/>
              <a:gd name="connsiteY4" fmla="*/ 23069 h 675532"/>
              <a:gd name="connsiteX5" fmla="*/ 385762 w 499040"/>
              <a:gd name="connsiteY5" fmla="*/ 61169 h 675532"/>
              <a:gd name="connsiteX6" fmla="*/ 107156 w 499040"/>
              <a:gd name="connsiteY6" fmla="*/ 675532 h 675532"/>
              <a:gd name="connsiteX0" fmla="*/ 0 w 499619"/>
              <a:gd name="connsiteY0" fmla="*/ 482729 h 654179"/>
              <a:gd name="connsiteX1" fmla="*/ 173831 w 499619"/>
              <a:gd name="connsiteY1" fmla="*/ 420816 h 654179"/>
              <a:gd name="connsiteX2" fmla="*/ 402431 w 499619"/>
              <a:gd name="connsiteY2" fmla="*/ 213647 h 654179"/>
              <a:gd name="connsiteX3" fmla="*/ 495300 w 499619"/>
              <a:gd name="connsiteY3" fmla="*/ 49341 h 654179"/>
              <a:gd name="connsiteX4" fmla="*/ 471487 w 499619"/>
              <a:gd name="connsiteY4" fmla="*/ 1716 h 654179"/>
              <a:gd name="connsiteX5" fmla="*/ 359568 w 499619"/>
              <a:gd name="connsiteY5" fmla="*/ 96966 h 654179"/>
              <a:gd name="connsiteX6" fmla="*/ 107156 w 499619"/>
              <a:gd name="connsiteY6" fmla="*/ 654179 h 654179"/>
              <a:gd name="connsiteX0" fmla="*/ 0 w 498216"/>
              <a:gd name="connsiteY0" fmla="*/ 485000 h 656450"/>
              <a:gd name="connsiteX1" fmla="*/ 173831 w 498216"/>
              <a:gd name="connsiteY1" fmla="*/ 423087 h 656450"/>
              <a:gd name="connsiteX2" fmla="*/ 402431 w 498216"/>
              <a:gd name="connsiteY2" fmla="*/ 215918 h 656450"/>
              <a:gd name="connsiteX3" fmla="*/ 495300 w 498216"/>
              <a:gd name="connsiteY3" fmla="*/ 51612 h 656450"/>
              <a:gd name="connsiteX4" fmla="*/ 464343 w 498216"/>
              <a:gd name="connsiteY4" fmla="*/ 1606 h 656450"/>
              <a:gd name="connsiteX5" fmla="*/ 359568 w 498216"/>
              <a:gd name="connsiteY5" fmla="*/ 99237 h 656450"/>
              <a:gd name="connsiteX6" fmla="*/ 107156 w 498216"/>
              <a:gd name="connsiteY6" fmla="*/ 656450 h 656450"/>
              <a:gd name="connsiteX0" fmla="*/ 0 w 499007"/>
              <a:gd name="connsiteY0" fmla="*/ 485254 h 656704"/>
              <a:gd name="connsiteX1" fmla="*/ 173831 w 499007"/>
              <a:gd name="connsiteY1" fmla="*/ 423341 h 656704"/>
              <a:gd name="connsiteX2" fmla="*/ 402431 w 499007"/>
              <a:gd name="connsiteY2" fmla="*/ 216172 h 656704"/>
              <a:gd name="connsiteX3" fmla="*/ 495300 w 499007"/>
              <a:gd name="connsiteY3" fmla="*/ 51866 h 656704"/>
              <a:gd name="connsiteX4" fmla="*/ 464343 w 499007"/>
              <a:gd name="connsiteY4" fmla="*/ 1860 h 656704"/>
              <a:gd name="connsiteX5" fmla="*/ 359568 w 499007"/>
              <a:gd name="connsiteY5" fmla="*/ 99491 h 656704"/>
              <a:gd name="connsiteX6" fmla="*/ 107156 w 499007"/>
              <a:gd name="connsiteY6" fmla="*/ 656704 h 656704"/>
              <a:gd name="connsiteX0" fmla="*/ 0 w 499342"/>
              <a:gd name="connsiteY0" fmla="*/ 485001 h 656451"/>
              <a:gd name="connsiteX1" fmla="*/ 173831 w 499342"/>
              <a:gd name="connsiteY1" fmla="*/ 423088 h 656451"/>
              <a:gd name="connsiteX2" fmla="*/ 402431 w 499342"/>
              <a:gd name="connsiteY2" fmla="*/ 215919 h 656451"/>
              <a:gd name="connsiteX3" fmla="*/ 495300 w 499342"/>
              <a:gd name="connsiteY3" fmla="*/ 51613 h 656451"/>
              <a:gd name="connsiteX4" fmla="*/ 464343 w 499342"/>
              <a:gd name="connsiteY4" fmla="*/ 1607 h 656451"/>
              <a:gd name="connsiteX5" fmla="*/ 359568 w 499342"/>
              <a:gd name="connsiteY5" fmla="*/ 99238 h 656451"/>
              <a:gd name="connsiteX6" fmla="*/ 107156 w 499342"/>
              <a:gd name="connsiteY6" fmla="*/ 656451 h 656451"/>
              <a:gd name="connsiteX0" fmla="*/ 0 w 501121"/>
              <a:gd name="connsiteY0" fmla="*/ 483469 h 654919"/>
              <a:gd name="connsiteX1" fmla="*/ 173831 w 501121"/>
              <a:gd name="connsiteY1" fmla="*/ 421556 h 654919"/>
              <a:gd name="connsiteX2" fmla="*/ 402431 w 501121"/>
              <a:gd name="connsiteY2" fmla="*/ 214387 h 654919"/>
              <a:gd name="connsiteX3" fmla="*/ 495300 w 501121"/>
              <a:gd name="connsiteY3" fmla="*/ 50081 h 654919"/>
              <a:gd name="connsiteX4" fmla="*/ 464343 w 501121"/>
              <a:gd name="connsiteY4" fmla="*/ 75 h 654919"/>
              <a:gd name="connsiteX5" fmla="*/ 359568 w 501121"/>
              <a:gd name="connsiteY5" fmla="*/ 97706 h 654919"/>
              <a:gd name="connsiteX6" fmla="*/ 107156 w 501121"/>
              <a:gd name="connsiteY6" fmla="*/ 654919 h 654919"/>
              <a:gd name="connsiteX0" fmla="*/ 0 w 499342"/>
              <a:gd name="connsiteY0" fmla="*/ 484329 h 655779"/>
              <a:gd name="connsiteX1" fmla="*/ 173831 w 499342"/>
              <a:gd name="connsiteY1" fmla="*/ 422416 h 655779"/>
              <a:gd name="connsiteX2" fmla="*/ 402431 w 499342"/>
              <a:gd name="connsiteY2" fmla="*/ 215247 h 655779"/>
              <a:gd name="connsiteX3" fmla="*/ 495300 w 499342"/>
              <a:gd name="connsiteY3" fmla="*/ 50941 h 655779"/>
              <a:gd name="connsiteX4" fmla="*/ 464343 w 499342"/>
              <a:gd name="connsiteY4" fmla="*/ 935 h 655779"/>
              <a:gd name="connsiteX5" fmla="*/ 359568 w 499342"/>
              <a:gd name="connsiteY5" fmla="*/ 98566 h 655779"/>
              <a:gd name="connsiteX6" fmla="*/ 107156 w 499342"/>
              <a:gd name="connsiteY6" fmla="*/ 655779 h 655779"/>
              <a:gd name="connsiteX0" fmla="*/ 0 w 499944"/>
              <a:gd name="connsiteY0" fmla="*/ 486529 h 657979"/>
              <a:gd name="connsiteX1" fmla="*/ 173831 w 499944"/>
              <a:gd name="connsiteY1" fmla="*/ 424616 h 657979"/>
              <a:gd name="connsiteX2" fmla="*/ 402431 w 499944"/>
              <a:gd name="connsiteY2" fmla="*/ 217447 h 657979"/>
              <a:gd name="connsiteX3" fmla="*/ 495300 w 499944"/>
              <a:gd name="connsiteY3" fmla="*/ 53141 h 657979"/>
              <a:gd name="connsiteX4" fmla="*/ 466725 w 499944"/>
              <a:gd name="connsiteY4" fmla="*/ 753 h 657979"/>
              <a:gd name="connsiteX5" fmla="*/ 359568 w 499944"/>
              <a:gd name="connsiteY5" fmla="*/ 100766 h 657979"/>
              <a:gd name="connsiteX6" fmla="*/ 107156 w 499944"/>
              <a:gd name="connsiteY6" fmla="*/ 657979 h 657979"/>
              <a:gd name="connsiteX0" fmla="*/ 0 w 498386"/>
              <a:gd name="connsiteY0" fmla="*/ 485803 h 657253"/>
              <a:gd name="connsiteX1" fmla="*/ 173831 w 498386"/>
              <a:gd name="connsiteY1" fmla="*/ 423890 h 657253"/>
              <a:gd name="connsiteX2" fmla="*/ 402431 w 498386"/>
              <a:gd name="connsiteY2" fmla="*/ 216721 h 657253"/>
              <a:gd name="connsiteX3" fmla="*/ 495300 w 498386"/>
              <a:gd name="connsiteY3" fmla="*/ 52415 h 657253"/>
              <a:gd name="connsiteX4" fmla="*/ 466725 w 498386"/>
              <a:gd name="connsiteY4" fmla="*/ 27 h 657253"/>
              <a:gd name="connsiteX5" fmla="*/ 359568 w 498386"/>
              <a:gd name="connsiteY5" fmla="*/ 100040 h 657253"/>
              <a:gd name="connsiteX6" fmla="*/ 107156 w 498386"/>
              <a:gd name="connsiteY6" fmla="*/ 657253 h 65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386" h="657253">
                <a:moveTo>
                  <a:pt x="0" y="485803"/>
                </a:moveTo>
                <a:cubicBezTo>
                  <a:pt x="53379" y="477270"/>
                  <a:pt x="106759" y="468737"/>
                  <a:pt x="173831" y="423890"/>
                </a:cubicBezTo>
                <a:cubicBezTo>
                  <a:pt x="240903" y="379043"/>
                  <a:pt x="348853" y="278633"/>
                  <a:pt x="402431" y="216721"/>
                </a:cubicBezTo>
                <a:cubicBezTo>
                  <a:pt x="456009" y="154809"/>
                  <a:pt x="484584" y="88531"/>
                  <a:pt x="495300" y="52415"/>
                </a:cubicBezTo>
                <a:cubicBezTo>
                  <a:pt x="506016" y="16299"/>
                  <a:pt x="486965" y="-767"/>
                  <a:pt x="466725" y="27"/>
                </a:cubicBezTo>
                <a:cubicBezTo>
                  <a:pt x="446485" y="821"/>
                  <a:pt x="419496" y="-9498"/>
                  <a:pt x="359568" y="100040"/>
                </a:cubicBezTo>
                <a:cubicBezTo>
                  <a:pt x="299640" y="209578"/>
                  <a:pt x="216098" y="404443"/>
                  <a:pt x="107156" y="65725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 rot="1477200">
            <a:off x="6106740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 rot="1477200">
            <a:off x="7078627" y="3294650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7818452" y="3298032"/>
            <a:ext cx="233939" cy="195155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 rot="1477200">
            <a:off x="7673084" y="3287192"/>
            <a:ext cx="137400" cy="2058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8419374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 rot="1477200">
            <a:off x="8274700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9014525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 rot="1477200">
            <a:off x="8869851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9606921" y="3298032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 rot="1477200">
            <a:off x="9462247" y="328734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>
            <a:off x="10193228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 rot="1477200">
            <a:off x="10048554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>
            <a:off x="10781064" y="3291290"/>
            <a:ext cx="233939" cy="187849"/>
          </a:xfrm>
          <a:custGeom>
            <a:avLst/>
            <a:gdLst>
              <a:gd name="connsiteX0" fmla="*/ 0 w 311944"/>
              <a:gd name="connsiteY0" fmla="*/ 82925 h 272692"/>
              <a:gd name="connsiteX1" fmla="*/ 97632 w 311944"/>
              <a:gd name="connsiteY1" fmla="*/ 11487 h 272692"/>
              <a:gd name="connsiteX2" fmla="*/ 171450 w 311944"/>
              <a:gd name="connsiteY2" fmla="*/ 4344 h 272692"/>
              <a:gd name="connsiteX3" fmla="*/ 188119 w 311944"/>
              <a:gd name="connsiteY3" fmla="*/ 54350 h 272692"/>
              <a:gd name="connsiteX4" fmla="*/ 114300 w 311944"/>
              <a:gd name="connsiteY4" fmla="*/ 194844 h 272692"/>
              <a:gd name="connsiteX5" fmla="*/ 114300 w 311944"/>
              <a:gd name="connsiteY5" fmla="*/ 263900 h 272692"/>
              <a:gd name="connsiteX6" fmla="*/ 180975 w 311944"/>
              <a:gd name="connsiteY6" fmla="*/ 256756 h 272692"/>
              <a:gd name="connsiteX7" fmla="*/ 311944 w 311944"/>
              <a:gd name="connsiteY7" fmla="*/ 128169 h 27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4" h="272692">
                <a:moveTo>
                  <a:pt x="0" y="82925"/>
                </a:moveTo>
                <a:cubicBezTo>
                  <a:pt x="34528" y="53754"/>
                  <a:pt x="69057" y="24584"/>
                  <a:pt x="97632" y="11487"/>
                </a:cubicBezTo>
                <a:cubicBezTo>
                  <a:pt x="126207" y="-1610"/>
                  <a:pt x="156369" y="-2800"/>
                  <a:pt x="171450" y="4344"/>
                </a:cubicBezTo>
                <a:cubicBezTo>
                  <a:pt x="186531" y="11488"/>
                  <a:pt x="197644" y="22600"/>
                  <a:pt x="188119" y="54350"/>
                </a:cubicBezTo>
                <a:cubicBezTo>
                  <a:pt x="178594" y="86100"/>
                  <a:pt x="126603" y="159919"/>
                  <a:pt x="114300" y="194844"/>
                </a:cubicBezTo>
                <a:cubicBezTo>
                  <a:pt x="101997" y="229769"/>
                  <a:pt x="103187" y="253581"/>
                  <a:pt x="114300" y="263900"/>
                </a:cubicBezTo>
                <a:cubicBezTo>
                  <a:pt x="125413" y="274219"/>
                  <a:pt x="148034" y="279378"/>
                  <a:pt x="180975" y="256756"/>
                </a:cubicBezTo>
                <a:cubicBezTo>
                  <a:pt x="213916" y="234134"/>
                  <a:pt x="262930" y="181151"/>
                  <a:pt x="311944" y="1281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 rot="1477200">
            <a:off x="10636390" y="3280602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 rot="1477200">
            <a:off x="4880136" y="3810043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 rot="1477200">
            <a:off x="5377961" y="3804145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Овал 97"/>
          <p:cNvSpPr/>
          <p:nvPr/>
        </p:nvSpPr>
        <p:spPr>
          <a:xfrm rot="1477200">
            <a:off x="5875786" y="3802408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 rot="1477200">
            <a:off x="6383852" y="379639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 rot="1477200">
            <a:off x="6889596" y="379979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 rot="1477200">
            <a:off x="7397662" y="3794671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 rot="1477200">
            <a:off x="7940791" y="3792268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 rot="1477200">
            <a:off x="8483920" y="3786060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 rot="1477200">
            <a:off x="9031493" y="3786059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 rot="1477200">
            <a:off x="9579065" y="3783656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 rot="1477200">
            <a:off x="10122889" y="3782342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 rot="1477200">
            <a:off x="10660763" y="3782340"/>
            <a:ext cx="318383" cy="519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5638800" y="4616524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/>
          <p:nvPr/>
        </p:nvSpPr>
        <p:spPr>
          <a:xfrm rot="1477200">
            <a:off x="5159854" y="4622765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6517264" y="4616522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 rot="1477200">
            <a:off x="6038318" y="4622763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flipH="1">
            <a:off x="7413553" y="4609118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Овал 74"/>
          <p:cNvSpPr/>
          <p:nvPr/>
        </p:nvSpPr>
        <p:spPr>
          <a:xfrm rot="1477200">
            <a:off x="6934607" y="4615359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8373854" y="4598843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 rot="1477200">
            <a:off x="7894908" y="4605084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 flipH="1">
            <a:off x="9267132" y="4594514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Овал 108"/>
          <p:cNvSpPr/>
          <p:nvPr/>
        </p:nvSpPr>
        <p:spPr>
          <a:xfrm rot="1477200">
            <a:off x="8788186" y="4600755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 flipH="1">
            <a:off x="10177914" y="4592130"/>
            <a:ext cx="236534" cy="500782"/>
          </a:xfrm>
          <a:prstGeom prst="line">
            <a:avLst/>
          </a:prstGeom>
          <a:ln w="19050">
            <a:solidFill>
              <a:srgbClr val="2F3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Овал 110"/>
          <p:cNvSpPr/>
          <p:nvPr/>
        </p:nvSpPr>
        <p:spPr>
          <a:xfrm rot="1477200">
            <a:off x="9698968" y="4598371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 rot="1477200">
            <a:off x="10609751" y="4590755"/>
            <a:ext cx="315962" cy="5163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61269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923913" y="478251"/>
            <a:ext cx="10209555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рядку?  </a:t>
            </a:r>
            <a:r>
              <a:rPr lang="uk-UA" sz="3200" b="1" dirty="0" smtClean="0">
                <a:solidFill>
                  <a:schemeClr val="bg1"/>
                </a:solidFill>
              </a:rPr>
              <a:t>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</p:spTree>
    <p:extLst>
      <p:ext uri="{BB962C8B-B14F-4D97-AF65-F5344CB8AC3E}">
        <p14:creationId xmlns:p14="http://schemas.microsoft.com/office/powerpoint/2010/main" val="28548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3" grpId="0" animBg="1"/>
      <p:bldP spid="75" grpId="0" animBg="1"/>
      <p:bldP spid="96" grpId="0" animBg="1"/>
      <p:bldP spid="109" grpId="0" animBg="1"/>
      <p:bldP spid="111" grpId="0" animBg="1"/>
      <p:bldP spid="1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 клас\1. Навчання грамоти\1 УРОКИ 2023\Письмо\013 - Овал (малий, великий)\2023-09-22_100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29" y="1618204"/>
            <a:ext cx="7222451" cy="334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13341" y="392807"/>
            <a:ext cx="2964915" cy="2755597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897512" y="3785536"/>
            <a:ext cx="2875505" cy="2659528"/>
          </a:xfrm>
          <a:prstGeom prst="rect">
            <a:avLst/>
          </a:prstGeom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4" y="2416628"/>
            <a:ext cx="2227765" cy="22983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64231" y="5330246"/>
            <a:ext cx="6623336" cy="794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елементами зображені плоди?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Наведи  олівцем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пунктирні лінії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46514" y="5330246"/>
            <a:ext cx="6850998" cy="794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 малюнок кольоровими олівцями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Намалюй праворуч плоди </a:t>
            </a:r>
            <a:r>
              <a:rPr lang="uk-UA" sz="2400" b="1" dirty="0">
                <a:solidFill>
                  <a:schemeClr val="bg1"/>
                </a:solidFill>
              </a:rPr>
              <a:t>овальними </a:t>
            </a:r>
            <a:r>
              <a:rPr lang="uk-UA" sz="2400" b="1" dirty="0" smtClean="0">
                <a:solidFill>
                  <a:schemeClr val="bg1"/>
                </a:solidFill>
              </a:rPr>
              <a:t>лініями.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2523" y="392806"/>
            <a:ext cx="8567057" cy="917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Назви </a:t>
            </a:r>
            <a:r>
              <a:rPr lang="uk-UA" sz="2000" b="1" dirty="0">
                <a:solidFill>
                  <a:schemeClr val="bg1"/>
                </a:solidFill>
              </a:rPr>
              <a:t>об'єкти на </a:t>
            </a:r>
            <a:r>
              <a:rPr lang="uk-UA" sz="2000" b="1" dirty="0" smtClean="0">
                <a:solidFill>
                  <a:schemeClr val="bg1"/>
                </a:solidFill>
              </a:rPr>
              <a:t>малюнку внизу сторінки.  </a:t>
            </a:r>
            <a:r>
              <a:rPr lang="uk-UA" sz="2000" b="1" dirty="0">
                <a:solidFill>
                  <a:schemeClr val="bg1"/>
                </a:solidFill>
              </a:rPr>
              <a:t>Що </a:t>
            </a:r>
            <a:r>
              <a:rPr lang="uk-UA" sz="2000" b="1" dirty="0" smtClean="0">
                <a:solidFill>
                  <a:schemeClr val="bg1"/>
                </a:solidFill>
              </a:rPr>
              <a:t>ти знаєш </a:t>
            </a:r>
            <a:r>
              <a:rPr lang="uk-UA" sz="2000" b="1" dirty="0">
                <a:solidFill>
                  <a:schemeClr val="bg1"/>
                </a:solidFill>
              </a:rPr>
              <a:t>про ці </a:t>
            </a:r>
            <a:r>
              <a:rPr lang="uk-UA" sz="2000" b="1" dirty="0" smtClean="0">
                <a:solidFill>
                  <a:schemeClr val="bg1"/>
                </a:solidFill>
              </a:rPr>
              <a:t>плоди</a:t>
            </a:r>
            <a:r>
              <a:rPr lang="uk-UA" sz="2000" b="1" dirty="0">
                <a:solidFill>
                  <a:schemeClr val="bg1"/>
                </a:solidFill>
              </a:rPr>
              <a:t>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Якого </a:t>
            </a:r>
            <a:r>
              <a:rPr lang="uk-UA" sz="2000" b="1" dirty="0">
                <a:solidFill>
                  <a:schemeClr val="bg1"/>
                </a:solidFill>
              </a:rPr>
              <a:t>кольору вони бувають? Чим вони </a:t>
            </a:r>
            <a:r>
              <a:rPr lang="uk-UA" sz="2000" b="1" dirty="0" smtClean="0">
                <a:solidFill>
                  <a:schemeClr val="bg1"/>
                </a:solidFill>
              </a:rPr>
              <a:t>корисні?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3" y="1513114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153078"/>
            <a:ext cx="4106144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endParaRPr lang="uk-UA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ц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рк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1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43722" y="426934"/>
            <a:ext cx="8732066" cy="614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знань про вивчені </a:t>
            </a:r>
            <a:r>
              <a:rPr lang="uk-UA" sz="3600" b="1" dirty="0" smtClean="0">
                <a:solidFill>
                  <a:schemeClr val="bg1"/>
                </a:solidFill>
              </a:rPr>
              <a:t>елементи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970120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47079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9861371" y="2258770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441716" y="2501751"/>
            <a:ext cx="687025" cy="16224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80428" y="2060820"/>
            <a:ext cx="2526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Похила подовжена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2455" y="4130038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Короткі похилі із заокругленнями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71" y="3520469"/>
            <a:ext cx="347502" cy="60370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321370" y="1793865"/>
            <a:ext cx="269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Подовжені похилі із заокругленнями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308">
            <a:off x="7244441" y="2498228"/>
            <a:ext cx="524301" cy="165825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7017" y="3497834"/>
            <a:ext cx="347502" cy="60370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5280">
            <a:off x="8234568" y="2498228"/>
            <a:ext cx="524301" cy="165825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31" y="3495975"/>
            <a:ext cx="1024217" cy="162167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335172" y="5085085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Подовжена похила з петлею внизу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81701" y="2491536"/>
            <a:ext cx="1024217" cy="16216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960568" y="1767243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Подовжена похила з петлею вгорі</a:t>
            </a:r>
          </a:p>
        </p:txBody>
      </p:sp>
      <p:pic>
        <p:nvPicPr>
          <p:cNvPr id="2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61269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0" grpId="0"/>
      <p:bldP spid="30" grpId="1"/>
      <p:bldP spid="36" grpId="0"/>
      <p:bldP spid="36" grpId="1"/>
      <p:bldP spid="37" grpId="0"/>
      <p:bldP spid="37" grpId="1"/>
      <p:bldP spid="42" grpId="0"/>
      <p:bldP spid="4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970120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47079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9861371" y="2258770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769166" y="3037583"/>
            <a:ext cx="91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i="1" dirty="0">
                <a:latin typeface="Yu Gothic Light" panose="020B0300000000000000" pitchFamily="34" charset="-128"/>
                <a:ea typeface="Yu Gothic Light" panose="020B0300000000000000" pitchFamily="34" charset="-128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4851935" y="3155563"/>
            <a:ext cx="914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i="1" dirty="0">
                <a:latin typeface="Yu Gothic Light" panose="020B0300000000000000" pitchFamily="34" charset="-128"/>
                <a:ea typeface="Yu Gothic Light" panose="020B0300000000000000" pitchFamily="34" charset="-128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80636" y="4198037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Лівий і правий малі півовали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43553" y="1744312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Лівий і правий великі півовали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8546" r="62554" b="30758"/>
          <a:stretch/>
        </p:blipFill>
        <p:spPr>
          <a:xfrm>
            <a:off x="5448538" y="2230397"/>
            <a:ext cx="2009357" cy="227144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71924" r="62896" b="7380"/>
          <a:stretch/>
        </p:blipFill>
        <p:spPr>
          <a:xfrm>
            <a:off x="6783438" y="2243530"/>
            <a:ext cx="2009357" cy="227144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621960" y="3525412"/>
            <a:ext cx="392575" cy="594539"/>
            <a:chOff x="8621960" y="3525412"/>
            <a:chExt cx="420231" cy="594539"/>
          </a:xfrm>
        </p:grpSpPr>
        <p:sp>
          <p:nvSpPr>
            <p:cNvPr id="21" name="Дуга 20"/>
            <p:cNvSpPr/>
            <p:nvPr/>
          </p:nvSpPr>
          <p:spPr>
            <a:xfrm rot="17510078">
              <a:off x="8534808" y="3612569"/>
              <a:ext cx="594535" cy="420229"/>
            </a:xfrm>
            <a:prstGeom prst="arc">
              <a:avLst>
                <a:gd name="adj1" fmla="val 15122133"/>
                <a:gd name="adj2" fmla="val 159286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Дуга 21"/>
            <p:cNvSpPr/>
            <p:nvPr/>
          </p:nvSpPr>
          <p:spPr>
            <a:xfrm rot="17510078">
              <a:off x="8534809" y="3612567"/>
              <a:ext cx="594535" cy="420229"/>
            </a:xfrm>
            <a:prstGeom prst="arc">
              <a:avLst>
                <a:gd name="adj1" fmla="val 10181646"/>
                <a:gd name="adj2" fmla="val 1550288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Дуга 23"/>
            <p:cNvSpPr/>
            <p:nvPr/>
          </p:nvSpPr>
          <p:spPr>
            <a:xfrm rot="17510078">
              <a:off x="8534807" y="3612565"/>
              <a:ext cx="594535" cy="420229"/>
            </a:xfrm>
            <a:prstGeom prst="arc">
              <a:avLst>
                <a:gd name="adj1" fmla="val 948738"/>
                <a:gd name="adj2" fmla="val 10325284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9735275" y="2491443"/>
            <a:ext cx="978218" cy="1658198"/>
            <a:chOff x="9735275" y="2491443"/>
            <a:chExt cx="1033734" cy="1658198"/>
          </a:xfrm>
        </p:grpSpPr>
        <p:sp>
          <p:nvSpPr>
            <p:cNvPr id="34" name="Дуга 33"/>
            <p:cNvSpPr/>
            <p:nvPr/>
          </p:nvSpPr>
          <p:spPr>
            <a:xfrm rot="17510078">
              <a:off x="9423045" y="2803678"/>
              <a:ext cx="1658193" cy="1033733"/>
            </a:xfrm>
            <a:prstGeom prst="arc">
              <a:avLst>
                <a:gd name="adj1" fmla="val 15122133"/>
                <a:gd name="adj2" fmla="val 159286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Дуга 34"/>
            <p:cNvSpPr/>
            <p:nvPr/>
          </p:nvSpPr>
          <p:spPr>
            <a:xfrm rot="17510078">
              <a:off x="9423046" y="2803676"/>
              <a:ext cx="1658193" cy="1033733"/>
            </a:xfrm>
            <a:prstGeom prst="arc">
              <a:avLst>
                <a:gd name="adj1" fmla="val 10181646"/>
                <a:gd name="adj2" fmla="val 1550288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Дуга 35"/>
            <p:cNvSpPr/>
            <p:nvPr/>
          </p:nvSpPr>
          <p:spPr>
            <a:xfrm rot="17510078">
              <a:off x="9423046" y="2803673"/>
              <a:ext cx="1658193" cy="1033733"/>
            </a:xfrm>
            <a:prstGeom prst="arc">
              <a:avLst>
                <a:gd name="adj1" fmla="val 948738"/>
                <a:gd name="adj2" fmla="val 10325284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48218" y="4211572"/>
            <a:ext cx="256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Малий овал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81105" y="2008163"/>
            <a:ext cx="256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Великий овал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43722" y="426934"/>
            <a:ext cx="8732066" cy="6147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знань про вивчені </a:t>
            </a:r>
            <a:r>
              <a:rPr lang="uk-UA" sz="3600" b="1" dirty="0" smtClean="0">
                <a:solidFill>
                  <a:schemeClr val="bg1"/>
                </a:solidFill>
              </a:rPr>
              <a:t>елементи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61269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8" grpId="1"/>
      <p:bldP spid="53" grpId="0"/>
      <p:bldP spid="53" grpId="1"/>
      <p:bldP spid="37" grpId="0"/>
      <p:bldP spid="37" grpId="1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3988847" y="2541723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750424" y="2478879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1758984" y="5084378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750424" y="1430840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4006970" y="1403168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Найкраще</a:t>
              </a:r>
              <a:endParaRPr lang="uk-UA" dirty="0"/>
            </a:p>
            <a:p>
              <a:r>
                <a:rPr lang="uk-UA" dirty="0"/>
                <a:t> мені </a:t>
              </a:r>
              <a:r>
                <a:rPr lang="uk-UA" dirty="0" smtClean="0"/>
                <a:t>вдалося</a:t>
              </a:r>
              <a:r>
                <a:rPr lang="uk-UA" dirty="0"/>
                <a:t>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1758984" y="4019051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99858" y="473347"/>
            <a:ext cx="8732066" cy="8002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Рефлексія «Загадкові листи</a:t>
            </a:r>
            <a:r>
              <a:rPr lang="uk-UA" sz="3600" b="1" dirty="0" smtClean="0"/>
              <a:t>»</a:t>
            </a:r>
            <a:endParaRPr lang="uk-UA" sz="3600" b="1" dirty="0"/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77686" y="1943194"/>
            <a:ext cx="4828333" cy="4742584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87120" y="1387297"/>
            <a:ext cx="4359125" cy="611777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6456117" y="1821646"/>
            <a:ext cx="5181893" cy="295507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0084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5745" y="1934580"/>
            <a:ext cx="482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Ось дзвінок сигнал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нам дав: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Працювати час настав.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Тож і ми часу не гаймо,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Працювати починаймо!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26684" y="397429"/>
            <a:ext cx="9402099" cy="663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Психологічне налаштування на урок. Вправа «Подорож».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6225" y="1081829"/>
            <a:ext cx="856747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уроці я пропоную </a:t>
            </a:r>
            <a:r>
              <a:rPr lang="uk-UA" sz="2400" b="1" dirty="0" smtClean="0"/>
              <a:t>тобі </a:t>
            </a:r>
            <a:r>
              <a:rPr lang="uk-UA" sz="2400" b="1" dirty="0"/>
              <a:t>здійснити подорож безмежним океаном Країни </a:t>
            </a:r>
            <a:r>
              <a:rPr lang="uk-UA" sz="2400" b="1" dirty="0" smtClean="0"/>
              <a:t>Знань на </a:t>
            </a:r>
            <a:r>
              <a:rPr lang="uk-UA" sz="2400" b="1" dirty="0"/>
              <a:t>сучасному транспорті. </a:t>
            </a:r>
            <a:r>
              <a:rPr lang="uk-UA" sz="2400" b="1" dirty="0" err="1" smtClean="0"/>
              <a:t>Обери</a:t>
            </a:r>
            <a:r>
              <a:rPr lang="uk-UA" sz="2400" b="1" dirty="0" smtClean="0"/>
              <a:t> </a:t>
            </a:r>
            <a:r>
              <a:rPr lang="uk-UA" sz="2400" b="1" dirty="0"/>
              <a:t>собі транспорт, </a:t>
            </a:r>
            <a:r>
              <a:rPr lang="uk-UA" sz="2400" b="1" dirty="0" smtClean="0"/>
              <a:t>в </a:t>
            </a:r>
            <a:r>
              <a:rPr lang="uk-UA" sz="2400" b="1" dirty="0"/>
              <a:t>якому </a:t>
            </a:r>
            <a:r>
              <a:rPr lang="uk-UA" sz="2400" b="1" dirty="0" smtClean="0"/>
              <a:t>ти хочеш </a:t>
            </a:r>
            <a:r>
              <a:rPr lang="uk-UA" sz="2400" b="1" dirty="0"/>
              <a:t>подорожувати.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26684" y="1096450"/>
            <a:ext cx="899366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Якщо </a:t>
            </a:r>
            <a:r>
              <a:rPr lang="uk-UA" sz="2400" b="1" dirty="0" smtClean="0"/>
              <a:t>обрана синя машина, </a:t>
            </a:r>
            <a:r>
              <a:rPr lang="uk-UA" sz="2400" b="1" dirty="0"/>
              <a:t>то на </a:t>
            </a:r>
            <a:r>
              <a:rPr lang="uk-UA" sz="2400" b="1" dirty="0" err="1"/>
              <a:t>уроці</a:t>
            </a:r>
            <a:r>
              <a:rPr lang="uk-UA" sz="2400" b="1" dirty="0"/>
              <a:t> </a:t>
            </a:r>
            <a:r>
              <a:rPr lang="uk-UA" sz="2400" b="1" dirty="0" smtClean="0"/>
              <a:t>очікують – цікаві </a:t>
            </a:r>
            <a:r>
              <a:rPr lang="uk-UA" sz="2400" b="1" dirty="0"/>
              <a:t>знання; </a:t>
            </a:r>
            <a:r>
              <a:rPr lang="uk-UA" sz="2400" b="1" dirty="0" smtClean="0"/>
              <a:t>помаранчева </a:t>
            </a:r>
            <a:r>
              <a:rPr lang="uk-UA" sz="2400" b="1" dirty="0"/>
              <a:t>– </a:t>
            </a:r>
            <a:r>
              <a:rPr lang="uk-UA" sz="2400" b="1" dirty="0" smtClean="0"/>
              <a:t>тебе </a:t>
            </a:r>
            <a:r>
              <a:rPr lang="uk-UA" sz="2400" b="1" dirty="0"/>
              <a:t>очікує гарний результат; мотоцикл </a:t>
            </a:r>
            <a:r>
              <a:rPr lang="uk-UA" sz="2400" b="1" dirty="0" smtClean="0"/>
              <a:t>– позитивні </a:t>
            </a:r>
            <a:r>
              <a:rPr lang="uk-UA" sz="2400" b="1" dirty="0"/>
              <a:t>емоції; </a:t>
            </a:r>
            <a:r>
              <a:rPr lang="uk-UA" sz="2400" b="1" dirty="0" smtClean="0"/>
              <a:t>червона машина </a:t>
            </a:r>
            <a:r>
              <a:rPr lang="uk-UA" sz="2400" b="1" dirty="0"/>
              <a:t>– </a:t>
            </a:r>
            <a:r>
              <a:rPr lang="uk-UA" sz="2400" b="1" dirty="0" smtClean="0"/>
              <a:t>почуття успіху.</a:t>
            </a:r>
            <a:endParaRPr lang="uk-UA" sz="24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993306" y="5627166"/>
            <a:ext cx="137569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/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703722" y="4626962"/>
            <a:ext cx="1493687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Позитивні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76903" y="5560098"/>
            <a:ext cx="1413596" cy="707886"/>
          </a:xfrm>
          <a:prstGeom prst="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Почуття успіху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99103" y="4587643"/>
            <a:ext cx="140508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Цікаві </a:t>
            </a:r>
            <a:r>
              <a:rPr lang="uk-UA" sz="2000" b="1" dirty="0"/>
              <a:t>знання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7" y="2567144"/>
            <a:ext cx="2944828" cy="1917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92" y="3564062"/>
            <a:ext cx="3357529" cy="2047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08" y="2388634"/>
            <a:ext cx="2929461" cy="212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56" y="3661231"/>
            <a:ext cx="2956693" cy="19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  <p:bldP spid="43" grpId="0" animBg="1"/>
      <p:bldP spid="44" grpId="0" animBg="1"/>
      <p:bldP spid="45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3" y="1513114"/>
            <a:ext cx="5067759" cy="445002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1" y="359835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153078"/>
            <a:ext cx="4106144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endParaRPr lang="uk-UA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ц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рк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513114"/>
            <a:ext cx="5466643" cy="4450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12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25111" y="1593331"/>
            <a:ext cx="4407260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продовжимо вчитися орієнтуватися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сторінках зошита;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розповідати 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малюнками;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вчитися писати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овали – великі та маленькі.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9" y="761716"/>
            <a:ext cx="2869363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7" y="3415566"/>
            <a:ext cx="2964915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8292" y="467517"/>
            <a:ext cx="8756193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Відгадай загадку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002414" y="2090171"/>
            <a:ext cx="519545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Він у цирку все працює.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Гарний настрій всім дарує.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Ти від нього не тікай,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А </a:t>
            </a:r>
            <a:r>
              <a:rPr lang="uk-UA" sz="2800" b="1" dirty="0" err="1">
                <a:solidFill>
                  <a:schemeClr val="bg1"/>
                </a:solidFill>
              </a:rPr>
              <a:t>зручнесенько</a:t>
            </a:r>
            <a:r>
              <a:rPr lang="uk-UA" sz="2800" b="1" dirty="0">
                <a:solidFill>
                  <a:schemeClr val="bg1"/>
                </a:solidFill>
              </a:rPr>
              <a:t> сідай.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Буде сміху повний міх,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Розвеселить він усіх.</a:t>
            </a:r>
          </a:p>
        </p:txBody>
      </p:sp>
      <p:pic>
        <p:nvPicPr>
          <p:cNvPr id="4" name="Picture 2" descr="Клоун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630" y="1396287"/>
            <a:ext cx="3033658" cy="45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01543" y="4947229"/>
            <a:ext cx="159632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Клоун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48291" y="467516"/>
            <a:ext cx="8756193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Хто зображений </a:t>
            </a:r>
            <a:r>
              <a:rPr lang="uk-UA" sz="3600" b="1" dirty="0" smtClean="0"/>
              <a:t>вгорі зошита?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Письмо\013 - Овал (малий, великий)\2023-09-22_094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93" y="1396287"/>
            <a:ext cx="7193874" cy="479094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8293" y="5853539"/>
            <a:ext cx="7454194" cy="7649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</a:t>
            </a:r>
            <a:r>
              <a:rPr lang="uk-UA" sz="2000" b="1" dirty="0" smtClean="0">
                <a:solidFill>
                  <a:schemeClr val="bg1"/>
                </a:solidFill>
              </a:rPr>
              <a:t>овали – великі і маленькі. Наведи </a:t>
            </a:r>
            <a:r>
              <a:rPr lang="uk-UA" sz="2000" b="1" dirty="0">
                <a:solidFill>
                  <a:schemeClr val="bg1"/>
                </a:solidFill>
              </a:rPr>
              <a:t>їх </a:t>
            </a:r>
            <a:r>
              <a:rPr lang="uk-UA" sz="2000" b="1" dirty="0" smtClean="0">
                <a:solidFill>
                  <a:schemeClr val="bg1"/>
                </a:solidFill>
              </a:rPr>
              <a:t>олівцем і зафарбуй. Порахуй окремо малі і великі овали </a:t>
            </a:r>
            <a:r>
              <a:rPr lang="uk-UA" sz="2000" b="1" dirty="0">
                <a:solidFill>
                  <a:schemeClr val="bg1"/>
                </a:solidFill>
              </a:rPr>
              <a:t>на малюнку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875" r="4868" b="34373"/>
          <a:stretch/>
        </p:blipFill>
        <p:spPr>
          <a:xfrm rot="10800000">
            <a:off x="2597664" y="2058155"/>
            <a:ext cx="7875528" cy="332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82668" y="416257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5" y="2549843"/>
            <a:ext cx="2424339" cy="250112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96201" y="1235569"/>
            <a:ext cx="2481943" cy="23067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45501" y="4283558"/>
            <a:ext cx="2383339" cy="22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9232" y="426932"/>
            <a:ext cx="11010043" cy="716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Аналіз зразка написання малого та великого </a:t>
            </a:r>
            <a:r>
              <a:rPr lang="uk-UA" sz="3600" b="1" dirty="0" smtClean="0">
                <a:solidFill>
                  <a:schemeClr val="bg1"/>
                </a:solidFill>
              </a:rPr>
              <a:t>овалів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3970120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747079" y="2202871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9861371" y="2258770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5933654" y="3597503"/>
            <a:ext cx="92206" cy="949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17510078">
            <a:off x="5479563" y="3615035"/>
            <a:ext cx="594535" cy="420229"/>
          </a:xfrm>
          <a:prstGeom prst="arc">
            <a:avLst>
              <a:gd name="adj1" fmla="val 15122133"/>
              <a:gd name="adj2" fmla="val 1592861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7510078">
            <a:off x="5479564" y="3615033"/>
            <a:ext cx="594535" cy="420229"/>
          </a:xfrm>
          <a:prstGeom prst="arc">
            <a:avLst>
              <a:gd name="adj1" fmla="val 10181646"/>
              <a:gd name="adj2" fmla="val 1550288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17510078">
            <a:off x="5479562" y="3615031"/>
            <a:ext cx="594535" cy="420229"/>
          </a:xfrm>
          <a:prstGeom prst="arc">
            <a:avLst>
              <a:gd name="adj1" fmla="val 948738"/>
              <a:gd name="adj2" fmla="val 10325284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 rot="969079">
            <a:off x="5660531" y="3348038"/>
            <a:ext cx="440232" cy="554513"/>
            <a:chOff x="3218081" y="3399750"/>
            <a:chExt cx="733435" cy="1001012"/>
          </a:xfrm>
        </p:grpSpPr>
        <p:sp>
          <p:nvSpPr>
            <p:cNvPr id="30" name="Дуга 29"/>
            <p:cNvSpPr/>
            <p:nvPr/>
          </p:nvSpPr>
          <p:spPr>
            <a:xfrm rot="17510078">
              <a:off x="3084293" y="3533538"/>
              <a:ext cx="1001012" cy="733435"/>
            </a:xfrm>
            <a:prstGeom prst="arc">
              <a:avLst>
                <a:gd name="adj1" fmla="val 18308530"/>
                <a:gd name="adj2" fmla="val 1592861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Равнобедренный треугольник 31"/>
            <p:cNvSpPr/>
            <p:nvPr/>
          </p:nvSpPr>
          <p:spPr>
            <a:xfrm rot="13186364">
              <a:off x="3246821" y="3515803"/>
              <a:ext cx="175371" cy="14883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Овал 32"/>
          <p:cNvSpPr/>
          <p:nvPr/>
        </p:nvSpPr>
        <p:spPr>
          <a:xfrm>
            <a:off x="9063841" y="2649701"/>
            <a:ext cx="95398" cy="946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17510078">
            <a:off x="7796014" y="2780859"/>
            <a:ext cx="1658193" cy="1033733"/>
          </a:xfrm>
          <a:prstGeom prst="arc">
            <a:avLst>
              <a:gd name="adj1" fmla="val 15122133"/>
              <a:gd name="adj2" fmla="val 1592861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rot="17510078">
            <a:off x="7796015" y="2780857"/>
            <a:ext cx="1658193" cy="1033733"/>
          </a:xfrm>
          <a:prstGeom prst="arc">
            <a:avLst>
              <a:gd name="adj1" fmla="val 10181646"/>
              <a:gd name="adj2" fmla="val 1550288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rot="17510078">
            <a:off x="7796015" y="2780854"/>
            <a:ext cx="1658193" cy="1033733"/>
          </a:xfrm>
          <a:prstGeom prst="arc">
            <a:avLst>
              <a:gd name="adj1" fmla="val 948738"/>
              <a:gd name="adj2" fmla="val 10325284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 rot="976730">
            <a:off x="8582868" y="2238615"/>
            <a:ext cx="809196" cy="643121"/>
            <a:chOff x="3218081" y="3392858"/>
            <a:chExt cx="733435" cy="1007904"/>
          </a:xfrm>
        </p:grpSpPr>
        <p:sp>
          <p:nvSpPr>
            <p:cNvPr id="38" name="Дуга 37"/>
            <p:cNvSpPr/>
            <p:nvPr/>
          </p:nvSpPr>
          <p:spPr>
            <a:xfrm rot="17510078">
              <a:off x="3084293" y="3533538"/>
              <a:ext cx="1001012" cy="733435"/>
            </a:xfrm>
            <a:prstGeom prst="arc">
              <a:avLst>
                <a:gd name="adj1" fmla="val 18308530"/>
                <a:gd name="adj2" fmla="val 1592861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Равнобедренный треугольник 38"/>
            <p:cNvSpPr/>
            <p:nvPr/>
          </p:nvSpPr>
          <p:spPr>
            <a:xfrm rot="13186364">
              <a:off x="3304634" y="3392858"/>
              <a:ext cx="175371" cy="148832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3" y="235165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4" grpId="0" animBg="1"/>
      <p:bldP spid="33" grpId="0" animBg="1"/>
      <p:bldP spid="33" grpId="1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38875" r="4868" b="34373"/>
          <a:stretch/>
        </p:blipFill>
        <p:spPr>
          <a:xfrm rot="10800000">
            <a:off x="3829372" y="2120732"/>
            <a:ext cx="7875528" cy="332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Овал 31"/>
          <p:cNvSpPr/>
          <p:nvPr/>
        </p:nvSpPr>
        <p:spPr>
          <a:xfrm rot="1477200">
            <a:off x="4612084" y="2494530"/>
            <a:ext cx="142358" cy="2108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7165173" y="2474457"/>
            <a:ext cx="129930" cy="210966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 rot="1477200">
            <a:off x="4955310" y="2496391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 rot="1477200">
            <a:off x="5245875" y="2493877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 rot="1477200">
            <a:off x="5573085" y="2493876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 rot="1477200">
            <a:off x="5909833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 rot="1477200">
            <a:off x="6241869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 rot="1477200">
            <a:off x="6573318" y="249387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 rot="1477200">
            <a:off x="6877344" y="249387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 rot="1477200">
            <a:off x="7493173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>
            <a:off x="7835202" y="2474455"/>
            <a:ext cx="123093" cy="210967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 rot="1477200">
            <a:off x="8163811" y="2478698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8499367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 rot="1477200">
            <a:off x="8820616" y="2478699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9151444" y="2481952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 rot="1477200">
            <a:off x="9462247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9793296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 rot="1477200">
            <a:off x="10107083" y="2471125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10443992" y="2474378"/>
            <a:ext cx="123093" cy="195972"/>
          </a:xfrm>
          <a:custGeom>
            <a:avLst/>
            <a:gdLst>
              <a:gd name="connsiteX0" fmla="*/ 87910 w 168872"/>
              <a:gd name="connsiteY0" fmla="*/ 0 h 271561"/>
              <a:gd name="connsiteX1" fmla="*/ 2185 w 168872"/>
              <a:gd name="connsiteY1" fmla="*/ 200025 h 271561"/>
              <a:gd name="connsiteX2" fmla="*/ 37903 w 168872"/>
              <a:gd name="connsiteY2" fmla="*/ 271463 h 271561"/>
              <a:gd name="connsiteX3" fmla="*/ 168872 w 168872"/>
              <a:gd name="connsiteY3" fmla="*/ 188119 h 27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872" h="271561">
                <a:moveTo>
                  <a:pt x="87910" y="0"/>
                </a:moveTo>
                <a:cubicBezTo>
                  <a:pt x="49214" y="77390"/>
                  <a:pt x="10519" y="154781"/>
                  <a:pt x="2185" y="200025"/>
                </a:cubicBezTo>
                <a:cubicBezTo>
                  <a:pt x="-6149" y="245269"/>
                  <a:pt x="10122" y="273447"/>
                  <a:pt x="37903" y="271463"/>
                </a:cubicBezTo>
                <a:cubicBezTo>
                  <a:pt x="65684" y="269479"/>
                  <a:pt x="117278" y="228799"/>
                  <a:pt x="168872" y="18811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 rot="1477200">
            <a:off x="10763385" y="2471124"/>
            <a:ext cx="137400" cy="20248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509437" y="450051"/>
            <a:ext cx="9811527" cy="10426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</a:t>
            </a:r>
            <a:r>
              <a:rPr lang="uk-UA" sz="3200" b="1" dirty="0" smtClean="0">
                <a:solidFill>
                  <a:schemeClr val="bg1"/>
                </a:solidFill>
              </a:rPr>
              <a:t>елементи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рядку?  </a:t>
            </a:r>
            <a:r>
              <a:rPr lang="uk-UA" sz="3200" b="1" dirty="0" smtClean="0">
                <a:solidFill>
                  <a:schemeClr val="bg1"/>
                </a:solidFill>
              </a:rPr>
              <a:t>(малий овал) Напиши </a:t>
            </a:r>
            <a:r>
              <a:rPr lang="uk-UA" sz="3200" b="1" dirty="0">
                <a:solidFill>
                  <a:schemeClr val="bg1"/>
                </a:solidFill>
              </a:rPr>
              <a:t>елементи за зразком. </a:t>
            </a: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5" y="2175402"/>
            <a:ext cx="3146819" cy="324649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37272</TotalTime>
  <Words>437</Words>
  <Application>Microsoft Office PowerPoint</Application>
  <PresentationFormat>Произвольный</PresentationFormat>
  <Paragraphs>99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2246</cp:revision>
  <dcterms:created xsi:type="dcterms:W3CDTF">2018-01-05T16:38:53Z</dcterms:created>
  <dcterms:modified xsi:type="dcterms:W3CDTF">2023-09-22T15:04:36Z</dcterms:modified>
</cp:coreProperties>
</file>