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546" r:id="rId4"/>
    <p:sldId id="547" r:id="rId5"/>
    <p:sldId id="520" r:id="rId6"/>
    <p:sldId id="580" r:id="rId7"/>
    <p:sldId id="581" r:id="rId8"/>
    <p:sldId id="555" r:id="rId9"/>
    <p:sldId id="559" r:id="rId10"/>
    <p:sldId id="560" r:id="rId11"/>
    <p:sldId id="561" r:id="rId12"/>
    <p:sldId id="412" r:id="rId13"/>
    <p:sldId id="569" r:id="rId14"/>
    <p:sldId id="570" r:id="rId15"/>
    <p:sldId id="571" r:id="rId16"/>
    <p:sldId id="517" r:id="rId17"/>
    <p:sldId id="584" r:id="rId18"/>
    <p:sldId id="582" r:id="rId19"/>
    <p:sldId id="5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322ADA"/>
    <a:srgbClr val="463EDE"/>
    <a:srgbClr val="FF330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5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3128" y="4559346"/>
            <a:ext cx="8359451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Звукові схеми </a:t>
            </a:r>
            <a:r>
              <a:rPr lang="uk-UA" sz="4000" b="1" dirty="0" smtClean="0">
                <a:solidFill>
                  <a:schemeClr val="bg1"/>
                </a:solidFill>
              </a:rPr>
              <a:t>слів 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Тема для спілкування: Птахи</a:t>
            </a:r>
          </a:p>
        </p:txBody>
      </p:sp>
      <p:pic>
        <p:nvPicPr>
          <p:cNvPr id="2054" name="Picture 6" descr="Природа птицы (64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7" y="939985"/>
            <a:ext cx="5012039" cy="33552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5857" y="11133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3799" y="299648"/>
            <a:ext cx="8756193" cy="725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Назви </a:t>
            </a:r>
            <a:r>
              <a:rPr lang="uk-UA" sz="3600" b="1" dirty="0">
                <a:solidFill>
                  <a:schemeClr val="bg1"/>
                </a:solidFill>
              </a:rPr>
              <a:t>птахів. Що </a:t>
            </a:r>
            <a:r>
              <a:rPr lang="uk-UA" sz="3600" b="1" dirty="0" smtClean="0">
                <a:solidFill>
                  <a:schemeClr val="bg1"/>
                </a:solidFill>
              </a:rPr>
              <a:t>ти </a:t>
            </a:r>
            <a:r>
              <a:rPr lang="uk-UA" sz="3600" b="1" dirty="0">
                <a:solidFill>
                  <a:schemeClr val="bg1"/>
                </a:solidFill>
              </a:rPr>
              <a:t>про них </a:t>
            </a:r>
            <a:r>
              <a:rPr lang="uk-UA" sz="3600" b="1" dirty="0" smtClean="0">
                <a:solidFill>
                  <a:schemeClr val="bg1"/>
                </a:solidFill>
              </a:rPr>
              <a:t>знаєш?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26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2" t="70692" r="75224" b="16449"/>
          <a:stretch/>
        </p:blipFill>
        <p:spPr>
          <a:xfrm>
            <a:off x="929683" y="1816374"/>
            <a:ext cx="2396971" cy="242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929684" y="4221361"/>
            <a:ext cx="2396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Сова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71540" r="55508" b="15601"/>
          <a:stretch/>
        </p:blipFill>
        <p:spPr>
          <a:xfrm>
            <a:off x="3717257" y="1815075"/>
            <a:ext cx="2396971" cy="242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90" t="69966" r="34926" b="16496"/>
          <a:stretch/>
        </p:blipFill>
        <p:spPr>
          <a:xfrm>
            <a:off x="6504831" y="1815075"/>
            <a:ext cx="2277972" cy="242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угольник 58"/>
          <p:cNvSpPr/>
          <p:nvPr/>
        </p:nvSpPr>
        <p:spPr>
          <a:xfrm>
            <a:off x="3717256" y="4223829"/>
            <a:ext cx="2396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Ворона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504828" y="4238679"/>
            <a:ext cx="2277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Лелека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75" t="70115" r="14741" b="16347"/>
          <a:stretch/>
        </p:blipFill>
        <p:spPr>
          <a:xfrm>
            <a:off x="9173406" y="1807848"/>
            <a:ext cx="2277972" cy="242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Прямоугольник 65"/>
          <p:cNvSpPr/>
          <p:nvPr/>
        </p:nvSpPr>
        <p:spPr>
          <a:xfrm>
            <a:off x="9173406" y="4229777"/>
            <a:ext cx="2277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Зозуля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33257" y="1024976"/>
            <a:ext cx="7437275" cy="4772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2000" b="1" dirty="0" smtClean="0">
                <a:solidFill>
                  <a:schemeClr val="bg1"/>
                </a:solidFill>
              </a:rPr>
              <a:t>, чи правильно побудовано звукові схеми  слів.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3595" y="4987170"/>
            <a:ext cx="178040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981592" y="499951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554263" y="509320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72402" y="509320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ый треугольник 19"/>
          <p:cNvSpPr/>
          <p:nvPr/>
        </p:nvSpPr>
        <p:spPr>
          <a:xfrm rot="12565604" flipH="1">
            <a:off x="2706763" y="474202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1337096" y="500966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16200000" flipH="1">
            <a:off x="2241266" y="500966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453346" y="5009859"/>
            <a:ext cx="2615655" cy="4327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298282" y="5011936"/>
            <a:ext cx="0" cy="41692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4816417" y="5121347"/>
            <a:ext cx="198650" cy="2098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994012" y="5121281"/>
            <a:ext cx="198650" cy="2098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ый треугольник 27"/>
          <p:cNvSpPr/>
          <p:nvPr/>
        </p:nvSpPr>
        <p:spPr>
          <a:xfrm rot="12565604" flipH="1">
            <a:off x="5051778" y="4776717"/>
            <a:ext cx="86307" cy="17210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6200000" flipH="1">
            <a:off x="3667634" y="5038267"/>
            <a:ext cx="99245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 flipH="1">
            <a:off x="4523604" y="5023928"/>
            <a:ext cx="99245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5131463" y="5000783"/>
            <a:ext cx="0" cy="41692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 rot="16200000" flipH="1">
            <a:off x="5357466" y="5022874"/>
            <a:ext cx="99245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701043" y="5115465"/>
            <a:ext cx="198650" cy="2098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254374" y="5000600"/>
            <a:ext cx="262817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7152372" y="501294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725043" y="510663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843182" y="510663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2565604" flipH="1">
            <a:off x="7880539" y="477644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6200000" flipH="1">
            <a:off x="6507876" y="503241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6200000" flipH="1">
            <a:off x="7405187" y="502309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8006229" y="501294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 rot="16200000" flipH="1">
            <a:off x="8258238" y="502203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8590003" y="510557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049905" y="4953377"/>
            <a:ext cx="265223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9947902" y="496572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10520573" y="50594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638712" y="505941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ый треугольник 50"/>
          <p:cNvSpPr/>
          <p:nvPr/>
        </p:nvSpPr>
        <p:spPr>
          <a:xfrm rot="12565604" flipH="1">
            <a:off x="10676069" y="472921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16200000" flipH="1">
            <a:off x="9303406" y="498518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 rot="16200000" flipH="1">
            <a:off x="10200717" y="49758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10801759" y="496572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11385533" y="505835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10915195" y="5058355"/>
            <a:ext cx="375893" cy="236470"/>
            <a:chOff x="6841977" y="5603805"/>
            <a:chExt cx="375893" cy="236470"/>
          </a:xfrm>
        </p:grpSpPr>
        <p:sp>
          <p:nvSpPr>
            <p:cNvPr id="57" name="Прямоугольник 5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15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9" grpId="0"/>
      <p:bldP spid="60" grpId="0"/>
      <p:bldP spid="66" grpId="0"/>
      <p:bldP spid="32" grpId="0" animBg="1"/>
      <p:bldP spid="33" grpId="0" animBg="1"/>
      <p:bldP spid="38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391318"/>
            <a:ext cx="8756193" cy="762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27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8750" r="8755" b="67688"/>
          <a:stretch/>
        </p:blipFill>
        <p:spPr>
          <a:xfrm>
            <a:off x="1310874" y="2109345"/>
            <a:ext cx="9812248" cy="405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303118" y="1153888"/>
            <a:ext cx="7290633" cy="864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це за птахи? Де і з чого вони вимостили гнізда.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Побудуй </a:t>
            </a:r>
            <a:r>
              <a:rPr lang="uk-UA" sz="2000" b="1" dirty="0">
                <a:solidFill>
                  <a:schemeClr val="bg1"/>
                </a:solidFill>
              </a:rPr>
              <a:t>свою розповідь у формі порівняння.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>
          <a:xfrm>
            <a:off x="2742616" y="2983421"/>
            <a:ext cx="9219145" cy="35315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9974" y="1204926"/>
            <a:ext cx="10024622" cy="4714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Доповни </a:t>
            </a:r>
            <a:r>
              <a:rPr lang="uk-UA" sz="2000" b="1" dirty="0"/>
              <a:t>звукові схеми слів.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/>
              <a:t>Склади </a:t>
            </a:r>
            <a:r>
              <a:rPr lang="uk-UA" sz="2000" b="1" dirty="0"/>
              <a:t>речення чи короткі розповіді про птахів і букви.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807029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677370" y="5930125"/>
            <a:ext cx="1461076" cy="18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7306135" y="5937409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Выноска-облако 18"/>
          <p:cNvSpPr/>
          <p:nvPr/>
        </p:nvSpPr>
        <p:spPr>
          <a:xfrm>
            <a:off x="2917044" y="1807029"/>
            <a:ext cx="2661944" cy="1155813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6087118" y="1807029"/>
            <a:ext cx="2632339" cy="1155813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257192" y="1807029"/>
            <a:ext cx="2466722" cy="1155813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09695" y="1931604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 чаплю.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43315" y="1807029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фотографує павича.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2476" y="189737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голуба.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6861123" y="5964126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7065641" y="598758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ый треугольник 50"/>
          <p:cNvSpPr/>
          <p:nvPr/>
        </p:nvSpPr>
        <p:spPr>
          <a:xfrm rot="12565604" flipH="1">
            <a:off x="7151748" y="5818037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16200000" flipH="1">
            <a:off x="7489788" y="596085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686917" y="5979794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 rot="16200000" flipH="1">
            <a:off x="7930623" y="596085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260456" y="5904916"/>
            <a:ext cx="1318532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606436" y="5970447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 rot="16200000" flipH="1">
            <a:off x="4420528" y="594955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 rot="12565604" flipH="1">
            <a:off x="4684772" y="5793385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4794130" y="5913090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 rot="16200000" flipH="1">
            <a:off x="4919369" y="5949553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5352115" y="5972504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Прямоугольный треугольник 72"/>
          <p:cNvSpPr/>
          <p:nvPr/>
        </p:nvSpPr>
        <p:spPr>
          <a:xfrm rot="12565604" flipH="1">
            <a:off x="10119647" y="5848644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5114121" y="5964724"/>
            <a:ext cx="132201" cy="113665"/>
            <a:chOff x="4210277" y="5951364"/>
            <a:chExt cx="132201" cy="113665"/>
          </a:xfrm>
        </p:grpSpPr>
        <p:sp>
          <p:nvSpPr>
            <p:cNvPr id="57" name="Прямоугольник 56"/>
            <p:cNvSpPr/>
            <p:nvPr/>
          </p:nvSpPr>
          <p:spPr>
            <a:xfrm rot="16200000" flipH="1">
              <a:off x="4253518" y="5908123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 rot="16200000" flipH="1">
              <a:off x="4253518" y="5976069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Прямоугольник 83"/>
          <p:cNvSpPr/>
          <p:nvPr/>
        </p:nvSpPr>
        <p:spPr>
          <a:xfrm>
            <a:off x="9709103" y="5957461"/>
            <a:ext cx="1267507" cy="18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0233515" y="5956412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 rot="16200000" flipH="1">
            <a:off x="9853082" y="5983129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10028921" y="6010325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 rot="16200000" flipH="1">
            <a:off x="10379125" y="5983128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10563704" y="6006079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10783989" y="5979702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54100" y="392505"/>
            <a:ext cx="10156371" cy="78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</a:t>
            </a:r>
            <a:r>
              <a:rPr lang="uk-UA" sz="3200" b="1" dirty="0" smtClean="0"/>
              <a:t>впізнаєш ти </a:t>
            </a:r>
            <a:r>
              <a:rPr lang="uk-UA" sz="3200" b="1" dirty="0"/>
              <a:t>ці букви? </a:t>
            </a:r>
            <a:r>
              <a:rPr lang="uk-UA" sz="3200" b="1" dirty="0" smtClean="0"/>
              <a:t>Назви </a:t>
            </a:r>
            <a:r>
              <a:rPr lang="uk-UA" sz="3200" b="1" dirty="0"/>
              <a:t>їх. Що вони роблять?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5421" y="5729475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27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65" grpId="0" animBg="1"/>
      <p:bldP spid="66" grpId="0" animBg="1"/>
      <p:bldP spid="73" grpId="0" animBg="1"/>
      <p:bldP spid="86" grpId="0" animBg="1"/>
      <p:bldP spid="87" grpId="0" animBg="1"/>
      <p:bldP spid="88" grpId="0" animBg="1"/>
      <p:bldP spid="89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Чес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54" y="1555770"/>
            <a:ext cx="2960799" cy="22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Геометрическая черепаха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7986" r="1280" b="4119"/>
          <a:stretch/>
        </p:blipFill>
        <p:spPr bwMode="auto">
          <a:xfrm>
            <a:off x="8561004" y="1713233"/>
            <a:ext cx="2803358" cy="19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айник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6" b="97412" l="2381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98" y="3624094"/>
            <a:ext cx="2723945" cy="27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Детские Сапог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48" y="3624094"/>
            <a:ext cx="2653814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" y="2013857"/>
            <a:ext cx="3936225" cy="409761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2131" y="534626"/>
            <a:ext cx="10582231" cy="1021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Алфавит 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8" y="1364632"/>
            <a:ext cx="4488253" cy="48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Попугай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6" y1="22815" x2="58676" y2="22815"/>
                        <a14:foregroundMark x1="23676" y1="68296" x2="23676" y2="68296"/>
                        <a14:foregroundMark x1="22500" y1="73037" x2="22500" y2="73037"/>
                        <a14:foregroundMark x1="35735" y1="82074" x2="35735" y2="82074"/>
                        <a14:foregroundMark x1="48235" y1="90222" x2="48235" y2="90222"/>
                        <a14:foregroundMark x1="50588" y1="91407" x2="50588" y2="9140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47" y="1843221"/>
            <a:ext cx="2827938" cy="28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Помидор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98" y="4631530"/>
            <a:ext cx="1811077" cy="17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Пальм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94" y="3176687"/>
            <a:ext cx="2577311" cy="32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паук, восемь ног, таранту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78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27" y="1843221"/>
            <a:ext cx="3142578" cy="160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2981" y="507970"/>
            <a:ext cx="10582231" cy="1194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-25103" y="1701780"/>
            <a:ext cx="5001962" cy="4738222"/>
            <a:chOff x="-25103" y="1701780"/>
            <a:chExt cx="5001962" cy="4738222"/>
          </a:xfrm>
        </p:grpSpPr>
        <p:pic>
          <p:nvPicPr>
            <p:cNvPr id="6146" name="Picture 2" descr="Рисунки буква Г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03" y="1701780"/>
              <a:ext cx="5001962" cy="473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вал 12"/>
            <p:cNvSpPr/>
            <p:nvPr/>
          </p:nvSpPr>
          <p:spPr>
            <a:xfrm>
              <a:off x="338026" y="5370364"/>
              <a:ext cx="947656" cy="982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8277" r="18297" b="8365"/>
          <a:stretch/>
        </p:blipFill>
        <p:spPr>
          <a:xfrm>
            <a:off x="5157537" y="1601720"/>
            <a:ext cx="1973179" cy="2309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3290" r="11163" b="2801"/>
          <a:stretch/>
        </p:blipFill>
        <p:spPr>
          <a:xfrm>
            <a:off x="8935842" y="1701780"/>
            <a:ext cx="2971264" cy="29764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5369" r="4914" b="11211"/>
          <a:stretch/>
        </p:blipFill>
        <p:spPr>
          <a:xfrm>
            <a:off x="8935842" y="4455050"/>
            <a:ext cx="2713798" cy="2098460"/>
          </a:xfrm>
          <a:prstGeom prst="rect">
            <a:avLst/>
          </a:prstGeom>
        </p:spPr>
      </p:pic>
      <p:pic>
        <p:nvPicPr>
          <p:cNvPr id="6148" name="Picture 4" descr="Гитар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96000" l="9908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6" y="1601720"/>
            <a:ext cx="3717027" cy="51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родам грецкий орех, купить грецкий орех, Бровары — Ukrbo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07" y="4070891"/>
            <a:ext cx="2352077" cy="19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72981" y="507970"/>
            <a:ext cx="10582231" cy="1194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4061" y="1339496"/>
            <a:ext cx="8829033" cy="8376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 </a:t>
            </a:r>
            <a:r>
              <a:rPr lang="uk-UA" sz="2000" b="1" dirty="0"/>
              <a:t>яких птахів треба замінити курей, щоб на малюнку було все правильно.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Визнач, </a:t>
            </a:r>
            <a:r>
              <a:rPr lang="uk-UA" sz="2000" b="1" dirty="0"/>
              <a:t>якому слову з малюнка відповідає подана схема. 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404770" y="5393367"/>
            <a:ext cx="224118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7303572" y="5405711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7876158" y="54882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993577" y="54830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рямоугольный треугольник 46"/>
          <p:cNvSpPr/>
          <p:nvPr/>
        </p:nvSpPr>
        <p:spPr>
          <a:xfrm rot="12565604" flipH="1">
            <a:off x="7129401" y="518036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6516790" y="5488209"/>
            <a:ext cx="375893" cy="236470"/>
            <a:chOff x="6841977" y="5603805"/>
            <a:chExt cx="375893" cy="236470"/>
          </a:xfrm>
        </p:grpSpPr>
        <p:sp>
          <p:nvSpPr>
            <p:cNvPr id="52" name="Прямоугольник 51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186828" y="5488209"/>
            <a:ext cx="375893" cy="236470"/>
            <a:chOff x="6841977" y="5603805"/>
            <a:chExt cx="375893" cy="236470"/>
          </a:xfrm>
        </p:grpSpPr>
        <p:sp>
          <p:nvSpPr>
            <p:cNvPr id="67" name="Прямоугольник 6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Прямоугольник 68"/>
          <p:cNvSpPr/>
          <p:nvPr/>
        </p:nvSpPr>
        <p:spPr>
          <a:xfrm rot="16200000" flipH="1">
            <a:off x="7521897" y="540846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704736" y="5926535"/>
            <a:ext cx="1452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Півень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954031" y="2388613"/>
            <a:ext cx="8700431" cy="3191805"/>
            <a:chOff x="3300135" y="2056868"/>
            <a:chExt cx="8396565" cy="301995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300135" y="2056868"/>
              <a:ext cx="8396565" cy="3019957"/>
              <a:chOff x="3300135" y="2056868"/>
              <a:chExt cx="8396565" cy="3019957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0135" y="2056868"/>
                <a:ext cx="8309568" cy="2670279"/>
              </a:xfrm>
              <a:prstGeom prst="rect">
                <a:avLst/>
              </a:prstGeom>
            </p:spPr>
          </p:pic>
          <p:sp>
            <p:nvSpPr>
              <p:cNvPr id="4" name="Овал 3"/>
              <p:cNvSpPr/>
              <p:nvPr/>
            </p:nvSpPr>
            <p:spPr>
              <a:xfrm>
                <a:off x="10334625" y="4143376"/>
                <a:ext cx="1362075" cy="9334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6" name="Picture 2" descr="Камыш клипарт (66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5709" y="2690330"/>
              <a:ext cx="1623994" cy="191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Прямоугольник 25"/>
          <p:cNvSpPr/>
          <p:nvPr/>
        </p:nvSpPr>
        <p:spPr>
          <a:xfrm>
            <a:off x="1929587" y="465794"/>
            <a:ext cx="7868275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Поясни, </a:t>
            </a:r>
            <a:r>
              <a:rPr lang="uk-UA" sz="3600" b="1" dirty="0"/>
              <a:t>що </a:t>
            </a:r>
            <a:r>
              <a:rPr lang="uk-UA" sz="3600" b="1" dirty="0" smtClean="0"/>
              <a:t>на малюнку не так.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7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B5DAB78A-3F70-4535-B9B4-5DB1056C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2307507"/>
            <a:ext cx="2440608" cy="2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7" grpId="0" animBg="1"/>
      <p:bldP spid="69" grpId="0" animBg="1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69877" y="4338960"/>
            <a:ext cx="151861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6414063" y="4388086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5579273" y="44853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929185" y="444982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рямоугольный треугольник 46"/>
          <p:cNvSpPr/>
          <p:nvPr/>
        </p:nvSpPr>
        <p:spPr>
          <a:xfrm rot="12565604" flipH="1">
            <a:off x="5814422" y="409449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3319279" y="4485367"/>
            <a:ext cx="375893" cy="236470"/>
            <a:chOff x="6841977" y="5603805"/>
            <a:chExt cx="375893" cy="236470"/>
          </a:xfrm>
        </p:grpSpPr>
        <p:sp>
          <p:nvSpPr>
            <p:cNvPr id="52" name="Прямоугольник 51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5894561" y="4496298"/>
            <a:ext cx="375893" cy="236470"/>
            <a:chOff x="6841977" y="5603805"/>
            <a:chExt cx="375893" cy="236470"/>
          </a:xfrm>
        </p:grpSpPr>
        <p:sp>
          <p:nvSpPr>
            <p:cNvPr id="67" name="Прямоугольник 6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Прямоугольник 68"/>
          <p:cNvSpPr/>
          <p:nvPr/>
        </p:nvSpPr>
        <p:spPr>
          <a:xfrm rot="16200000" flipH="1">
            <a:off x="4379719" y="437227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929587" y="465794"/>
            <a:ext cx="7868275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7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B5DAB78A-3F70-4535-B9B4-5DB1056C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2307507"/>
            <a:ext cx="2440608" cy="2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1 клас\1. Навчання грамоти\1 УРОКИ 2023\Читання\013 - Звукові схеми слів. Птахи\2023-09-22_1623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12" y="1502229"/>
            <a:ext cx="6464584" cy="24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637314" y="2596375"/>
            <a:ext cx="827315" cy="64199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637314" y="2841171"/>
            <a:ext cx="827315" cy="39719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993577" y="2596375"/>
            <a:ext cx="882581" cy="100679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6862957" y="2351579"/>
            <a:ext cx="520366" cy="68819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Читання\013 - Звукові схеми слів. Птахи\2023-09-22_1629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16" y="1502229"/>
            <a:ext cx="6766250" cy="26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011026" y="4368845"/>
            <a:ext cx="224118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818873" y="4399265"/>
            <a:ext cx="224118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 flipH="1">
            <a:off x="5227309" y="439616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6200000" flipH="1">
            <a:off x="6625637" y="441688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973904" y="44853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8721835" y="4449823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Группа 47"/>
          <p:cNvGrpSpPr/>
          <p:nvPr/>
        </p:nvGrpSpPr>
        <p:grpSpPr>
          <a:xfrm>
            <a:off x="7884436" y="4516282"/>
            <a:ext cx="375893" cy="236470"/>
            <a:chOff x="6841977" y="5603805"/>
            <a:chExt cx="375893" cy="236470"/>
          </a:xfrm>
        </p:grpSpPr>
        <p:sp>
          <p:nvSpPr>
            <p:cNvPr id="49" name="Прямоугольник 4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Овал 53"/>
          <p:cNvSpPr/>
          <p:nvPr/>
        </p:nvSpPr>
        <p:spPr>
          <a:xfrm>
            <a:off x="8399933" y="451868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8762214" y="4485367"/>
            <a:ext cx="375893" cy="236470"/>
            <a:chOff x="6841977" y="5603805"/>
            <a:chExt cx="375893" cy="236470"/>
          </a:xfrm>
        </p:grpSpPr>
        <p:sp>
          <p:nvSpPr>
            <p:cNvPr id="56" name="Прямоугольник 5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Овал 57"/>
          <p:cNvSpPr/>
          <p:nvPr/>
        </p:nvSpPr>
        <p:spPr>
          <a:xfrm>
            <a:off x="9273290" y="44853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9601819" y="4485367"/>
            <a:ext cx="375893" cy="236470"/>
            <a:chOff x="6841977" y="5603805"/>
            <a:chExt cx="375893" cy="236470"/>
          </a:xfrm>
        </p:grpSpPr>
        <p:sp>
          <p:nvSpPr>
            <p:cNvPr id="60" name="Прямоугольник 59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8" name="Picture 4" descr="D:\1 клас\1. Навчання грамоти\1 УРОКИ 2023\Читання\013 - Звукові схеми слів. Птахи\2023-09-22_1647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-637"/>
          <a:stretch/>
        </p:blipFill>
        <p:spPr bwMode="auto">
          <a:xfrm>
            <a:off x="2692226" y="1476000"/>
            <a:ext cx="7785911" cy="343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78598" y="2532025"/>
            <a:ext cx="2474802" cy="156877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153400" y="2558407"/>
            <a:ext cx="2296886" cy="156877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D:\1 клас\1. Навчання грамоти\1 УРОКИ 2023\Читання\013 - Звукові схеми слів. Птахи\2023-09-22_1654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39" y="4951638"/>
            <a:ext cx="6844026" cy="15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150258" y="4423170"/>
            <a:ext cx="9813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Сосни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002907" y="4423171"/>
            <a:ext cx="119135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Шишки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4" name="Прямоугольный треугольник 63"/>
          <p:cNvSpPr/>
          <p:nvPr/>
        </p:nvSpPr>
        <p:spPr>
          <a:xfrm rot="12565604" flipH="1">
            <a:off x="8476838" y="419027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7" grpId="0" animBg="1"/>
      <p:bldP spid="69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4" grpId="0" animBg="1"/>
      <p:bldP spid="58" grpId="0" animBg="1"/>
      <p:bldP spid="15" grpId="0" animBg="1"/>
      <p:bldP spid="62" grpId="0" animBg="1"/>
      <p:bldP spid="16" grpId="0" animBg="1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5816" y="2481989"/>
            <a:ext cx="3501117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endParaRPr lang="uk-UA" sz="36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3988847" y="2541723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750424" y="2478879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1758984" y="5084378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750424" y="1430840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4006970" y="1403168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Найкраще</a:t>
              </a:r>
              <a:endParaRPr lang="uk-UA" dirty="0"/>
            </a:p>
            <a:p>
              <a:r>
                <a:rPr lang="uk-UA" dirty="0"/>
                <a:t> мені </a:t>
              </a:r>
              <a:r>
                <a:rPr lang="uk-UA" dirty="0" smtClean="0"/>
                <a:t>вдалося</a:t>
              </a:r>
              <a:r>
                <a:rPr lang="uk-UA" dirty="0"/>
                <a:t>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1758984" y="4019051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99858" y="473347"/>
            <a:ext cx="8732066" cy="800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Рефлексія. Вправа </a:t>
            </a:r>
            <a:r>
              <a:rPr lang="uk-UA" sz="3600" b="1" dirty="0"/>
              <a:t>«Загадкові листи</a:t>
            </a:r>
            <a:r>
              <a:rPr lang="uk-UA" sz="3600" b="1" dirty="0" smtClean="0"/>
              <a:t>»</a:t>
            </a:r>
            <a:endParaRPr lang="uk-UA" sz="3600" b="1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77686" y="1943194"/>
            <a:ext cx="4828333" cy="4742584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87120" y="1387297"/>
            <a:ext cx="4359125" cy="611777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499574" y="1497572"/>
            <a:ext cx="5181893" cy="3391421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0308" y="435654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832" y="1639010"/>
            <a:ext cx="48226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за парти ми сідаєм,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роботи приступаєм.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помилок уникати,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Треба мову гарно знати.</a:t>
            </a:r>
          </a:p>
        </p:txBody>
      </p:sp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805543" y="414904"/>
            <a:ext cx="10610016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Психологічне налаштування на урок. Вправа «Подорож».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702712" y="5198159"/>
            <a:ext cx="127894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Гарні знання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93993" y="4300723"/>
            <a:ext cx="1278948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000293" y="2771953"/>
            <a:ext cx="1387462" cy="707886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36037" y="5296996"/>
            <a:ext cx="132435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Почуття успіху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самолет » Анимированные картинки GIF. Коллекция фоновых картинок, обоев для 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7" y="3967659"/>
            <a:ext cx="2580481" cy="203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▷ Самолёт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8" y="4075481"/>
            <a:ext cx="2433626" cy="1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vion гифки, анимированные GIF изображения avion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168" y="2778218"/>
            <a:ext cx="2230391" cy="22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Летит самолет картинки для детей: D0 bc d1 83 d0 bb d1 8c d1 82 d1 8f d1 88  d0 bd d1 8b d0 b9 d1 81 d0 b0 d0 bc d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08" y="1884413"/>
            <a:ext cx="3214100" cy="32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864428" y="1169353"/>
            <a:ext cx="7659193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/>
              <a:t>Сьогодні на уроці я пропоную </a:t>
            </a:r>
            <a:r>
              <a:rPr lang="uk-UA" sz="2000" b="1" dirty="0" smtClean="0"/>
              <a:t>здійснити </a:t>
            </a:r>
            <a:r>
              <a:rPr lang="uk-UA" sz="2000" b="1" dirty="0"/>
              <a:t>подорож безмежним океаном Країни </a:t>
            </a:r>
            <a:r>
              <a:rPr lang="uk-UA" sz="2000" b="1" dirty="0" smtClean="0"/>
              <a:t>Знань на авіатранспорті</a:t>
            </a:r>
            <a:r>
              <a:rPr lang="uk-UA" sz="2000" b="1" dirty="0"/>
              <a:t>. </a:t>
            </a:r>
            <a:endParaRPr lang="uk-UA" sz="2000" b="1" dirty="0" smtClean="0"/>
          </a:p>
          <a:p>
            <a:r>
              <a:rPr lang="uk-UA" sz="2000" b="1" dirty="0" err="1" smtClean="0"/>
              <a:t>Обери</a:t>
            </a:r>
            <a:r>
              <a:rPr lang="uk-UA" sz="2000" b="1" dirty="0" smtClean="0"/>
              <a:t> </a:t>
            </a:r>
            <a:r>
              <a:rPr lang="uk-UA" sz="2000" b="1" dirty="0"/>
              <a:t>собі транспорт, </a:t>
            </a:r>
            <a:r>
              <a:rPr lang="uk-UA" sz="2000" b="1" dirty="0" smtClean="0"/>
              <a:t>на якому ти хочеш </a:t>
            </a:r>
            <a:r>
              <a:rPr lang="uk-UA" sz="2000" b="1" dirty="0"/>
              <a:t>подорожувати.</a:t>
            </a:r>
          </a:p>
        </p:txBody>
      </p:sp>
      <p:pic>
        <p:nvPicPr>
          <p:cNvPr id="1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572" y="1048780"/>
            <a:ext cx="2376140" cy="29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3395" y="370114"/>
            <a:ext cx="10273319" cy="8055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3200" b="1" dirty="0">
                <a:solidFill>
                  <a:schemeClr val="bg1"/>
                </a:solidFill>
              </a:rPr>
              <a:t>які бувають </a:t>
            </a:r>
            <a:r>
              <a:rPr lang="uk-UA" sz="3200" b="1" dirty="0" smtClean="0">
                <a:solidFill>
                  <a:schemeClr val="bg1"/>
                </a:solidFill>
              </a:rPr>
              <a:t>звуки, як </a:t>
            </a:r>
            <a:r>
              <a:rPr lang="uk-UA" sz="3200" b="1" dirty="0">
                <a:solidFill>
                  <a:schemeClr val="bg1"/>
                </a:solidFill>
              </a:rPr>
              <a:t>вони позначаються.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636639" y="4736763"/>
            <a:ext cx="2163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Голосний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978774" y="4758864"/>
            <a:ext cx="2710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Приголосний твердий</a:t>
            </a:r>
            <a:r>
              <a:rPr lang="uk-UA" sz="4800" b="1" dirty="0">
                <a:solidFill>
                  <a:srgbClr val="2F3242"/>
                </a:solidFill>
              </a:rPr>
              <a:t>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54" y="1481990"/>
            <a:ext cx="2340269" cy="3270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39" y="1481990"/>
            <a:ext cx="2522659" cy="3174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79" y="1529895"/>
            <a:ext cx="2303405" cy="31747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843279" y="4721841"/>
            <a:ext cx="2710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Приголосний м'який</a:t>
            </a:r>
            <a:r>
              <a:rPr lang="uk-UA" sz="4800" b="1" dirty="0">
                <a:solidFill>
                  <a:srgbClr val="2F3242"/>
                </a:solidFill>
              </a:rPr>
              <a:t>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22689" y="3196080"/>
            <a:ext cx="792609" cy="747612"/>
            <a:chOff x="5178223" y="2743200"/>
            <a:chExt cx="1190625" cy="1143781"/>
          </a:xfrm>
        </p:grpSpPr>
        <p:sp>
          <p:nvSpPr>
            <p:cNvPr id="3" name="Овал 2"/>
            <p:cNvSpPr/>
            <p:nvPr/>
          </p:nvSpPr>
          <p:spPr>
            <a:xfrm>
              <a:off x="5178223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512852" y="3049080"/>
              <a:ext cx="513096" cy="51577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911333" y="2936271"/>
            <a:ext cx="777709" cy="747612"/>
            <a:chOff x="8932482" y="2743200"/>
            <a:chExt cx="1190625" cy="1143781"/>
          </a:xfrm>
        </p:grpSpPr>
        <p:sp>
          <p:nvSpPr>
            <p:cNvPr id="26" name="Овал 25"/>
            <p:cNvSpPr/>
            <p:nvPr/>
          </p:nvSpPr>
          <p:spPr>
            <a:xfrm>
              <a:off x="8932482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213469" y="3200399"/>
              <a:ext cx="628650" cy="22938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606127" y="2897613"/>
            <a:ext cx="777709" cy="747612"/>
            <a:chOff x="9900933" y="2915240"/>
            <a:chExt cx="777709" cy="7476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9900933" y="2915240"/>
              <a:ext cx="777709" cy="747612"/>
              <a:chOff x="8952442" y="2791744"/>
              <a:chExt cx="1190625" cy="1143781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8952442" y="2791744"/>
                <a:ext cx="1190625" cy="1143781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9213469" y="3066738"/>
                <a:ext cx="628649" cy="22938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10071434" y="3306460"/>
              <a:ext cx="410630" cy="14993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644" y="2013181"/>
            <a:ext cx="3245258" cy="3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2624" y="358660"/>
            <a:ext cx="8756193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об'єкти. </a:t>
            </a:r>
            <a:r>
              <a:rPr lang="uk-UA" sz="2800" b="1" dirty="0" smtClean="0">
                <a:solidFill>
                  <a:schemeClr val="bg1"/>
                </a:solidFill>
              </a:rPr>
              <a:t>Побудуй </a:t>
            </a:r>
            <a:r>
              <a:rPr lang="uk-UA" sz="2800" b="1" dirty="0">
                <a:solidFill>
                  <a:schemeClr val="bg1"/>
                </a:solidFill>
              </a:rPr>
              <a:t>схеми цих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644" y="2013181"/>
            <a:ext cx="3245258" cy="3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Ки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39" y="1765554"/>
            <a:ext cx="2208592" cy="13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✓ Рыжий кот PNG #6 скачать клипарт бесплатно - Clipart-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34" y="4216288"/>
            <a:ext cx="1871774" cy="16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 rot="16200000" flipH="1">
            <a:off x="5240825" y="608523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4154716" y="6170699"/>
            <a:ext cx="375893" cy="236470"/>
            <a:chOff x="8344067" y="6058820"/>
            <a:chExt cx="375893" cy="236470"/>
          </a:xfrm>
        </p:grpSpPr>
        <p:sp>
          <p:nvSpPr>
            <p:cNvPr id="76" name="Прямоугольник 75"/>
            <p:cNvSpPr/>
            <p:nvPr/>
          </p:nvSpPr>
          <p:spPr>
            <a:xfrm rot="16200000" flipH="1">
              <a:off x="8482640" y="605797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/>
            <p:cNvSpPr/>
            <p:nvPr/>
          </p:nvSpPr>
          <p:spPr>
            <a:xfrm rot="16200000" flipH="1">
              <a:off x="8482640" y="5920247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3903020" y="606010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722679" y="6169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5206368" y="358261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 rot="16200000" flipH="1">
            <a:off x="4258832" y="35839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3903020" y="3550995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4688221" y="366094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4" name="Picture 6" descr="Отзывы о Рис в пакетиках &quot;Жменьк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04" y="4219698"/>
            <a:ext cx="1604803" cy="16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Pin by Lyudmila Ivanovna on ЖИВОТНЫЕ, animals | Cats, Animals, Kangaro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46" y="1569310"/>
            <a:ext cx="2029957" cy="17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 rot="16200000" flipH="1">
            <a:off x="7955851" y="608523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7" name="Группа 86"/>
          <p:cNvGrpSpPr/>
          <p:nvPr/>
        </p:nvGrpSpPr>
        <p:grpSpPr>
          <a:xfrm>
            <a:off x="7897750" y="3642741"/>
            <a:ext cx="375893" cy="236470"/>
            <a:chOff x="6841977" y="5603805"/>
            <a:chExt cx="375893" cy="236470"/>
          </a:xfrm>
        </p:grpSpPr>
        <p:sp>
          <p:nvSpPr>
            <p:cNvPr id="88" name="Прямоугольник 8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0" name="Прямоугольник 89"/>
          <p:cNvSpPr/>
          <p:nvPr/>
        </p:nvSpPr>
        <p:spPr>
          <a:xfrm>
            <a:off x="6618046" y="606010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7437705" y="6169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 rot="16200000" flipH="1">
            <a:off x="6979794" y="6086823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 rot="16200000" flipH="1">
            <a:off x="7045114" y="35839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6689302" y="3550995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7474503" y="366094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33" t="4954" r="4233" b="4414"/>
          <a:stretch/>
        </p:blipFill>
        <p:spPr>
          <a:xfrm>
            <a:off x="9338775" y="1715316"/>
            <a:ext cx="2154409" cy="1667231"/>
          </a:xfrm>
          <a:prstGeom prst="rect">
            <a:avLst/>
          </a:prstGeom>
        </p:spPr>
      </p:pic>
      <p:pic>
        <p:nvPicPr>
          <p:cNvPr id="99" name="Picture 4" descr="тень человека скачать бесплатно - Поведение человека черный силуэт плеча - тень  человека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6" b="91429" l="1154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13" y="4096893"/>
            <a:ext cx="1710298" cy="1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Группа 99"/>
          <p:cNvGrpSpPr/>
          <p:nvPr/>
        </p:nvGrpSpPr>
        <p:grpSpPr>
          <a:xfrm>
            <a:off x="9683293" y="6154947"/>
            <a:ext cx="375893" cy="236470"/>
            <a:chOff x="6841977" y="5603805"/>
            <a:chExt cx="375893" cy="236470"/>
          </a:xfrm>
        </p:grpSpPr>
        <p:sp>
          <p:nvSpPr>
            <p:cNvPr id="101" name="Прямоугольник 100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3" name="Прямоугольник 102"/>
          <p:cNvSpPr/>
          <p:nvPr/>
        </p:nvSpPr>
        <p:spPr>
          <a:xfrm>
            <a:off x="9419158" y="606010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10238817" y="6169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 rot="16200000" flipH="1">
            <a:off x="10790627" y="358281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 rot="16200000" flipH="1">
            <a:off x="9793322" y="358410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9405574" y="355768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10241377" y="366635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1" name="Группа 110"/>
          <p:cNvGrpSpPr/>
          <p:nvPr/>
        </p:nvGrpSpPr>
        <p:grpSpPr>
          <a:xfrm>
            <a:off x="10617098" y="6141118"/>
            <a:ext cx="375893" cy="236470"/>
            <a:chOff x="6841977" y="5603805"/>
            <a:chExt cx="375893" cy="236470"/>
          </a:xfrm>
        </p:grpSpPr>
        <p:sp>
          <p:nvSpPr>
            <p:cNvPr id="112" name="Прямоугольник 111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рямоугольник 11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0" grpId="0" animBg="1"/>
      <p:bldP spid="81" grpId="0" animBg="1"/>
      <p:bldP spid="83" grpId="0" animBg="1"/>
      <p:bldP spid="86" grpId="0" animBg="1"/>
      <p:bldP spid="91" grpId="0" animBg="1"/>
      <p:bldP spid="92" grpId="0" animBg="1"/>
      <p:bldP spid="93" grpId="0" animBg="1"/>
      <p:bldP spid="95" grpId="0" animBg="1"/>
      <p:bldP spid="104" grpId="0" animBg="1"/>
      <p:bldP spid="105" grpId="0" animBg="1"/>
      <p:bldP spid="106" grpId="0" animBg="1"/>
      <p:bldP spid="1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7038" y="32600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631" y="3398047"/>
            <a:ext cx="2886600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27" y="1440064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27989" y="1440064"/>
            <a:ext cx="5486400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робити звуковий аналіз слів, позначати звуки умовними позначками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звукових схемах слів.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6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5816" y="2481989"/>
            <a:ext cx="3501117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endParaRPr lang="uk-UA" sz="36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7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0057" y="462806"/>
            <a:ext cx="9827996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</a:t>
            </a:r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кожну пташку.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8" t="8845" r="72157" b="78086"/>
          <a:stretch/>
        </p:blipFill>
        <p:spPr>
          <a:xfrm>
            <a:off x="527050" y="2226141"/>
            <a:ext cx="3188829" cy="265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7" t="9411" r="42409" b="77520"/>
          <a:stretch/>
        </p:blipFill>
        <p:spPr>
          <a:xfrm>
            <a:off x="4113756" y="2296074"/>
            <a:ext cx="3688234" cy="265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59" t="8359" r="13306" b="77466"/>
          <a:stretch/>
        </p:blipFill>
        <p:spPr>
          <a:xfrm>
            <a:off x="8273242" y="2357689"/>
            <a:ext cx="3080697" cy="265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Прямоугольник 54"/>
          <p:cNvSpPr/>
          <p:nvPr/>
        </p:nvSpPr>
        <p:spPr>
          <a:xfrm>
            <a:off x="1469603" y="5707889"/>
            <a:ext cx="2297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Горобець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036309" y="5727327"/>
            <a:ext cx="1932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Синичка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8816613" y="5707888"/>
            <a:ext cx="1993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Дятел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0259" y="5198362"/>
            <a:ext cx="318744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6200000" flipH="1">
            <a:off x="702737" y="522663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358257" y="5210706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930928" y="530439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049067" y="530439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2565604" flipH="1">
            <a:off x="3012511" y="495911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163439" y="5314055"/>
            <a:ext cx="375893" cy="236470"/>
            <a:chOff x="6841977" y="5603805"/>
            <a:chExt cx="375893" cy="236470"/>
          </a:xfrm>
        </p:grpSpPr>
        <p:sp>
          <p:nvSpPr>
            <p:cNvPr id="23" name="Прямоугольник 22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 rot="16200000" flipH="1">
            <a:off x="1608176" y="522085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2260848" y="5210706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 rot="16200000" flipH="1">
            <a:off x="2509961" y="523017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857015" y="531405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40057" y="1264206"/>
            <a:ext cx="9738829" cy="573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Поділи </a:t>
            </a:r>
            <a:r>
              <a:rPr lang="uk-UA" sz="2000" b="1" dirty="0">
                <a:solidFill>
                  <a:schemeClr val="bg1"/>
                </a:solidFill>
              </a:rPr>
              <a:t>назву птаха на склади, </a:t>
            </a:r>
            <a:r>
              <a:rPr lang="uk-UA" sz="2000" b="1" dirty="0" smtClean="0">
                <a:solidFill>
                  <a:schemeClr val="bg1"/>
                </a:solidFill>
              </a:rPr>
              <a:t>визнач </a:t>
            </a:r>
            <a:r>
              <a:rPr lang="uk-UA" sz="2000" b="1" dirty="0">
                <a:solidFill>
                  <a:schemeClr val="bg1"/>
                </a:solidFill>
              </a:rPr>
              <a:t>наголошений склад. </a:t>
            </a:r>
            <a:r>
              <a:rPr lang="uk-UA" sz="2000" b="1" dirty="0" smtClean="0">
                <a:solidFill>
                  <a:schemeClr val="bg1"/>
                </a:solidFill>
              </a:rPr>
              <a:t>Назви звуки в словах.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56256" y="5218900"/>
            <a:ext cx="318744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16200000" flipH="1">
            <a:off x="4698734" y="524717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5354254" y="523124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5926925" y="532493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045064" y="532493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ый треугольник 35"/>
          <p:cNvSpPr/>
          <p:nvPr/>
        </p:nvSpPr>
        <p:spPr>
          <a:xfrm rot="12565604" flipH="1">
            <a:off x="6097820" y="498133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5604173" y="524139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6256845" y="5231244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 rot="16200000" flipH="1">
            <a:off x="6505958" y="525071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323859" y="532493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6200000" flipH="1">
            <a:off x="6985656" y="52507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616301" y="5210706"/>
            <a:ext cx="2267073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9514299" y="5223050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10086970" y="531673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205109" y="531673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ый треугольник 45"/>
          <p:cNvSpPr/>
          <p:nvPr/>
        </p:nvSpPr>
        <p:spPr>
          <a:xfrm rot="12565604" flipH="1">
            <a:off x="9397362" y="496341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16200000" flipH="1">
            <a:off x="9764218" y="523319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10530732" y="523319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8729993" y="5302909"/>
            <a:ext cx="375893" cy="236470"/>
            <a:chOff x="6841977" y="5603805"/>
            <a:chExt cx="375893" cy="236470"/>
          </a:xfrm>
        </p:grpSpPr>
        <p:sp>
          <p:nvSpPr>
            <p:cNvPr id="50" name="Прямоугольник 49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3915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26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  <p:bldP spid="62" grpId="0"/>
      <p:bldP spid="18" grpId="0" animBg="1"/>
      <p:bldP spid="28" grpId="0" animBg="1"/>
      <p:bldP spid="29" grpId="0" animBg="1"/>
      <p:bldP spid="30" grpId="0" animBg="1"/>
      <p:bldP spid="36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45746"/>
            <a:ext cx="10043555" cy="685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птахів. Знайди </a:t>
            </a:r>
            <a:r>
              <a:rPr lang="uk-UA" sz="3200" b="1" dirty="0">
                <a:solidFill>
                  <a:schemeClr val="bg1"/>
                </a:solidFill>
              </a:rPr>
              <a:t>звукову схему кожного слова.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7" t="32104" r="20283" b="38511"/>
          <a:stretch/>
        </p:blipFill>
        <p:spPr>
          <a:xfrm>
            <a:off x="3396049" y="1579947"/>
            <a:ext cx="7930254" cy="468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9840580" y="3571068"/>
            <a:ext cx="1257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Лебідь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840580" y="5746325"/>
            <a:ext cx="1303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Сорока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1081" y="3503127"/>
            <a:ext cx="1733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Журавель</a:t>
            </a:r>
            <a:endParaRPr lang="ru-RU" sz="2800" b="1" dirty="0">
              <a:solidFill>
                <a:srgbClr val="2F3242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8240486" y="3601200"/>
            <a:ext cx="1068848" cy="842016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8240486" y="2509067"/>
            <a:ext cx="1068848" cy="204204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716514" y="2659163"/>
            <a:ext cx="891115" cy="56665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716514" y="5166683"/>
            <a:ext cx="1304772" cy="42100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772385" y="4717680"/>
            <a:ext cx="1148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Снігур</a:t>
            </a:r>
            <a:endParaRPr lang="ru-RU" sz="2800" b="1" dirty="0">
              <a:solidFill>
                <a:srgbClr val="2F3242"/>
              </a:solidFill>
            </a:endParaRPr>
          </a:p>
        </p:txBody>
      </p:sp>
      <p:pic>
        <p:nvPicPr>
          <p:cNvPr id="3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605" y="1901552"/>
            <a:ext cx="3014444" cy="36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4209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26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40728</TotalTime>
  <Words>423</Words>
  <Application>Microsoft Office PowerPoint</Application>
  <PresentationFormat>Произвольный</PresentationFormat>
  <Paragraphs>101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2381</cp:revision>
  <dcterms:created xsi:type="dcterms:W3CDTF">2018-01-05T16:38:53Z</dcterms:created>
  <dcterms:modified xsi:type="dcterms:W3CDTF">2023-09-23T13:57:39Z</dcterms:modified>
</cp:coreProperties>
</file>