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50" r:id="rId3"/>
    <p:sldId id="1307" r:id="rId4"/>
    <p:sldId id="1308" r:id="rId5"/>
    <p:sldId id="1522" r:id="rId6"/>
    <p:sldId id="1516" r:id="rId7"/>
    <p:sldId id="1528" r:id="rId8"/>
    <p:sldId id="1466" r:id="rId9"/>
    <p:sldId id="1513" r:id="rId10"/>
    <p:sldId id="1477" r:id="rId11"/>
    <p:sldId id="1478" r:id="rId12"/>
    <p:sldId id="1479" r:id="rId13"/>
    <p:sldId id="1475" r:id="rId14"/>
    <p:sldId id="1529" r:id="rId15"/>
    <p:sldId id="1530" r:id="rId16"/>
    <p:sldId id="770" r:id="rId17"/>
    <p:sldId id="150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FFCCFF"/>
    <a:srgbClr val="00B75D"/>
    <a:srgbClr val="5CB130"/>
    <a:srgbClr val="000000"/>
    <a:srgbClr val="66CDF6"/>
    <a:srgbClr val="66CCFF"/>
    <a:srgbClr val="00FFFF"/>
    <a:srgbClr val="0099CC"/>
    <a:srgbClr val="00C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4.wdp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EEB39D-6764-8B99-85AE-7E1A6C601BF5}"/>
              </a:ext>
            </a:extLst>
          </p:cNvPr>
          <p:cNvSpPr txBox="1"/>
          <p:nvPr/>
        </p:nvSpPr>
        <p:spPr>
          <a:xfrm>
            <a:off x="2310354" y="4414248"/>
            <a:ext cx="8659973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Порівняння чисел.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Рівність</a:t>
            </a:r>
            <a:r>
              <a:rPr lang="uk-UA" sz="4800" b="1" dirty="0">
                <a:solidFill>
                  <a:schemeClr val="bg1"/>
                </a:solidFill>
              </a:rPr>
              <a:t>. </a:t>
            </a:r>
            <a:r>
              <a:rPr lang="uk-UA" sz="4800" b="1" dirty="0" smtClean="0">
                <a:solidFill>
                  <a:schemeClr val="bg1"/>
                </a:solidFill>
              </a:rPr>
              <a:t>Знак </a:t>
            </a:r>
            <a:r>
              <a:rPr lang="ru-RU" sz="4800" b="1" dirty="0">
                <a:solidFill>
                  <a:schemeClr val="bg1"/>
                </a:solidFill>
              </a:rPr>
              <a:t>«</a:t>
            </a:r>
            <a:r>
              <a:rPr lang="uk-UA" sz="4800" b="1" dirty="0">
                <a:solidFill>
                  <a:schemeClr val="bg1"/>
                </a:solidFill>
              </a:rPr>
              <a:t>=</a:t>
            </a:r>
            <a:r>
              <a:rPr lang="ru-RU" sz="4800" b="1" dirty="0">
                <a:solidFill>
                  <a:schemeClr val="bg1"/>
                </a:solidFill>
              </a:rPr>
              <a:t>»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A47906-1E59-D6F7-5644-1D76D6FF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4" y="460513"/>
            <a:ext cx="3750030" cy="3771183"/>
          </a:xfrm>
          <a:prstGeom prst="roundRect">
            <a:avLst/>
          </a:prstGeom>
        </p:spPr>
      </p:pic>
      <p:pic>
        <p:nvPicPr>
          <p:cNvPr id="16" name="Рисунок 15" descr="35223539_1020401531458511_4978935134171430912_n.jpg">
            <a:extLst>
              <a:ext uri="{FF2B5EF4-FFF2-40B4-BE49-F238E27FC236}">
                <a16:creationId xmlns="" xmlns:a16="http://schemas.microsoft.com/office/drawing/2014/main" id="{49361F5D-BE03-18E4-1DAF-5B23FB91B2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091" y="1209942"/>
            <a:ext cx="1509213" cy="2316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1675" y="1499981"/>
            <a:ext cx="3450800" cy="17366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CCAA3A6-5FB8-88DC-6C42-671C7610C06E}"/>
              </a:ext>
            </a:extLst>
          </p:cNvPr>
          <p:cNvSpPr/>
          <p:nvPr/>
        </p:nvSpPr>
        <p:spPr>
          <a:xfrm>
            <a:off x="1882367" y="422211"/>
            <a:ext cx="8732066" cy="7305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4000" b="1" dirty="0">
                <a:solidFill>
                  <a:schemeClr val="bg1"/>
                </a:solidFill>
              </a:rPr>
              <a:t>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6" descr="Миска для кота: стоковые векторные изображения, иллюстрации | Depositphotos">
            <a:extLst>
              <a:ext uri="{FF2B5EF4-FFF2-40B4-BE49-F238E27FC236}">
                <a16:creationId xmlns="" xmlns:a16="http://schemas.microsoft.com/office/drawing/2014/main" id="{C3DB79F3-1A1C-28C9-C38E-C1DE7D6AD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109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4" name="AutoShape 8" descr="Рыжая кошка - векторные изображения, Рыжая кошка картинки | Depositphotos">
            <a:extLst>
              <a:ext uri="{FF2B5EF4-FFF2-40B4-BE49-F238E27FC236}">
                <a16:creationId xmlns="" xmlns:a16="http://schemas.microsoft.com/office/drawing/2014/main" id="{9C6281F1-A867-3A4C-00D6-DAB1532ED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9633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CA1442-6ADB-7EA4-5926-5EE3D1D2154F}"/>
              </a:ext>
            </a:extLst>
          </p:cNvPr>
          <p:cNvSpPr txBox="1"/>
          <p:nvPr/>
        </p:nvSpPr>
        <p:spPr>
          <a:xfrm>
            <a:off x="3899445" y="1333940"/>
            <a:ext cx="6714988" cy="662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200" dirty="0"/>
              <a:t>Скільки олівців у кожному стакані?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AFA2AF4F-DDF3-3A39-8A5A-F180115F4B63}"/>
              </a:ext>
            </a:extLst>
          </p:cNvPr>
          <p:cNvSpPr/>
          <p:nvPr/>
        </p:nvSpPr>
        <p:spPr>
          <a:xfrm>
            <a:off x="6181992" y="3640077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AFF19706-992C-800E-AF7B-A0894F63FA15}"/>
              </a:ext>
            </a:extLst>
          </p:cNvPr>
          <p:cNvSpPr/>
          <p:nvPr/>
        </p:nvSpPr>
        <p:spPr>
          <a:xfrm>
            <a:off x="8216326" y="3640077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4991" y="279320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7F8C20-9A4E-69B6-5FC8-08E529DDE15C}"/>
              </a:ext>
            </a:extLst>
          </p:cNvPr>
          <p:cNvSpPr txBox="1"/>
          <p:nvPr/>
        </p:nvSpPr>
        <p:spPr>
          <a:xfrm>
            <a:off x="7256302" y="3562466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5D570DC3-0886-8606-D71B-BC85D32EB7A8}"/>
              </a:ext>
            </a:extLst>
          </p:cNvPr>
          <p:cNvSpPr/>
          <p:nvPr/>
        </p:nvSpPr>
        <p:spPr>
          <a:xfrm>
            <a:off x="1475615" y="1406802"/>
            <a:ext cx="1906777" cy="109424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4243954" y="5325071"/>
            <a:ext cx="6263154" cy="9359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Прочитай рівність: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= 2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="" xmlns:a16="http://schemas.microsoft.com/office/drawing/2014/main" id="{08E32D9A-9237-703C-B051-B1598543128A}"/>
              </a:ext>
            </a:extLst>
          </p:cNvPr>
          <p:cNvCxnSpPr>
            <a:cxnSpLocks/>
          </p:cNvCxnSpPr>
          <p:nvPr/>
        </p:nvCxnSpPr>
        <p:spPr>
          <a:xfrm>
            <a:off x="2129257" y="1549546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="" xmlns:a16="http://schemas.microsoft.com/office/drawing/2014/main" id="{C31611B4-DA79-2B43-74BB-3C80C3D126B9}"/>
              </a:ext>
            </a:extLst>
          </p:cNvPr>
          <p:cNvCxnSpPr>
            <a:cxnSpLocks/>
          </p:cNvCxnSpPr>
          <p:nvPr/>
        </p:nvCxnSpPr>
        <p:spPr>
          <a:xfrm>
            <a:off x="2770717" y="1549546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="" xmlns:a16="http://schemas.microsoft.com/office/drawing/2014/main" id="{E809CDE8-9D1D-138C-1FBD-FD2140AE26D9}"/>
              </a:ext>
            </a:extLst>
          </p:cNvPr>
          <p:cNvCxnSpPr>
            <a:cxnSpLocks/>
          </p:cNvCxnSpPr>
          <p:nvPr/>
        </p:nvCxnSpPr>
        <p:spPr>
          <a:xfrm>
            <a:off x="1992668" y="1665250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="" xmlns:a16="http://schemas.microsoft.com/office/drawing/2014/main" id="{5A60BEB8-4F4E-A213-085B-D79F480806FC}"/>
              </a:ext>
            </a:extLst>
          </p:cNvPr>
          <p:cNvCxnSpPr>
            <a:cxnSpLocks/>
          </p:cNvCxnSpPr>
          <p:nvPr/>
        </p:nvCxnSpPr>
        <p:spPr>
          <a:xfrm>
            <a:off x="1992668" y="2235631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="" xmlns:a16="http://schemas.microsoft.com/office/drawing/2014/main" id="{5E5A231B-C919-6056-0B29-BF22FB53608F}"/>
              </a:ext>
            </a:extLst>
          </p:cNvPr>
          <p:cNvCxnSpPr>
            <a:cxnSpLocks/>
          </p:cNvCxnSpPr>
          <p:nvPr/>
        </p:nvCxnSpPr>
        <p:spPr>
          <a:xfrm>
            <a:off x="2213304" y="1887921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="" xmlns:a16="http://schemas.microsoft.com/office/drawing/2014/main" id="{C434ADAC-B664-6795-0641-8B5EEA0A5A35}"/>
              </a:ext>
            </a:extLst>
          </p:cNvPr>
          <p:cNvCxnSpPr>
            <a:cxnSpLocks/>
          </p:cNvCxnSpPr>
          <p:nvPr/>
        </p:nvCxnSpPr>
        <p:spPr>
          <a:xfrm>
            <a:off x="2213304" y="2046109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0" descr="Стакан для ручек и карандашей - MYSH688240">
            <a:extLst>
              <a:ext uri="{FF2B5EF4-FFF2-40B4-BE49-F238E27FC236}">
                <a16:creationId xmlns="" xmlns:a16="http://schemas.microsoft.com/office/drawing/2014/main" id="{7111DFFA-3BB4-BC9B-454F-451509A2B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4243954" y="2793205"/>
            <a:ext cx="1309877" cy="17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Стакан для ручек и карандашей - MYSH688240">
            <a:extLst>
              <a:ext uri="{FF2B5EF4-FFF2-40B4-BE49-F238E27FC236}">
                <a16:creationId xmlns="" xmlns:a16="http://schemas.microsoft.com/office/drawing/2014/main" id="{979121ED-B794-9B05-DCFF-02CDE363C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9529509" y="2899883"/>
            <a:ext cx="1339645" cy="17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DE92D73A-F21B-8850-213A-CEE7B0CEF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1016045">
            <a:off x="9826931" y="2276138"/>
            <a:ext cx="280521" cy="12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F986C8FB-E822-99F0-A076-7895DB174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1140265">
            <a:off x="4666445" y="2156098"/>
            <a:ext cx="264872" cy="12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D414D2F9-3A47-0DA0-BC43-08B70F555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034041" y="2278549"/>
            <a:ext cx="262315" cy="12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11084EBF-3CBF-1E5D-5E61-BBD5781D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199796">
            <a:off x="4792079" y="2268518"/>
            <a:ext cx="287314" cy="11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-83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CCAA3A6-5FB8-88DC-6C42-671C7610C06E}"/>
              </a:ext>
            </a:extLst>
          </p:cNvPr>
          <p:cNvSpPr/>
          <p:nvPr/>
        </p:nvSpPr>
        <p:spPr>
          <a:xfrm>
            <a:off x="2085044" y="422212"/>
            <a:ext cx="8732066" cy="6966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Порівнюємо </a:t>
            </a:r>
            <a:r>
              <a:rPr lang="uk-UA" sz="4000" b="1" dirty="0">
                <a:solidFill>
                  <a:schemeClr val="bg1"/>
                </a:solidFill>
              </a:rPr>
              <a:t>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6" descr="Миска для кота: стоковые векторные изображения, иллюстрации | Depositphotos">
            <a:extLst>
              <a:ext uri="{FF2B5EF4-FFF2-40B4-BE49-F238E27FC236}">
                <a16:creationId xmlns="" xmlns:a16="http://schemas.microsoft.com/office/drawing/2014/main" id="{C3DB79F3-1A1C-28C9-C38E-C1DE7D6AD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2392" y="38931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4" name="AutoShape 8" descr="Рыжая кошка - векторные изображения, Рыжая кошка картинки | Depositphotos">
            <a:extLst>
              <a:ext uri="{FF2B5EF4-FFF2-40B4-BE49-F238E27FC236}">
                <a16:creationId xmlns="" xmlns:a16="http://schemas.microsoft.com/office/drawing/2014/main" id="{9C6281F1-A867-3A4C-00D6-DAB1532ED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4792" y="40455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2054" name="Picture 6" descr="Купить Спортивная Сетчатая Сумка для футбола, баскетбольная сетка для  волейбола, Футбольная сетка с карманом для 1 мяча, портативная маленькая  сетка в интернет-магазине ExcellentOutdoor Online Store по цене 568.15 руб  с доставкой: характеристики,">
            <a:extLst>
              <a:ext uri="{FF2B5EF4-FFF2-40B4-BE49-F238E27FC236}">
                <a16:creationId xmlns="" xmlns:a16="http://schemas.microsoft.com/office/drawing/2014/main" id="{232FDC2D-D9A8-CB23-611B-6920D6105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25697"/>
          <a:stretch/>
        </p:blipFill>
        <p:spPr bwMode="auto">
          <a:xfrm>
            <a:off x="7269708" y="2744966"/>
            <a:ext cx="4611181" cy="27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BE9CBAFF-F486-9F5F-D549-4BE873DCD4B0}"/>
              </a:ext>
            </a:extLst>
          </p:cNvPr>
          <p:cNvSpPr/>
          <p:nvPr/>
        </p:nvSpPr>
        <p:spPr>
          <a:xfrm>
            <a:off x="4320735" y="377630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D8403DDD-A27D-C45D-5C3E-62086AF03473}"/>
              </a:ext>
            </a:extLst>
          </p:cNvPr>
          <p:cNvSpPr/>
          <p:nvPr/>
        </p:nvSpPr>
        <p:spPr>
          <a:xfrm>
            <a:off x="6047660" y="377630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="" xmlns:a16="http://schemas.microsoft.com/office/drawing/2014/main" id="{A9123B2C-1083-9BFE-E245-F9099632A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01762" y="255531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1239668-4F86-F2BA-1D1C-72DF9A8FBCF5}"/>
              </a:ext>
            </a:extLst>
          </p:cNvPr>
          <p:cNvSpPr txBox="1"/>
          <p:nvPr/>
        </p:nvSpPr>
        <p:spPr>
          <a:xfrm>
            <a:off x="5275699" y="3696751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C52CF2DB-5365-FC92-4437-8F9856307C73}"/>
              </a:ext>
            </a:extLst>
          </p:cNvPr>
          <p:cNvSpPr/>
          <p:nvPr/>
        </p:nvSpPr>
        <p:spPr>
          <a:xfrm>
            <a:off x="4387913" y="5806642"/>
            <a:ext cx="6263154" cy="656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Прочитай рівність: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 3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8BF13E5A-FE58-C579-52F6-D686B8322DD5}"/>
              </a:ext>
            </a:extLst>
          </p:cNvPr>
          <p:cNvSpPr/>
          <p:nvPr/>
        </p:nvSpPr>
        <p:spPr>
          <a:xfrm>
            <a:off x="1733068" y="1626645"/>
            <a:ext cx="1906777" cy="109424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="" xmlns:a16="http://schemas.microsoft.com/office/drawing/2014/main" id="{1BA42B21-0D45-6769-5A00-CDC5D424627E}"/>
              </a:ext>
            </a:extLst>
          </p:cNvPr>
          <p:cNvCxnSpPr>
            <a:cxnSpLocks/>
          </p:cNvCxnSpPr>
          <p:nvPr/>
        </p:nvCxnSpPr>
        <p:spPr>
          <a:xfrm>
            <a:off x="2386710" y="1769389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="" xmlns:a16="http://schemas.microsoft.com/office/drawing/2014/main" id="{FE799E71-BFAC-4936-59CF-24984188C8FF}"/>
              </a:ext>
            </a:extLst>
          </p:cNvPr>
          <p:cNvCxnSpPr>
            <a:cxnSpLocks/>
          </p:cNvCxnSpPr>
          <p:nvPr/>
        </p:nvCxnSpPr>
        <p:spPr>
          <a:xfrm>
            <a:off x="3028170" y="1769389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="" xmlns:a16="http://schemas.microsoft.com/office/drawing/2014/main" id="{4ED8AE94-FBFA-A2CF-C48A-F20421D4D450}"/>
              </a:ext>
            </a:extLst>
          </p:cNvPr>
          <p:cNvCxnSpPr>
            <a:cxnSpLocks/>
          </p:cNvCxnSpPr>
          <p:nvPr/>
        </p:nvCxnSpPr>
        <p:spPr>
          <a:xfrm>
            <a:off x="2250121" y="1885093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="" xmlns:a16="http://schemas.microsoft.com/office/drawing/2014/main" id="{D697390D-267F-15EB-D9B1-010E7FBB882F}"/>
              </a:ext>
            </a:extLst>
          </p:cNvPr>
          <p:cNvCxnSpPr>
            <a:cxnSpLocks/>
          </p:cNvCxnSpPr>
          <p:nvPr/>
        </p:nvCxnSpPr>
        <p:spPr>
          <a:xfrm>
            <a:off x="2250121" y="2455474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="" xmlns:a16="http://schemas.microsoft.com/office/drawing/2014/main" id="{CD1CBB1D-69AE-F0EF-E947-64D4BF3BCE71}"/>
              </a:ext>
            </a:extLst>
          </p:cNvPr>
          <p:cNvCxnSpPr>
            <a:cxnSpLocks/>
          </p:cNvCxnSpPr>
          <p:nvPr/>
        </p:nvCxnSpPr>
        <p:spPr>
          <a:xfrm>
            <a:off x="2470757" y="2107764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="" xmlns:a16="http://schemas.microsoft.com/office/drawing/2014/main" id="{4BE16244-F4D3-E5D9-4937-0092775F6569}"/>
              </a:ext>
            </a:extLst>
          </p:cNvPr>
          <p:cNvCxnSpPr>
            <a:cxnSpLocks/>
          </p:cNvCxnSpPr>
          <p:nvPr/>
        </p:nvCxnSpPr>
        <p:spPr>
          <a:xfrm>
            <a:off x="2470757" y="2265952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824B5B-73DB-764F-4C89-F0C6A0BBCE58}"/>
              </a:ext>
            </a:extLst>
          </p:cNvPr>
          <p:cNvSpPr txBox="1"/>
          <p:nvPr/>
        </p:nvSpPr>
        <p:spPr>
          <a:xfrm>
            <a:off x="4626848" y="1118868"/>
            <a:ext cx="6107836" cy="1607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/>
              <a:t>Скільки сіток? Скільки м’ячів? </a:t>
            </a:r>
          </a:p>
          <a:p>
            <a:r>
              <a:rPr lang="uk-UA" sz="2400" dirty="0"/>
              <a:t>Порівняй кількість сіток і кількість м’ячів. Запиши рівність. </a:t>
            </a:r>
          </a:p>
        </p:txBody>
      </p:sp>
    </p:spTree>
    <p:extLst>
      <p:ext uri="{BB962C8B-B14F-4D97-AF65-F5344CB8AC3E}">
        <p14:creationId xmlns:p14="http://schemas.microsoft.com/office/powerpoint/2010/main" val="23297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025EDD8-8F57-3365-76BA-CE649C64F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5" t="46071" r="10689"/>
          <a:stretch/>
        </p:blipFill>
        <p:spPr>
          <a:xfrm>
            <a:off x="2641536" y="1421960"/>
            <a:ext cx="567198" cy="593348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CCAA3A6-5FB8-88DC-6C42-671C7610C06E}"/>
              </a:ext>
            </a:extLst>
          </p:cNvPr>
          <p:cNvSpPr/>
          <p:nvPr/>
        </p:nvSpPr>
        <p:spPr>
          <a:xfrm>
            <a:off x="2225104" y="483639"/>
            <a:ext cx="8732066" cy="6835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числа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Шерман и Пенни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3CCA8D96-18CB-7364-B9FF-CA4B241C1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" b="97556" l="49465" r="94861">
                        <a14:backgroundMark x1="56959" y1="50752" x2="56959" y2="50752"/>
                        <a14:backgroundMark x1="52034" y1="50376" x2="52034" y2="50376"/>
                        <a14:backgroundMark x1="59743" y1="50940" x2="59743" y2="50940"/>
                        <a14:backgroundMark x1="64240" y1="50376" x2="64240" y2="50376"/>
                        <a14:backgroundMark x1="67024" y1="50940" x2="67024" y2="5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7"/>
          <a:stretch/>
        </p:blipFill>
        <p:spPr bwMode="auto">
          <a:xfrm>
            <a:off x="1308149" y="2149332"/>
            <a:ext cx="1833910" cy="40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6CEB749B-051F-177B-93AA-6573C25913F5}"/>
              </a:ext>
            </a:extLst>
          </p:cNvPr>
          <p:cNvSpPr/>
          <p:nvPr/>
        </p:nvSpPr>
        <p:spPr>
          <a:xfrm>
            <a:off x="1457316" y="1376724"/>
            <a:ext cx="1925339" cy="75130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1006C7D-4228-6707-8B9B-F40892805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6" r="8947" b="44690"/>
          <a:stretch/>
        </p:blipFill>
        <p:spPr>
          <a:xfrm>
            <a:off x="1539337" y="1466003"/>
            <a:ext cx="518063" cy="555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CA3335-D777-A53F-3583-67DED0DE9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572" y="1466003"/>
            <a:ext cx="618964" cy="557754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="" xmlns:a16="http://schemas.microsoft.com/office/drawing/2014/main" id="{2EE96A7D-1F59-F7F0-1540-DD1CF2EC6215}"/>
              </a:ext>
            </a:extLst>
          </p:cNvPr>
          <p:cNvGrpSpPr/>
          <p:nvPr/>
        </p:nvGrpSpPr>
        <p:grpSpPr>
          <a:xfrm>
            <a:off x="3646476" y="1167225"/>
            <a:ext cx="8068579" cy="5522294"/>
            <a:chOff x="3646476" y="1167225"/>
            <a:chExt cx="8068579" cy="5522294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9B412067-AC24-2C09-4A07-AD7FF012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6476" y="1167225"/>
              <a:ext cx="8068579" cy="5522294"/>
            </a:xfrm>
            <a:prstGeom prst="rect">
              <a:avLst/>
            </a:prstGeom>
          </p:spPr>
        </p:pic>
        <p:sp>
          <p:nvSpPr>
            <p:cNvPr id="2" name="AutoShape 6" descr="Миска для кота: стоковые векторные изображения, иллюстрации | Depositphotos">
              <a:extLst>
                <a:ext uri="{FF2B5EF4-FFF2-40B4-BE49-F238E27FC236}">
                  <a16:creationId xmlns="" xmlns:a16="http://schemas.microsoft.com/office/drawing/2014/main" id="{C3DB79F3-1A1C-28C9-C38E-C1DE7D6AD3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chemeClr val="bg1"/>
                </a:solidFill>
              </a:endParaRPr>
            </a:p>
          </p:txBody>
        </p:sp>
        <p:sp>
          <p:nvSpPr>
            <p:cNvPr id="4" name="AutoShape 8" descr="Рыжая кошка - векторные изображения, Рыжая кошка картинки | Depositphotos">
              <a:extLst>
                <a:ext uri="{FF2B5EF4-FFF2-40B4-BE49-F238E27FC236}">
                  <a16:creationId xmlns="" xmlns:a16="http://schemas.microsoft.com/office/drawing/2014/main" id="{9C6281F1-A867-3A4C-00D6-DAB1532EDC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B9C465-6B0C-157F-7A39-7192DC39C30F}"/>
                </a:ext>
              </a:extLst>
            </p:cNvPr>
            <p:cNvSpPr txBox="1"/>
            <p:nvPr/>
          </p:nvSpPr>
          <p:spPr>
            <a:xfrm>
              <a:off x="5633874" y="1594510"/>
              <a:ext cx="16857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solidFill>
                    <a:schemeClr val="bg1"/>
                  </a:solidFill>
                </a:rPr>
                <a:t>2     1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A03CD86-CFAC-766E-15DE-D971C5A42971}"/>
                </a:ext>
              </a:extLst>
            </p:cNvPr>
            <p:cNvSpPr txBox="1"/>
            <p:nvPr/>
          </p:nvSpPr>
          <p:spPr>
            <a:xfrm>
              <a:off x="5658255" y="2342646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  <a:r>
                <a:rPr lang="uk-UA" sz="4400" b="1" dirty="0">
                  <a:solidFill>
                    <a:schemeClr val="bg1"/>
                  </a:solidFill>
                </a:rPr>
                <a:t>     1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653071A-E923-0CE5-70D7-E697FEBAF78F}"/>
                </a:ext>
              </a:extLst>
            </p:cNvPr>
            <p:cNvSpPr txBox="1"/>
            <p:nvPr/>
          </p:nvSpPr>
          <p:spPr>
            <a:xfrm>
              <a:off x="5685059" y="3069382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  <a:r>
                <a:rPr lang="uk-UA" sz="4400" b="1" dirty="0">
                  <a:solidFill>
                    <a:schemeClr val="bg1"/>
                  </a:solidFill>
                </a:rPr>
                <a:t>     </a:t>
              </a:r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8D258F2-C65C-3938-1C0B-FAB75EEB36C6}"/>
                </a:ext>
              </a:extLst>
            </p:cNvPr>
            <p:cNvSpPr txBox="1"/>
            <p:nvPr/>
          </p:nvSpPr>
          <p:spPr>
            <a:xfrm>
              <a:off x="5707017" y="3812699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solidFill>
                    <a:schemeClr val="bg1"/>
                  </a:solidFill>
                </a:rPr>
                <a:t>2     </a:t>
              </a:r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A39A7C-E4E5-9984-BE67-B759EEB5EEC6}"/>
                </a:ext>
              </a:extLst>
            </p:cNvPr>
            <p:cNvSpPr txBox="1"/>
            <p:nvPr/>
          </p:nvSpPr>
          <p:spPr>
            <a:xfrm>
              <a:off x="8582381" y="1600851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  <a:r>
                <a:rPr lang="uk-UA" sz="4400" b="1" dirty="0">
                  <a:solidFill>
                    <a:schemeClr val="bg1"/>
                  </a:solidFill>
                </a:rPr>
                <a:t>      1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6865030-0FDB-D689-8B8E-35A4F407B03E}"/>
                </a:ext>
              </a:extLst>
            </p:cNvPr>
            <p:cNvSpPr txBox="1"/>
            <p:nvPr/>
          </p:nvSpPr>
          <p:spPr>
            <a:xfrm>
              <a:off x="8568581" y="2300648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solidFill>
                    <a:schemeClr val="bg1"/>
                  </a:solidFill>
                </a:rPr>
                <a:t>2      </a:t>
              </a:r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6B41933-C349-97E4-7660-E02F7F4C8E6A}"/>
                </a:ext>
              </a:extLst>
            </p:cNvPr>
            <p:cNvSpPr txBox="1"/>
            <p:nvPr/>
          </p:nvSpPr>
          <p:spPr>
            <a:xfrm>
              <a:off x="8595385" y="3000444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  <a:r>
                <a:rPr lang="uk-UA" sz="4400" b="1" dirty="0">
                  <a:solidFill>
                    <a:schemeClr val="bg1"/>
                  </a:solidFill>
                </a:rPr>
                <a:t>      </a:t>
              </a:r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6383309-5AC8-6BEB-0541-CD2A141E29D8}"/>
                </a:ext>
              </a:extLst>
            </p:cNvPr>
            <p:cNvSpPr txBox="1"/>
            <p:nvPr/>
          </p:nvSpPr>
          <p:spPr>
            <a:xfrm>
              <a:off x="8582381" y="3733800"/>
              <a:ext cx="1768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  <a:r>
                <a:rPr lang="uk-UA" sz="4400" b="1" dirty="0">
                  <a:solidFill>
                    <a:schemeClr val="bg1"/>
                  </a:solidFill>
                </a:rPr>
                <a:t>      </a:t>
              </a:r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  <a:endParaRPr lang="x-none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CA77D8F-6D36-D8EC-747A-A44035D46BC3}"/>
              </a:ext>
            </a:extLst>
          </p:cNvPr>
          <p:cNvSpPr txBox="1"/>
          <p:nvPr/>
        </p:nvSpPr>
        <p:spPr>
          <a:xfrm>
            <a:off x="6121900" y="1587130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&gt;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33038CE-3088-60B8-4EB2-3A5B4278B3E2}"/>
              </a:ext>
            </a:extLst>
          </p:cNvPr>
          <p:cNvSpPr txBox="1"/>
          <p:nvPr/>
        </p:nvSpPr>
        <p:spPr>
          <a:xfrm>
            <a:off x="6121531" y="2347540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=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F328892-0A97-91C3-25B4-A68ECCAC2350}"/>
              </a:ext>
            </a:extLst>
          </p:cNvPr>
          <p:cNvSpPr txBox="1"/>
          <p:nvPr/>
        </p:nvSpPr>
        <p:spPr>
          <a:xfrm>
            <a:off x="6121531" y="3038364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=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C0E4C15-8470-917D-9A3E-093449B33885}"/>
              </a:ext>
            </a:extLst>
          </p:cNvPr>
          <p:cNvSpPr txBox="1"/>
          <p:nvPr/>
        </p:nvSpPr>
        <p:spPr>
          <a:xfrm>
            <a:off x="6127043" y="3791394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&lt;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EABD62-31E8-CAD4-2BA9-38FEA7E37D43}"/>
              </a:ext>
            </a:extLst>
          </p:cNvPr>
          <p:cNvSpPr txBox="1"/>
          <p:nvPr/>
        </p:nvSpPr>
        <p:spPr>
          <a:xfrm>
            <a:off x="9107474" y="1587130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&gt;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33972D7-23B0-20E0-F984-665F2305149A}"/>
              </a:ext>
            </a:extLst>
          </p:cNvPr>
          <p:cNvSpPr txBox="1"/>
          <p:nvPr/>
        </p:nvSpPr>
        <p:spPr>
          <a:xfrm>
            <a:off x="9090137" y="2347540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=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78516B7-F405-5518-6331-49C250696E2D}"/>
              </a:ext>
            </a:extLst>
          </p:cNvPr>
          <p:cNvSpPr txBox="1"/>
          <p:nvPr/>
        </p:nvSpPr>
        <p:spPr>
          <a:xfrm>
            <a:off x="9090136" y="2993922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&gt;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4E2BE8C-A10F-DCFB-9823-F016BF5588DD}"/>
              </a:ext>
            </a:extLst>
          </p:cNvPr>
          <p:cNvSpPr txBox="1"/>
          <p:nvPr/>
        </p:nvSpPr>
        <p:spPr>
          <a:xfrm>
            <a:off x="9090135" y="3724373"/>
            <a:ext cx="55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&lt;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Notebook Png Download Image - Transparent Spiral Notebook Png, Png Download  - kindpng">
            <a:extLst>
              <a:ext uri="{FF2B5EF4-FFF2-40B4-BE49-F238E27FC236}">
                <a16:creationId xmlns="" xmlns:a16="http://schemas.microsoft.com/office/drawing/2014/main" id="{D5AD11DC-84A9-71AA-734F-555DE1D5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7134" r="7209" b="9736"/>
          <a:stretch/>
        </p:blipFill>
        <p:spPr bwMode="auto">
          <a:xfrm>
            <a:off x="3033960" y="1277532"/>
            <a:ext cx="872143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6304" y="484368"/>
            <a:ext cx="8732066" cy="7931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Математична казка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56A774-9C68-96BB-CA1D-91D5B7B4F847}"/>
              </a:ext>
            </a:extLst>
          </p:cNvPr>
          <p:cNvSpPr txBox="1"/>
          <p:nvPr/>
        </p:nvSpPr>
        <p:spPr>
          <a:xfrm>
            <a:off x="4527618" y="1644761"/>
            <a:ext cx="637379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   Знак порівняння – знак-дивак. Чому дивак? Бо крутиться то ліворуч, то праворуч і все порівнює: Там, куди розкрив ротик цей знак, завжди більше, А повертається кутиком у бік, де менше, ображається, що мало, і ротик закриває. 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   Ось так: </a:t>
            </a:r>
          </a:p>
          <a:p>
            <a:pPr algn="just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   Знак рівності крутитися не полюбляє. Як не крути, він завжди однаковий, бо вказує на однакову кількість: 1 = 1.</a:t>
            </a:r>
          </a:p>
        </p:txBody>
      </p:sp>
      <p:pic>
        <p:nvPicPr>
          <p:cNvPr id="1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040A17F-4157-3D7E-8523-2226ABE9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9" y="2197748"/>
            <a:ext cx="1944497" cy="36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увати 23">
            <a:extLst>
              <a:ext uri="{FF2B5EF4-FFF2-40B4-BE49-F238E27FC236}">
                <a16:creationId xmlns="" xmlns:a16="http://schemas.microsoft.com/office/drawing/2014/main" id="{177D8FB0-B15A-CD16-9B80-CBC856C37E76}"/>
              </a:ext>
            </a:extLst>
          </p:cNvPr>
          <p:cNvGrpSpPr/>
          <p:nvPr/>
        </p:nvGrpSpPr>
        <p:grpSpPr>
          <a:xfrm>
            <a:off x="6119866" y="3552007"/>
            <a:ext cx="1067413" cy="848549"/>
            <a:chOff x="4407103" y="1951514"/>
            <a:chExt cx="2562110" cy="2292940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179D3233-9049-2AE3-A4E0-EA1CDAD52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7103" y="1951514"/>
              <a:ext cx="2562110" cy="2292940"/>
            </a:xfrm>
            <a:prstGeom prst="rect">
              <a:avLst/>
            </a:prstGeom>
          </p:spPr>
        </p:pic>
        <p:sp>
          <p:nvSpPr>
            <p:cNvPr id="20" name="Прямокутник: округлені кути 19">
              <a:extLst>
                <a:ext uri="{FF2B5EF4-FFF2-40B4-BE49-F238E27FC236}">
                  <a16:creationId xmlns="" xmlns:a16="http://schemas.microsoft.com/office/drawing/2014/main" id="{90982509-6989-BC6D-35A4-50DBFF4CD50C}"/>
                </a:ext>
              </a:extLst>
            </p:cNvPr>
            <p:cNvSpPr/>
            <p:nvPr/>
          </p:nvSpPr>
          <p:spPr>
            <a:xfrm rot="1155608">
              <a:off x="4724879" y="3451391"/>
              <a:ext cx="1657977" cy="301452"/>
            </a:xfrm>
            <a:prstGeom prst="roundRect">
              <a:avLst/>
            </a:prstGeom>
            <a:solidFill>
              <a:srgbClr val="5CB130"/>
            </a:solidFill>
            <a:ln>
              <a:solidFill>
                <a:srgbClr val="00B7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="" xmlns:a16="http://schemas.microsoft.com/office/drawing/2014/main" id="{CB66CFC2-D8A6-A416-3083-01266628536B}"/>
              </a:ext>
            </a:extLst>
          </p:cNvPr>
          <p:cNvGrpSpPr/>
          <p:nvPr/>
        </p:nvGrpSpPr>
        <p:grpSpPr>
          <a:xfrm>
            <a:off x="7394677" y="3499445"/>
            <a:ext cx="1067413" cy="829981"/>
            <a:chOff x="8317976" y="2205888"/>
            <a:chExt cx="2562110" cy="2268430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B8BC1D2-3E1C-63AA-3BA7-B806D75A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7976" y="2205888"/>
              <a:ext cx="2562110" cy="2268430"/>
            </a:xfrm>
            <a:prstGeom prst="rect">
              <a:avLst/>
            </a:prstGeom>
          </p:spPr>
        </p:pic>
        <p:sp>
          <p:nvSpPr>
            <p:cNvPr id="22" name="Прямокутник: округлені кути 21">
              <a:extLst>
                <a:ext uri="{FF2B5EF4-FFF2-40B4-BE49-F238E27FC236}">
                  <a16:creationId xmlns="" xmlns:a16="http://schemas.microsoft.com/office/drawing/2014/main" id="{661F461E-7393-AAFA-073C-1954E36794CF}"/>
                </a:ext>
              </a:extLst>
            </p:cNvPr>
            <p:cNvSpPr/>
            <p:nvPr/>
          </p:nvSpPr>
          <p:spPr>
            <a:xfrm rot="20512306">
              <a:off x="8719925" y="3754235"/>
              <a:ext cx="1657977" cy="301452"/>
            </a:xfrm>
            <a:prstGeom prst="roundRect">
              <a:avLst/>
            </a:prstGeom>
            <a:solidFill>
              <a:srgbClr val="5CB130"/>
            </a:solidFill>
            <a:ln>
              <a:solidFill>
                <a:srgbClr val="00B7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21" name="Групувати 20">
            <a:extLst>
              <a:ext uri="{FF2B5EF4-FFF2-40B4-BE49-F238E27FC236}">
                <a16:creationId xmlns="" xmlns:a16="http://schemas.microsoft.com/office/drawing/2014/main" id="{0F1AF1E1-C170-71F4-DF0C-4B39A7B47F6C}"/>
              </a:ext>
            </a:extLst>
          </p:cNvPr>
          <p:cNvGrpSpPr/>
          <p:nvPr/>
        </p:nvGrpSpPr>
        <p:grpSpPr>
          <a:xfrm>
            <a:off x="8252888" y="5181887"/>
            <a:ext cx="1091901" cy="916890"/>
            <a:chOff x="1019381" y="3488481"/>
            <a:chExt cx="2362200" cy="1971675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0D08993E-7C39-8512-571A-3DDD2DE50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381" y="3488481"/>
              <a:ext cx="2362200" cy="1971675"/>
            </a:xfrm>
            <a:prstGeom prst="rect">
              <a:avLst/>
            </a:prstGeom>
          </p:spPr>
        </p:pic>
        <p:sp>
          <p:nvSpPr>
            <p:cNvPr id="23" name="Прямокутник: округлені кути 22">
              <a:extLst>
                <a:ext uri="{FF2B5EF4-FFF2-40B4-BE49-F238E27FC236}">
                  <a16:creationId xmlns="" xmlns:a16="http://schemas.microsoft.com/office/drawing/2014/main" id="{69EC9D9A-F756-EF40-C46C-F1E23832BFE3}"/>
                </a:ext>
              </a:extLst>
            </p:cNvPr>
            <p:cNvSpPr/>
            <p:nvPr/>
          </p:nvSpPr>
          <p:spPr>
            <a:xfrm>
              <a:off x="1371492" y="4894149"/>
              <a:ext cx="1657978" cy="354860"/>
            </a:xfrm>
            <a:prstGeom prst="roundRect">
              <a:avLst/>
            </a:prstGeom>
            <a:solidFill>
              <a:srgbClr val="5CB130"/>
            </a:solidFill>
            <a:ln>
              <a:solidFill>
                <a:srgbClr val="00B7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5041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C5D21F96-4EFF-17B8-AD00-2E0DC1C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3286" y="293078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1162" y="378667"/>
            <a:ext cx="8732066" cy="666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Закріплення вивченого </a:t>
            </a:r>
            <a:r>
              <a:rPr lang="uk-UA" sz="3600" b="1" dirty="0">
                <a:solidFill>
                  <a:schemeClr val="bg1"/>
                </a:solidFill>
              </a:rPr>
              <a:t>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1 клас\2 Матем\1 УРОКИ Листопад\014 Порівняння чисел. Рівність. Знак «=»\2023-09-25_22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25" y="1447800"/>
            <a:ext cx="8213740" cy="19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2017" y="2628720"/>
            <a:ext cx="950611" cy="626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1 клас\2 Матем\1 УРОКИ Листопад\014 Порівняння чисел. Рівність. Знак «=»\2023-09-25_220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07" y="1253739"/>
            <a:ext cx="8217473" cy="4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2750" y="2445884"/>
            <a:ext cx="594850" cy="593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467600" y="2445884"/>
            <a:ext cx="594850" cy="593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62450" y="2445884"/>
            <a:ext cx="594850" cy="593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57300" y="2445884"/>
            <a:ext cx="705232" cy="593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62532" y="2445884"/>
            <a:ext cx="594850" cy="593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69703" y="3049946"/>
            <a:ext cx="597897" cy="651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64553" y="3049946"/>
            <a:ext cx="597897" cy="651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62450" y="3039866"/>
            <a:ext cx="597897" cy="651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706696" y="3049946"/>
            <a:ext cx="597897" cy="651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69703" y="3691064"/>
            <a:ext cx="597897" cy="6087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59518" y="3691063"/>
            <a:ext cx="597897" cy="6087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72750" y="4299856"/>
            <a:ext cx="597897" cy="608794"/>
          </a:xfrm>
          <a:prstGeom prst="rect">
            <a:avLst/>
          </a:prstGeom>
          <a:solidFill>
            <a:srgbClr val="A66BD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76498" y="4299856"/>
            <a:ext cx="597897" cy="608794"/>
          </a:xfrm>
          <a:prstGeom prst="rect">
            <a:avLst/>
          </a:prstGeom>
          <a:solidFill>
            <a:srgbClr val="A66BD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66656" y="4908650"/>
            <a:ext cx="597897" cy="60879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76498" y="4908650"/>
            <a:ext cx="597897" cy="60879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14" grpId="0" animBg="1"/>
      <p:bldP spid="21" grpId="0" animBg="1"/>
      <p:bldP spid="22" grpId="0" animBg="1"/>
      <p:bldP spid="23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C5D21F96-4EFF-17B8-AD00-2E0DC1C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3286" y="293078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1162" y="378667"/>
            <a:ext cx="8732066" cy="666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Закріплення вивченого </a:t>
            </a:r>
            <a:r>
              <a:rPr lang="uk-UA" sz="3600" b="1" dirty="0">
                <a:solidFill>
                  <a:schemeClr val="bg1"/>
                </a:solidFill>
              </a:rPr>
              <a:t>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014 Порівняння чисел. Рівність. Знак «=»\2023-09-25_221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4" y="1257430"/>
            <a:ext cx="5267200" cy="39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2 Матем\1 УРОКИ Листопад\014 Порівняння чисел. Рівність. Знак «=»\2023-09-25_224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3" y="1257429"/>
            <a:ext cx="5765421" cy="39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352800" y="4180114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12029" y="4180114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87587" y="4180114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63145" y="4180114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36473" y="4646940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12029" y="4646940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87586" y="4646940"/>
            <a:ext cx="206829" cy="3144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6547397" y="4369354"/>
            <a:ext cx="697407" cy="250372"/>
          </a:xfrm>
          <a:prstGeom prst="curvedConnector3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5400000">
            <a:off x="6133739" y="4330264"/>
            <a:ext cx="697407" cy="250372"/>
          </a:xfrm>
          <a:prstGeom prst="curvedConnector3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/>
          <p:nvPr/>
        </p:nvCxnSpPr>
        <p:spPr>
          <a:xfrm rot="5400000">
            <a:off x="6928397" y="4369355"/>
            <a:ext cx="697407" cy="250372"/>
          </a:xfrm>
          <a:prstGeom prst="curvedConnector3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5400000">
            <a:off x="7396485" y="4365924"/>
            <a:ext cx="697407" cy="250372"/>
          </a:xfrm>
          <a:prstGeom prst="curvedConnector3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D:\1 клас\2 Матем\1 УРОКИ Листопад\014 Порівняння чисел. Рівність. Знак «=»\2023-09-25_2257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7" y="1257428"/>
            <a:ext cx="8751244" cy="39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8642823" y="2293974"/>
            <a:ext cx="2090491" cy="1418054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D:\1 клас\2 Матем\1 УРОКИ Листопад\014 Порівняння чисел. Рівність. Знак «=»\2023-09-25_2259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6" y="1221858"/>
            <a:ext cx="9035693" cy="41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ая прямоугольная выноска 20">
            <a:extLst>
              <a:ext uri="{FF2B5EF4-FFF2-40B4-BE49-F238E27FC236}">
                <a16:creationId xmlns="" xmlns:a16="http://schemas.microsoft.com/office/drawing/2014/main" id="{2C0ED093-2758-CCFC-2656-F980CD8F6369}"/>
              </a:ext>
            </a:extLst>
          </p:cNvPr>
          <p:cNvSpPr/>
          <p:nvPr/>
        </p:nvSpPr>
        <p:spPr>
          <a:xfrm>
            <a:off x="914399" y="1366761"/>
            <a:ext cx="7859487" cy="1638759"/>
          </a:xfrm>
          <a:prstGeom prst="wedgeRoundRectCallout">
            <a:avLst>
              <a:gd name="adj1" fmla="val 68891"/>
              <a:gd name="adj2" fmla="val 35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884" y="1366761"/>
            <a:ext cx="8998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Два яблука, дві груші з малюнка посміхаються, 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два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яблука, дві груші з дітками вітаються. 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Що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можна зробити, щоб яблук стало більше, ніж груш? Придумай два способи. </a:t>
            </a:r>
          </a:p>
        </p:txBody>
      </p:sp>
      <p:pic>
        <p:nvPicPr>
          <p:cNvPr id="7170" name="Picture 2" descr="Картинки по запросу &quot;клипарт фрукты с глазка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44" y="3731278"/>
            <a:ext cx="2185313" cy="2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клипарт фрукты с глазкам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70" y="3400727"/>
            <a:ext cx="2337149" cy="3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фрукты с глазка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8" y="4131959"/>
            <a:ext cx="2185313" cy="2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клипарт фрукты с глазкам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8" y="3601889"/>
            <a:ext cx="2337149" cy="3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D39F3159-30E4-F42D-50A2-4934912F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3791" y="916450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1">
            <a:extLst>
              <a:ext uri="{FF2B5EF4-FFF2-40B4-BE49-F238E27FC236}">
                <a16:creationId xmlns="" xmlns:a16="http://schemas.microsoft.com/office/drawing/2014/main" id="{29FDCB46-F1FB-77A1-D8E3-8BC4344F1F59}"/>
              </a:ext>
            </a:extLst>
          </p:cNvPr>
          <p:cNvSpPr/>
          <p:nvPr/>
        </p:nvSpPr>
        <p:spPr>
          <a:xfrm>
            <a:off x="1766282" y="494529"/>
            <a:ext cx="8732066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Цікаві математичні завдання </a:t>
            </a:r>
          </a:p>
        </p:txBody>
      </p:sp>
    </p:spTree>
    <p:extLst>
      <p:ext uri="{BB962C8B-B14F-4D97-AF65-F5344CB8AC3E}">
        <p14:creationId xmlns:p14="http://schemas.microsoft.com/office/powerpoint/2010/main" val="37225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543" y="690959"/>
            <a:ext cx="9689456" cy="7704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«Оберіть свій олівець» </a:t>
            </a: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1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7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6" y="2408973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0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8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58" y="1477586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2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6" y="3539068"/>
            <a:ext cx="1818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було дуже просто!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5722" y="3553646"/>
            <a:ext cx="205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нічого не вдалося!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69" y="3572316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7" y="3539068"/>
            <a:ext cx="1656425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4642551">
            <a:off x="5239771" y="4690083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5983612">
            <a:off x="9635193" y="4710236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6200000">
            <a:off x="6615643" y="4573519"/>
            <a:ext cx="490771" cy="27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5665324">
            <a:off x="2774145" y="4599195"/>
            <a:ext cx="513064" cy="27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059" y="483643"/>
            <a:ext cx="8732066" cy="8008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5122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1165" y="2376935"/>
            <a:ext cx="5731854" cy="42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018D5C-1C3F-4E2B-949C-FDE6EFBA4C78}"/>
              </a:ext>
            </a:extLst>
          </p:cNvPr>
          <p:cNvSpPr txBox="1"/>
          <p:nvPr/>
        </p:nvSpPr>
        <p:spPr>
          <a:xfrm>
            <a:off x="552767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Всі зібрались на урок?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68CF2C-47A1-4CBF-A151-2B08A3870FD3}"/>
              </a:ext>
            </a:extLst>
          </p:cNvPr>
          <p:cNvSpPr txBox="1"/>
          <p:nvPr/>
        </p:nvSpPr>
        <p:spPr>
          <a:xfrm>
            <a:off x="8522208" y="156456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31388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3714" y="5197341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8674" y="427697"/>
            <a:ext cx="8732066" cy="7513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Лічба у порядку зростання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4947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4691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54435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4179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3923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3667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53411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53155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52899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047055" y="5864352"/>
            <a:ext cx="999744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8" name="Picture 4" descr="Картинки по запросу &quot;клипарт арбуз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27" y="4551484"/>
            <a:ext cx="1083498" cy="12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30" y="4862307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49" y="4847610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&quot;клипарт ананас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25" y="3635892"/>
            <a:ext cx="1320422" cy="21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64" y="4852288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45" y="5236815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5184456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26" y="4899980"/>
            <a:ext cx="1031564" cy="10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5166060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0" y="4299244"/>
            <a:ext cx="1031564" cy="9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0" y="3543225"/>
            <a:ext cx="1031564" cy="10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95" y="4212746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79" y="3658300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50" y="3080586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4761982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4284263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3786891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97" y="3307623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98" y="2872489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2404519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1926800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1429428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899020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435322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90360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45398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017690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2593303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63" y="2116635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25" y="1651849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06" y="1150113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5331" y="4724882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84217" y="4223450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5203" y="3739378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59616" y="3207586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578">
            <a:off x="9207231" y="2646862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60216" y="2199157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3712" y="1774994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81" y="4753641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10" y="4299245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69" y="3801320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3" y="3361827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94" y="2839533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69" y="2348212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4807188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7020070" y="4304305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3839010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57343" y="3423341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57342" y="2900237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05" y="436276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34" y="385991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14" y="335706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00" y="2833962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Картинки по запросу &quot;клипарт арбуз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5" y="3701229"/>
            <a:ext cx="1083498" cy="12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6425" y="3840095"/>
            <a:ext cx="1805262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3714" y="5197341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054947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54691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54435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54179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3923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53667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53411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53155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52899" y="5864352"/>
            <a:ext cx="829056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047055" y="5864352"/>
            <a:ext cx="999744" cy="74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33" name="Picture 4" descr="Картинки по запросу &quot;клипарт арбуз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27" y="4551484"/>
            <a:ext cx="1083498" cy="12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30" y="4862307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49" y="4847610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артинки по запросу &quot;клипарт ананас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25" y="3635892"/>
            <a:ext cx="1320422" cy="21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64" y="4852288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45" y="5236815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5184456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26" y="4899980"/>
            <a:ext cx="1031564" cy="10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5166060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0" y="4299244"/>
            <a:ext cx="1031564" cy="9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Картинки по запросу &quot;клипарт мандарин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0" y="3543225"/>
            <a:ext cx="1031564" cy="10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95" y="4212746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79" y="3658300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Картинки по запросу &quot;клипарт ябло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50" y="3080586"/>
            <a:ext cx="751128" cy="9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4761982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4284263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3786891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97" y="3307623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98" y="2872489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2404519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91" y="1926800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1429428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Картинки по запросу &quot;клипарт малин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77" y="899020"/>
            <a:ext cx="732829" cy="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435322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90360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453982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3017690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44" y="2593303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63" y="2116635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25" y="1651849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Картинки по запросу &quot;клипарт вишен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06" y="1150113"/>
            <a:ext cx="1064997" cy="1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5331" y="4724882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84217" y="4223450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5203" y="3739378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59616" y="3207586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578">
            <a:off x="9207231" y="2646862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60216" y="2199157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Картинки по запросу &quot;клипарт сли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9173712" y="1774994"/>
            <a:ext cx="616109" cy="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81" y="4753641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10" y="4299245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69" y="3801320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3" y="3361827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94" y="2839533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Картинки по запросу &quot;клипарт абрик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69" y="2348212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4807188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7020070" y="4304305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94929" y="3839010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57343" y="3423341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Картинки по запросу &quot;клипарт банан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184">
            <a:off x="6957342" y="2900237"/>
            <a:ext cx="996820" cy="5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05" y="436276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34" y="385991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14" y="3357066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Картинки по запросу &quot;клипарт груш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00" y="2833962"/>
            <a:ext cx="651158" cy="9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Картинки по запросу &quot;клипарт арбуз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5" y="3701229"/>
            <a:ext cx="1083498" cy="12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6425" y="3840095"/>
            <a:ext cx="1805262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568674" y="427697"/>
            <a:ext cx="8732066" cy="7513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Лічба у порядку </a:t>
            </a:r>
            <a:r>
              <a:rPr lang="uk-UA" sz="4000" b="1" dirty="0" smtClean="0"/>
              <a:t>спадання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34874" y="470276"/>
            <a:ext cx="8732066" cy="7053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Гра «Чого більше?»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7883"/>
          <a:stretch/>
        </p:blipFill>
        <p:spPr>
          <a:xfrm>
            <a:off x="876298" y="1327159"/>
            <a:ext cx="11049219" cy="5025871"/>
          </a:xfrm>
          <a:prstGeom prst="rect">
            <a:avLst/>
          </a:prstGeom>
        </p:spPr>
      </p:pic>
      <p:pic>
        <p:nvPicPr>
          <p:cNvPr id="87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6425" y="3840095"/>
            <a:ext cx="1805262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972" y="4545624"/>
            <a:ext cx="106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41019" b="35408"/>
          <a:stretch/>
        </p:blipFill>
        <p:spPr>
          <a:xfrm>
            <a:off x="876298" y="3442303"/>
            <a:ext cx="10809675" cy="2751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9200" y="4473241"/>
            <a:ext cx="106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64375" b="11407"/>
          <a:stretch/>
        </p:blipFill>
        <p:spPr>
          <a:xfrm>
            <a:off x="876298" y="3468260"/>
            <a:ext cx="10615463" cy="2776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093" y="4464029"/>
            <a:ext cx="106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5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Доска изолирована — стоковый вектор">
            <a:extLst>
              <a:ext uri="{FF2B5EF4-FFF2-40B4-BE49-F238E27FC236}">
                <a16:creationId xmlns="" xmlns:a16="http://schemas.microsoft.com/office/drawing/2014/main" id="{1B29F816-E20E-E953-3593-F8B9CECA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286871" y="1642942"/>
            <a:ext cx="4416392" cy="29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328576" y="5249418"/>
            <a:ext cx="7518431" cy="1223290"/>
          </a:xfrm>
          <a:prstGeom prst="wedgeRoundRectCallout">
            <a:avLst>
              <a:gd name="adj1" fmla="val -53595"/>
              <a:gd name="adj2" fmla="val -8284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Не перелічуючи предмети, подумайте, що можна сказати про кількість метеликів та квіточок. 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Що можна сказати про кількість бджілок та квіточок?</a:t>
            </a:r>
          </a:p>
        </p:txBody>
      </p:sp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0A914D1-2BEC-6A59-36E0-5CFE2CD1EACD}"/>
              </a:ext>
            </a:extLst>
          </p:cNvPr>
          <p:cNvSpPr/>
          <p:nvPr/>
        </p:nvSpPr>
        <p:spPr>
          <a:xfrm>
            <a:off x="4328575" y="5244157"/>
            <a:ext cx="7518431" cy="1223903"/>
          </a:xfrm>
          <a:prstGeom prst="wedgeRoundRectCallout">
            <a:avLst>
              <a:gd name="adj1" fmla="val -53595"/>
              <a:gd name="adj2" fmla="val -8284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Що можна зробити, щоб бджілок було стільки ж, скільки квіточок? Що можна зробити, щоб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квіточок було стільки ж, скільки бджілок?</a:t>
            </a:r>
          </a:p>
        </p:txBody>
      </p:sp>
      <p:sp>
        <p:nvSpPr>
          <p:cNvPr id="20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051495" y="302855"/>
            <a:ext cx="10000327" cy="1046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Актуалізація вміння порівнювати предметні множини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способом утворення пар</a:t>
            </a:r>
          </a:p>
        </p:txBody>
      </p:sp>
      <p:pic>
        <p:nvPicPr>
          <p:cNvPr id="21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C869EEB-56CB-8D62-BE39-B178A361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89" y="2285041"/>
            <a:ext cx="1184212" cy="1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lying bee - Puzzle Factory">
            <a:extLst>
              <a:ext uri="{FF2B5EF4-FFF2-40B4-BE49-F238E27FC236}">
                <a16:creationId xmlns="" xmlns:a16="http://schemas.microsoft.com/office/drawing/2014/main" id="{976DF0EA-0D4F-9E6D-191B-A88D1A7F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06" y="1349190"/>
            <a:ext cx="816433" cy="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липарт бабочка | Рисовать, Бабочки, Божьи коровки">
            <a:extLst>
              <a:ext uri="{FF2B5EF4-FFF2-40B4-BE49-F238E27FC236}">
                <a16:creationId xmlns="" xmlns:a16="http://schemas.microsoft.com/office/drawing/2014/main" id="{314BC49C-100B-11AA-4861-3DB3AF68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36" y="3368880"/>
            <a:ext cx="1428967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942F339-15FC-BEAD-4283-3C2B4C0A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55" y="2285041"/>
            <a:ext cx="1184212" cy="1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E0EC54B-C26C-DD44-6641-4528E7FE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77" y="2285041"/>
            <a:ext cx="1184212" cy="1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D0874CF7-DD74-0E7B-1F5C-DB70D517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79" y="2285041"/>
            <a:ext cx="1184212" cy="1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DBC4887D-6080-789D-355D-04227D79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438" y="2285041"/>
            <a:ext cx="1184212" cy="1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lying bee - Puzzle Factory">
            <a:extLst>
              <a:ext uri="{FF2B5EF4-FFF2-40B4-BE49-F238E27FC236}">
                <a16:creationId xmlns="" xmlns:a16="http://schemas.microsoft.com/office/drawing/2014/main" id="{76B6FCEE-60E4-F536-4011-E40F374E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45" y="1349189"/>
            <a:ext cx="816433" cy="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Flying bee - Puzzle Factory">
            <a:extLst>
              <a:ext uri="{FF2B5EF4-FFF2-40B4-BE49-F238E27FC236}">
                <a16:creationId xmlns="" xmlns:a16="http://schemas.microsoft.com/office/drawing/2014/main" id="{9CB043F0-8D1A-7A11-77EC-039E476F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30" y="1349190"/>
            <a:ext cx="816433" cy="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lying bee - Puzzle Factory">
            <a:extLst>
              <a:ext uri="{FF2B5EF4-FFF2-40B4-BE49-F238E27FC236}">
                <a16:creationId xmlns="" xmlns:a16="http://schemas.microsoft.com/office/drawing/2014/main" id="{C7857232-D3B4-6E50-A062-153914F6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89" y="1349190"/>
            <a:ext cx="816433" cy="9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липарт бабочка | Рисовать, Бабочки, Божьи коровки">
            <a:extLst>
              <a:ext uri="{FF2B5EF4-FFF2-40B4-BE49-F238E27FC236}">
                <a16:creationId xmlns="" xmlns:a16="http://schemas.microsoft.com/office/drawing/2014/main" id="{5AF931E1-37B5-ED3F-CC34-7960F724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50" y="3368880"/>
            <a:ext cx="1428967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липарт бабочка | Рисовать, Бабочки, Божьи коровки">
            <a:extLst>
              <a:ext uri="{FF2B5EF4-FFF2-40B4-BE49-F238E27FC236}">
                <a16:creationId xmlns="" xmlns:a16="http://schemas.microsoft.com/office/drawing/2014/main" id="{6D4FEDC0-87F9-02CF-AF70-A6BDFFBB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66" y="3368880"/>
            <a:ext cx="1428967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липарт бабочка | Рисовать, Бабочки, Божьи коровки">
            <a:extLst>
              <a:ext uri="{FF2B5EF4-FFF2-40B4-BE49-F238E27FC236}">
                <a16:creationId xmlns="" xmlns:a16="http://schemas.microsoft.com/office/drawing/2014/main" id="{B09BC34F-288E-1D3F-9E55-AB655089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03" y="3368880"/>
            <a:ext cx="1428967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липарт бабочка | Рисовать, Бабочки, Божьи коровки">
            <a:extLst>
              <a:ext uri="{FF2B5EF4-FFF2-40B4-BE49-F238E27FC236}">
                <a16:creationId xmlns="" xmlns:a16="http://schemas.microsoft.com/office/drawing/2014/main" id="{D39A4D94-6CA3-DB2E-2773-3015656E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38" y="3368880"/>
            <a:ext cx="1428967" cy="14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2977" y="494529"/>
            <a:ext cx="8732066" cy="6158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5104" y="1630009"/>
            <a:ext cx="416906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ми продовжимо </a:t>
            </a: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орівнювати числа.</a:t>
            </a:r>
          </a:p>
          <a:p>
            <a:pPr algn="ctr"/>
            <a:endParaRPr lang="uk-UA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Ознайомимося зі знаком «=</a:t>
            </a:r>
            <a:r>
              <a:rPr lang="ru-RU" sz="3200" b="1" dirty="0">
                <a:solidFill>
                  <a:schemeClr val="bg1"/>
                </a:solidFill>
              </a:rPr>
              <a:t>» </a:t>
            </a:r>
            <a:r>
              <a:rPr lang="uk-UA" sz="3200" b="1" dirty="0">
                <a:solidFill>
                  <a:schemeClr val="bg1"/>
                </a:solidFill>
              </a:rPr>
              <a:t>дорівнює.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49223" y="1446237"/>
            <a:ext cx="2543319" cy="39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34388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CCAA3A6-5FB8-88DC-6C42-671C7610C06E}"/>
              </a:ext>
            </a:extLst>
          </p:cNvPr>
          <p:cNvSpPr/>
          <p:nvPr/>
        </p:nvSpPr>
        <p:spPr>
          <a:xfrm>
            <a:off x="2086889" y="483639"/>
            <a:ext cx="8732066" cy="6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Вчимося </a:t>
            </a:r>
            <a:r>
              <a:rPr lang="uk-UA" sz="4000" b="1" dirty="0">
                <a:solidFill>
                  <a:schemeClr val="bg1"/>
                </a:solidFill>
              </a:rPr>
              <a:t>порівнювати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6" descr="Миска для кота: стоковые векторные изображения, иллюстрации | Depositphotos">
            <a:extLst>
              <a:ext uri="{FF2B5EF4-FFF2-40B4-BE49-F238E27FC236}">
                <a16:creationId xmlns="" xmlns:a16="http://schemas.microsoft.com/office/drawing/2014/main" id="{C3DB79F3-1A1C-28C9-C38E-C1DE7D6AD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4" name="AutoShape 8" descr="Рыжая кошка - векторные изображения, Рыжая кошка картинки | Depositphotos">
            <a:extLst>
              <a:ext uri="{FF2B5EF4-FFF2-40B4-BE49-F238E27FC236}">
                <a16:creationId xmlns="" xmlns:a16="http://schemas.microsoft.com/office/drawing/2014/main" id="{9C6281F1-A867-3A4C-00D6-DAB1532ED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090093-58C3-AB4B-4089-905E459E0BAA}"/>
              </a:ext>
            </a:extLst>
          </p:cNvPr>
          <p:cNvSpPr txBox="1"/>
          <p:nvPr/>
        </p:nvSpPr>
        <p:spPr>
          <a:xfrm>
            <a:off x="4052740" y="1299366"/>
            <a:ext cx="5937112" cy="1036110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/>
              <a:t>Скільки ромашок на малюнку? </a:t>
            </a:r>
          </a:p>
          <a:p>
            <a:r>
              <a:rPr lang="uk-UA" sz="2800" dirty="0"/>
              <a:t>Скільки тюльпанів? </a:t>
            </a:r>
            <a:r>
              <a:rPr lang="uk-UA" sz="2800" dirty="0" smtClean="0"/>
              <a:t>Порівняй </a:t>
            </a:r>
            <a:r>
              <a:rPr lang="uk-UA" sz="2800" dirty="0"/>
              <a:t>числа.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1FD0E86C-D2CA-3870-CFDE-FA4D81C15207}"/>
              </a:ext>
            </a:extLst>
          </p:cNvPr>
          <p:cNvSpPr/>
          <p:nvPr/>
        </p:nvSpPr>
        <p:spPr>
          <a:xfrm>
            <a:off x="6053241" y="3764130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A280CC4A-EB75-15C3-EB66-E847AC15370D}"/>
              </a:ext>
            </a:extLst>
          </p:cNvPr>
          <p:cNvSpPr/>
          <p:nvPr/>
        </p:nvSpPr>
        <p:spPr>
          <a:xfrm>
            <a:off x="7785276" y="3764192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Mr Peabody Stickers | Redbubble">
            <a:extLst>
              <a:ext uri="{FF2B5EF4-FFF2-40B4-BE49-F238E27FC236}">
                <a16:creationId xmlns="" xmlns:a16="http://schemas.microsoft.com/office/drawing/2014/main" id="{1D448A48-120C-C2FC-D3E2-7CD6C8172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5866" y="257700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4262BC-62C5-62DF-E603-410EAE87D0B1}"/>
              </a:ext>
            </a:extLst>
          </p:cNvPr>
          <p:cNvSpPr txBox="1"/>
          <p:nvPr/>
        </p:nvSpPr>
        <p:spPr>
          <a:xfrm>
            <a:off x="7032857" y="3677989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E224241B-F0CF-6A40-0970-50EB1C4DB311}"/>
              </a:ext>
            </a:extLst>
          </p:cNvPr>
          <p:cNvSpPr/>
          <p:nvPr/>
        </p:nvSpPr>
        <p:spPr>
          <a:xfrm>
            <a:off x="1475615" y="1406802"/>
            <a:ext cx="1906777" cy="109424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665396" y="5159486"/>
            <a:ext cx="5984150" cy="1381528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Три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дорівнює трьом.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="" xmlns:a16="http://schemas.microsoft.com/office/drawing/2014/main" id="{1F1C4259-12B8-8404-A9F4-3B3749F9440E}"/>
              </a:ext>
            </a:extLst>
          </p:cNvPr>
          <p:cNvCxnSpPr>
            <a:cxnSpLocks/>
          </p:cNvCxnSpPr>
          <p:nvPr/>
        </p:nvCxnSpPr>
        <p:spPr>
          <a:xfrm>
            <a:off x="2129257" y="1549546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="" xmlns:a16="http://schemas.microsoft.com/office/drawing/2014/main" id="{4D82415F-61E9-804E-85D8-93E4867325AC}"/>
              </a:ext>
            </a:extLst>
          </p:cNvPr>
          <p:cNvCxnSpPr>
            <a:cxnSpLocks/>
          </p:cNvCxnSpPr>
          <p:nvPr/>
        </p:nvCxnSpPr>
        <p:spPr>
          <a:xfrm>
            <a:off x="2770717" y="1549546"/>
            <a:ext cx="0" cy="78593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="" xmlns:a16="http://schemas.microsoft.com/office/drawing/2014/main" id="{2855D3C3-8DD6-8A24-F043-9212E74D0C46}"/>
              </a:ext>
            </a:extLst>
          </p:cNvPr>
          <p:cNvCxnSpPr>
            <a:cxnSpLocks/>
          </p:cNvCxnSpPr>
          <p:nvPr/>
        </p:nvCxnSpPr>
        <p:spPr>
          <a:xfrm>
            <a:off x="1992668" y="1665250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="" xmlns:a16="http://schemas.microsoft.com/office/drawing/2014/main" id="{362DF274-DEC5-A6F9-EA97-7BD719517BA0}"/>
              </a:ext>
            </a:extLst>
          </p:cNvPr>
          <p:cNvCxnSpPr>
            <a:cxnSpLocks/>
          </p:cNvCxnSpPr>
          <p:nvPr/>
        </p:nvCxnSpPr>
        <p:spPr>
          <a:xfrm>
            <a:off x="1992668" y="2235631"/>
            <a:ext cx="908020" cy="0"/>
          </a:xfrm>
          <a:prstGeom prst="line">
            <a:avLst/>
          </a:prstGeom>
          <a:ln w="28575">
            <a:solidFill>
              <a:srgbClr val="66CD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="" xmlns:a16="http://schemas.microsoft.com/office/drawing/2014/main" id="{11B177E1-582B-A61D-71ED-2C633E98588F}"/>
              </a:ext>
            </a:extLst>
          </p:cNvPr>
          <p:cNvCxnSpPr>
            <a:cxnSpLocks/>
          </p:cNvCxnSpPr>
          <p:nvPr/>
        </p:nvCxnSpPr>
        <p:spPr>
          <a:xfrm>
            <a:off x="2213304" y="1887921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="" xmlns:a16="http://schemas.microsoft.com/office/drawing/2014/main" id="{F40479C6-35FE-3FC1-CC64-7F11E2B6D7F0}"/>
              </a:ext>
            </a:extLst>
          </p:cNvPr>
          <p:cNvCxnSpPr>
            <a:cxnSpLocks/>
          </p:cNvCxnSpPr>
          <p:nvPr/>
        </p:nvCxnSpPr>
        <p:spPr>
          <a:xfrm>
            <a:off x="2213304" y="2046109"/>
            <a:ext cx="47202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Цветные тюльпан-Векторные картинки-свободный вектор Скачать бесплатно">
            <a:extLst>
              <a:ext uri="{FF2B5EF4-FFF2-40B4-BE49-F238E27FC236}">
                <a16:creationId xmlns="" xmlns:a16="http://schemas.microsoft.com/office/drawing/2014/main" id="{A544F404-F5B8-79F2-711E-092DE798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64" y="2712426"/>
            <a:ext cx="1066891" cy="2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Цветные тюльпан-Векторные картинки-свободный вектор Скачать бесплатно">
            <a:extLst>
              <a:ext uri="{FF2B5EF4-FFF2-40B4-BE49-F238E27FC236}">
                <a16:creationId xmlns="" xmlns:a16="http://schemas.microsoft.com/office/drawing/2014/main" id="{983237C0-1C27-B224-10C4-98958902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52" y="2704323"/>
            <a:ext cx="1066891" cy="2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Цветные тюльпан-Векторные картинки-свободный вектор Скачать бесплатно">
            <a:extLst>
              <a:ext uri="{FF2B5EF4-FFF2-40B4-BE49-F238E27FC236}">
                <a16:creationId xmlns="" xmlns:a16="http://schemas.microsoft.com/office/drawing/2014/main" id="{CF5A33E4-812A-C592-80E4-DAEF366A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07" y="2712426"/>
            <a:ext cx="1066891" cy="2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ак нарисовать ромашку или маргаритку :: Уроки рисования для детей">
            <a:extLst>
              <a:ext uri="{FF2B5EF4-FFF2-40B4-BE49-F238E27FC236}">
                <a16:creationId xmlns="" xmlns:a16="http://schemas.microsoft.com/office/drawing/2014/main" id="{BD533AB9-78EA-4C0C-CAFB-C3411CDB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6" b="99505" l="3250" r="100000">
                        <a14:foregroundMark x1="22500" y1="27723" x2="22500" y2="27723"/>
                        <a14:foregroundMark x1="26250" y1="24587" x2="26250" y2="24587"/>
                        <a14:foregroundMark x1="27250" y1="22277" x2="27250" y2="22277"/>
                        <a14:foregroundMark x1="28750" y1="18482" x2="28750" y2="18482"/>
                        <a14:foregroundMark x1="33000" y1="16832" x2="33000" y2="16832"/>
                        <a14:foregroundMark x1="36500" y1="15182" x2="36500" y2="15182"/>
                        <a14:foregroundMark x1="41250" y1="14356" x2="41250" y2="14356"/>
                        <a14:foregroundMark x1="45750" y1="14191" x2="45750" y2="14191"/>
                        <a14:foregroundMark x1="49250" y1="13036" x2="49250" y2="13036"/>
                        <a14:foregroundMark x1="55000" y1="15182" x2="55000" y2="15182"/>
                        <a14:foregroundMark x1="61500" y1="15677" x2="61500" y2="15677"/>
                        <a14:foregroundMark x1="63250" y1="18647" x2="63250" y2="18647"/>
                        <a14:foregroundMark x1="68000" y1="20627" x2="68000" y2="20627"/>
                        <a14:foregroundMark x1="68750" y1="25083" x2="68750" y2="25083"/>
                        <a14:foregroundMark x1="70750" y1="29043" x2="70750" y2="29043"/>
                        <a14:foregroundMark x1="71500" y1="32343" x2="71500" y2="32343"/>
                        <a14:foregroundMark x1="71750" y1="35149" x2="71750" y2="35149"/>
                        <a14:foregroundMark x1="67750" y1="36799" x2="67750" y2="36799"/>
                        <a14:foregroundMark x1="62500" y1="40924" x2="62500" y2="40924"/>
                        <a14:foregroundMark x1="57000" y1="41914" x2="57000" y2="41914"/>
                        <a14:foregroundMark x1="53500" y1="44059" x2="53500" y2="44059"/>
                        <a14:foregroundMark x1="48000" y1="44884" x2="48000" y2="44884"/>
                        <a14:foregroundMark x1="40500" y1="47030" x2="40500" y2="47030"/>
                        <a14:foregroundMark x1="39000" y1="42244" x2="39000" y2="42244"/>
                        <a14:foregroundMark x1="33250" y1="43069" x2="33250" y2="43069"/>
                        <a14:foregroundMark x1="29250" y1="40429" x2="29250" y2="40429"/>
                        <a14:foregroundMark x1="28500" y1="37294" x2="28500" y2="37294"/>
                        <a14:foregroundMark x1="22500" y1="34983" x2="22500" y2="34983"/>
                        <a14:foregroundMark x1="24750" y1="32178" x2="24750" y2="32178"/>
                        <a14:foregroundMark x1="23250" y1="36799" x2="23250" y2="36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4" y="2697603"/>
            <a:ext cx="1452092" cy="21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ак нарисовать ромашку или маргаритку :: Уроки рисования для детей">
            <a:extLst>
              <a:ext uri="{FF2B5EF4-FFF2-40B4-BE49-F238E27FC236}">
                <a16:creationId xmlns="" xmlns:a16="http://schemas.microsoft.com/office/drawing/2014/main" id="{F447961F-3B78-6A77-1390-9AE501B2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6" b="99505" l="3250" r="100000">
                        <a14:foregroundMark x1="22500" y1="27723" x2="22500" y2="27723"/>
                        <a14:foregroundMark x1="26250" y1="24587" x2="26250" y2="24587"/>
                        <a14:foregroundMark x1="27250" y1="22277" x2="27250" y2="22277"/>
                        <a14:foregroundMark x1="28750" y1="18482" x2="28750" y2="18482"/>
                        <a14:foregroundMark x1="33000" y1="16832" x2="33000" y2="16832"/>
                        <a14:foregroundMark x1="36500" y1="15182" x2="36500" y2="15182"/>
                        <a14:foregroundMark x1="41250" y1="14356" x2="41250" y2="14356"/>
                        <a14:foregroundMark x1="45750" y1="14191" x2="45750" y2="14191"/>
                        <a14:foregroundMark x1="49250" y1="13036" x2="49250" y2="13036"/>
                        <a14:foregroundMark x1="55000" y1="15182" x2="55000" y2="15182"/>
                        <a14:foregroundMark x1="61500" y1="15677" x2="61500" y2="15677"/>
                        <a14:foregroundMark x1="63250" y1="18647" x2="63250" y2="18647"/>
                        <a14:foregroundMark x1="68000" y1="20627" x2="68000" y2="20627"/>
                        <a14:foregroundMark x1="68750" y1="25083" x2="68750" y2="25083"/>
                        <a14:foregroundMark x1="70750" y1="29043" x2="70750" y2="29043"/>
                        <a14:foregroundMark x1="71500" y1="32343" x2="71500" y2="32343"/>
                        <a14:foregroundMark x1="71750" y1="35149" x2="71750" y2="35149"/>
                        <a14:foregroundMark x1="67750" y1="36799" x2="67750" y2="36799"/>
                        <a14:foregroundMark x1="62500" y1="40924" x2="62500" y2="40924"/>
                        <a14:foregroundMark x1="57000" y1="41914" x2="57000" y2="41914"/>
                        <a14:foregroundMark x1="53500" y1="44059" x2="53500" y2="44059"/>
                        <a14:foregroundMark x1="48000" y1="44884" x2="48000" y2="44884"/>
                        <a14:foregroundMark x1="40500" y1="47030" x2="40500" y2="47030"/>
                        <a14:foregroundMark x1="39000" y1="42244" x2="39000" y2="42244"/>
                        <a14:foregroundMark x1="33250" y1="43069" x2="33250" y2="43069"/>
                        <a14:foregroundMark x1="29250" y1="40429" x2="29250" y2="40429"/>
                        <a14:foregroundMark x1="28500" y1="37294" x2="28500" y2="37294"/>
                        <a14:foregroundMark x1="22500" y1="34983" x2="22500" y2="34983"/>
                        <a14:foregroundMark x1="24750" y1="32178" x2="24750" y2="32178"/>
                        <a14:foregroundMark x1="23250" y1="36799" x2="23250" y2="36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94" y="2697603"/>
            <a:ext cx="1452092" cy="21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к нарисовать ромашку или маргаритку :: Уроки рисования для детей">
            <a:extLst>
              <a:ext uri="{FF2B5EF4-FFF2-40B4-BE49-F238E27FC236}">
                <a16:creationId xmlns="" xmlns:a16="http://schemas.microsoft.com/office/drawing/2014/main" id="{58C1D74F-07C4-44C3-81EC-0BAB9D66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6" b="99505" l="3250" r="100000">
                        <a14:foregroundMark x1="22500" y1="27723" x2="22500" y2="27723"/>
                        <a14:foregroundMark x1="26250" y1="24587" x2="26250" y2="24587"/>
                        <a14:foregroundMark x1="27250" y1="22277" x2="27250" y2="22277"/>
                        <a14:foregroundMark x1="28750" y1="18482" x2="28750" y2="18482"/>
                        <a14:foregroundMark x1="33000" y1="16832" x2="33000" y2="16832"/>
                        <a14:foregroundMark x1="36500" y1="15182" x2="36500" y2="15182"/>
                        <a14:foregroundMark x1="41250" y1="14356" x2="41250" y2="14356"/>
                        <a14:foregroundMark x1="45750" y1="14191" x2="45750" y2="14191"/>
                        <a14:foregroundMark x1="49250" y1="13036" x2="49250" y2="13036"/>
                        <a14:foregroundMark x1="55000" y1="15182" x2="55000" y2="15182"/>
                        <a14:foregroundMark x1="61500" y1="15677" x2="61500" y2="15677"/>
                        <a14:foregroundMark x1="63250" y1="18647" x2="63250" y2="18647"/>
                        <a14:foregroundMark x1="68000" y1="20627" x2="68000" y2="20627"/>
                        <a14:foregroundMark x1="68750" y1="25083" x2="68750" y2="25083"/>
                        <a14:foregroundMark x1="70750" y1="29043" x2="70750" y2="29043"/>
                        <a14:foregroundMark x1="71500" y1="32343" x2="71500" y2="32343"/>
                        <a14:foregroundMark x1="71750" y1="35149" x2="71750" y2="35149"/>
                        <a14:foregroundMark x1="67750" y1="36799" x2="67750" y2="36799"/>
                        <a14:foregroundMark x1="62500" y1="40924" x2="62500" y2="40924"/>
                        <a14:foregroundMark x1="57000" y1="41914" x2="57000" y2="41914"/>
                        <a14:foregroundMark x1="53500" y1="44059" x2="53500" y2="44059"/>
                        <a14:foregroundMark x1="48000" y1="44884" x2="48000" y2="44884"/>
                        <a14:foregroundMark x1="40500" y1="47030" x2="40500" y2="47030"/>
                        <a14:foregroundMark x1="39000" y1="42244" x2="39000" y2="42244"/>
                        <a14:foregroundMark x1="33250" y1="43069" x2="33250" y2="43069"/>
                        <a14:foregroundMark x1="29250" y1="40429" x2="29250" y2="40429"/>
                        <a14:foregroundMark x1="28500" y1="37294" x2="28500" y2="37294"/>
                        <a14:foregroundMark x1="22500" y1="34983" x2="22500" y2="34983"/>
                        <a14:foregroundMark x1="24750" y1="32178" x2="24750" y2="32178"/>
                        <a14:foregroundMark x1="23250" y1="36799" x2="23250" y2="36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2" y="2697603"/>
            <a:ext cx="1452092" cy="21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3807043" y="1750199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9C636310-D635-ADD1-ECE7-9E038F01DED2}"/>
              </a:ext>
            </a:extLst>
          </p:cNvPr>
          <p:cNvSpPr/>
          <p:nvPr/>
        </p:nvSpPr>
        <p:spPr>
          <a:xfrm>
            <a:off x="1925886" y="422212"/>
            <a:ext cx="8732066" cy="6337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Довідничок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="" xmlns:a16="http://schemas.microsoft.com/office/drawing/2014/main" id="{152CCD6D-1BBE-4DFB-4EF5-8F5A60AC789D}"/>
              </a:ext>
            </a:extLst>
          </p:cNvPr>
          <p:cNvSpPr/>
          <p:nvPr/>
        </p:nvSpPr>
        <p:spPr>
          <a:xfrm>
            <a:off x="3567429" y="4006160"/>
            <a:ext cx="7464673" cy="207895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Записи, які містять знак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називають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рівністю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3649F456-94E7-38A8-A6BF-C65127D443C9}"/>
              </a:ext>
            </a:extLst>
          </p:cNvPr>
          <p:cNvSpPr/>
          <p:nvPr/>
        </p:nvSpPr>
        <p:spPr>
          <a:xfrm>
            <a:off x="4311892" y="2476289"/>
            <a:ext cx="385358" cy="36933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454E5D5-A2DB-D23C-0FF0-6E9B51FAA297}"/>
              </a:ext>
            </a:extLst>
          </p:cNvPr>
          <p:cNvSpPr/>
          <p:nvPr/>
        </p:nvSpPr>
        <p:spPr>
          <a:xfrm>
            <a:off x="5906561" y="2487046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D6F2C962-2841-69F9-1E11-187D42316368}"/>
              </a:ext>
            </a:extLst>
          </p:cNvPr>
          <p:cNvSpPr/>
          <p:nvPr/>
        </p:nvSpPr>
        <p:spPr>
          <a:xfrm>
            <a:off x="5906561" y="2882757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54000A56-60AC-7AFE-B3C8-D893B4037BE5}"/>
              </a:ext>
            </a:extLst>
          </p:cNvPr>
          <p:cNvSpPr/>
          <p:nvPr/>
        </p:nvSpPr>
        <p:spPr>
          <a:xfrm>
            <a:off x="4311892" y="2874636"/>
            <a:ext cx="385358" cy="36933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="" xmlns:a16="http://schemas.microsoft.com/office/drawing/2014/main" id="{B0CA6536-D964-69E0-2180-E1BCF7407AB0}"/>
              </a:ext>
            </a:extLst>
          </p:cNvPr>
          <p:cNvSpPr/>
          <p:nvPr/>
        </p:nvSpPr>
        <p:spPr>
          <a:xfrm>
            <a:off x="8271946" y="2470588"/>
            <a:ext cx="806834" cy="843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="" xmlns:a16="http://schemas.microsoft.com/office/drawing/2014/main" id="{277192DC-7433-86B2-AB48-17C778097903}"/>
              </a:ext>
            </a:extLst>
          </p:cNvPr>
          <p:cNvSpPr/>
          <p:nvPr/>
        </p:nvSpPr>
        <p:spPr>
          <a:xfrm>
            <a:off x="10003981" y="2470650"/>
            <a:ext cx="806834" cy="843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BBD7F6C-52CA-124F-AD91-9418CD343F35}"/>
              </a:ext>
            </a:extLst>
          </p:cNvPr>
          <p:cNvSpPr txBox="1"/>
          <p:nvPr/>
        </p:nvSpPr>
        <p:spPr>
          <a:xfrm>
            <a:off x="9251562" y="2384447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="" xmlns:a16="http://schemas.microsoft.com/office/drawing/2014/main" id="{B20A5664-A35D-F570-E349-99C8925AB0BA}"/>
              </a:ext>
            </a:extLst>
          </p:cNvPr>
          <p:cNvCxnSpPr/>
          <p:nvPr/>
        </p:nvCxnSpPr>
        <p:spPr>
          <a:xfrm>
            <a:off x="3859649" y="2445421"/>
            <a:ext cx="295185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="" xmlns:a16="http://schemas.microsoft.com/office/drawing/2014/main" id="{4C10F4D3-07DE-031B-037C-527E62AF9A20}"/>
              </a:ext>
            </a:extLst>
          </p:cNvPr>
          <p:cNvCxnSpPr/>
          <p:nvPr/>
        </p:nvCxnSpPr>
        <p:spPr>
          <a:xfrm>
            <a:off x="3859649" y="3276314"/>
            <a:ext cx="295185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962745" y="1244070"/>
            <a:ext cx="8674042" cy="6700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Розглянь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малюнок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такий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знак поставили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числами?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2" y="1055914"/>
            <a:ext cx="2443441" cy="54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34388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</TotalTime>
  <Words>442</Words>
  <Application>Microsoft Office PowerPoint</Application>
  <PresentationFormat>Произвольный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556</cp:revision>
  <dcterms:created xsi:type="dcterms:W3CDTF">2018-01-05T16:38:53Z</dcterms:created>
  <dcterms:modified xsi:type="dcterms:W3CDTF">2023-09-26T08:54:50Z</dcterms:modified>
</cp:coreProperties>
</file>