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259" r:id="rId3"/>
    <p:sldId id="584" r:id="rId4"/>
    <p:sldId id="585" r:id="rId5"/>
    <p:sldId id="520" r:id="rId6"/>
    <p:sldId id="586" r:id="rId7"/>
    <p:sldId id="587" r:id="rId8"/>
    <p:sldId id="555" r:id="rId9"/>
    <p:sldId id="559" r:id="rId10"/>
    <p:sldId id="560" r:id="rId11"/>
    <p:sldId id="588" r:id="rId12"/>
    <p:sldId id="412" r:id="rId13"/>
    <p:sldId id="570" r:id="rId14"/>
    <p:sldId id="569" r:id="rId15"/>
    <p:sldId id="576" r:id="rId16"/>
    <p:sldId id="262" r:id="rId17"/>
    <p:sldId id="577" r:id="rId18"/>
    <p:sldId id="590" r:id="rId19"/>
    <p:sldId id="592" r:id="rId20"/>
    <p:sldId id="591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322ADA"/>
    <a:srgbClr val="463EDE"/>
    <a:srgbClr val="FF3300"/>
    <a:srgbClr val="FF5050"/>
    <a:srgbClr val="F2B800"/>
    <a:srgbClr val="F6F9FC"/>
    <a:srgbClr val="F3F7FB"/>
    <a:srgbClr val="FCFDFE"/>
    <a:srgbClr val="EFF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566" autoAdjust="0"/>
    <p:restoredTop sz="94660"/>
  </p:normalViewPr>
  <p:slideViewPr>
    <p:cSldViewPr snapToGrid="0">
      <p:cViewPr>
        <p:scale>
          <a:sx n="84" d="100"/>
          <a:sy n="84" d="100"/>
        </p:scale>
        <p:origin x="-300" y="-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23.09.2023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23.09.2023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23.09.2023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23.09.2023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microsoft.com/office/2007/relationships/hdphoto" Target="../media/hdphoto9.wdp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12.wdp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0.png"/><Relationship Id="rId4" Type="http://schemas.microsoft.com/office/2007/relationships/hdphoto" Target="../media/hdphoto14.wdp"/><Relationship Id="rId9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jp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jpe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25600" y="4628894"/>
            <a:ext cx="9403644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Звуковий аналіз слів. </a:t>
            </a:r>
            <a:endParaRPr lang="uk-UA" sz="4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Тема </a:t>
            </a:r>
            <a:r>
              <a:rPr lang="uk-UA" sz="4000" b="1" dirty="0">
                <a:solidFill>
                  <a:schemeClr val="bg1"/>
                </a:solidFill>
              </a:rPr>
              <a:t>для спілкування: Звірі. У зоопарку</a:t>
            </a:r>
          </a:p>
        </p:txBody>
      </p:sp>
      <p:pic>
        <p:nvPicPr>
          <p:cNvPr id="1028" name="Picture 4" descr="Free Vector | Zoo animals in the wild na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44" y="1010340"/>
            <a:ext cx="5342767" cy="2967907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85856" y="1226274"/>
            <a:ext cx="379911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err="1">
                <a:solidFill>
                  <a:schemeClr val="bg1"/>
                </a:solidFill>
              </a:rPr>
              <a:t>Добукварний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14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78844" y="509547"/>
            <a:ext cx="9367497" cy="811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За схемою слова знайди зайву тварину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08" t="65019" r="16415" b="12500"/>
          <a:stretch/>
        </p:blipFill>
        <p:spPr>
          <a:xfrm>
            <a:off x="3148362" y="2335430"/>
            <a:ext cx="8236330" cy="3622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6727890" y="3578004"/>
            <a:ext cx="1755520" cy="2258352"/>
          </a:xfrm>
          <a:prstGeom prst="rect">
            <a:avLst/>
          </a:prstGeom>
          <a:solidFill>
            <a:srgbClr val="00B050">
              <a:alpha val="5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602076" y="2469279"/>
            <a:ext cx="1138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>
                <a:solidFill>
                  <a:srgbClr val="2F3242"/>
                </a:solidFill>
              </a:rPr>
              <a:t>Жираф</a:t>
            </a:r>
            <a:endParaRPr lang="ru-RU" sz="2400" b="1" dirty="0">
              <a:solidFill>
                <a:srgbClr val="2F3242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483409" y="2469278"/>
            <a:ext cx="10509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>
                <a:solidFill>
                  <a:srgbClr val="2F3242"/>
                </a:solidFill>
              </a:rPr>
              <a:t>Кажан</a:t>
            </a:r>
            <a:endParaRPr lang="ru-RU" sz="2400" b="1" dirty="0">
              <a:solidFill>
                <a:srgbClr val="2F3242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540576" y="5124247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>
                <a:solidFill>
                  <a:srgbClr val="2F3242"/>
                </a:solidFill>
              </a:rPr>
              <a:t>Баран</a:t>
            </a:r>
            <a:endParaRPr lang="ru-RU" sz="2400" b="1" dirty="0">
              <a:solidFill>
                <a:srgbClr val="2F3242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673370" y="4979869"/>
            <a:ext cx="1054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>
                <a:solidFill>
                  <a:srgbClr val="2F3242"/>
                </a:solidFill>
              </a:rPr>
              <a:t>Страус</a:t>
            </a:r>
            <a:endParaRPr lang="ru-RU" sz="2400" b="1" dirty="0">
              <a:solidFill>
                <a:srgbClr val="2F3242"/>
              </a:solidFill>
            </a:endParaRPr>
          </a:p>
        </p:txBody>
      </p:sp>
      <p:pic>
        <p:nvPicPr>
          <p:cNvPr id="22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1891190"/>
            <a:ext cx="3014444" cy="368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28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22532" y="1321101"/>
            <a:ext cx="8756193" cy="811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Назви </a:t>
            </a:r>
            <a:r>
              <a:rPr lang="uk-UA" sz="2000" b="1" dirty="0">
                <a:solidFill>
                  <a:schemeClr val="bg1"/>
                </a:solidFill>
              </a:rPr>
              <a:t>тварин. </a:t>
            </a:r>
            <a:r>
              <a:rPr lang="uk-UA" sz="2000" b="1" dirty="0" smtClean="0">
                <a:solidFill>
                  <a:schemeClr val="bg1"/>
                </a:solidFill>
              </a:rPr>
              <a:t>Виконай </a:t>
            </a:r>
            <a:r>
              <a:rPr lang="uk-UA" sz="2000" b="1" dirty="0">
                <a:solidFill>
                  <a:schemeClr val="bg1"/>
                </a:solidFill>
              </a:rPr>
              <a:t>звуковий аналіз назв зображених тварин і </a:t>
            </a:r>
            <a:r>
              <a:rPr lang="uk-UA" sz="2000" b="1" dirty="0" err="1" smtClean="0">
                <a:solidFill>
                  <a:schemeClr val="bg1"/>
                </a:solidFill>
              </a:rPr>
              <a:t>зістав</a:t>
            </a:r>
            <a:r>
              <a:rPr lang="uk-UA" sz="2000" b="1" dirty="0" smtClean="0">
                <a:solidFill>
                  <a:schemeClr val="bg1"/>
                </a:solidFill>
              </a:rPr>
              <a:t> </a:t>
            </a:r>
            <a:r>
              <a:rPr lang="uk-UA" sz="2000" b="1" dirty="0">
                <a:solidFill>
                  <a:schemeClr val="bg1"/>
                </a:solidFill>
              </a:rPr>
              <a:t>з поданою звуковою схемою. Чия назва не відповідає схемі? 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53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12217" y="457036"/>
            <a:ext cx="8756193" cy="8411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Розкажи, де побували діти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8" t="8961" r="11308" b="69961"/>
          <a:stretch/>
        </p:blipFill>
        <p:spPr>
          <a:xfrm>
            <a:off x="2566787" y="2566893"/>
            <a:ext cx="9339989" cy="3474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783166" y="1389125"/>
            <a:ext cx="10776656" cy="10211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000" b="1" dirty="0">
                <a:solidFill>
                  <a:schemeClr val="bg1"/>
                </a:solidFill>
              </a:rPr>
              <a:t>малюнок. Де відбувається подія? Кого побачили діти? </a:t>
            </a:r>
            <a:r>
              <a:rPr lang="uk-UA" sz="2000" b="1" dirty="0" smtClean="0">
                <a:solidFill>
                  <a:schemeClr val="bg1"/>
                </a:solidFill>
              </a:rPr>
              <a:t>Дай </a:t>
            </a:r>
            <a:r>
              <a:rPr lang="uk-UA" sz="2000" b="1" dirty="0">
                <a:solidFill>
                  <a:schemeClr val="bg1"/>
                </a:solidFill>
              </a:rPr>
              <a:t>дітям імена. Бесіда про зоопарк.  Хто бував у зоопарку? Що найбільше запам'яталося чи здивувало </a:t>
            </a:r>
            <a:r>
              <a:rPr lang="uk-UA" sz="2000" b="1" dirty="0" smtClean="0">
                <a:solidFill>
                  <a:schemeClr val="bg1"/>
                </a:solidFill>
              </a:rPr>
              <a:t>тебе?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053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29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2566893"/>
            <a:ext cx="2411212" cy="294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65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44" y="3039659"/>
            <a:ext cx="9116823" cy="3634096"/>
          </a:xfrm>
          <a:prstGeom prst="rect">
            <a:avLst/>
          </a:prstGeom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021" y="2188430"/>
            <a:ext cx="2785333" cy="34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6456893" y="5954405"/>
            <a:ext cx="2114230" cy="1856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7003246" y="5954430"/>
            <a:ext cx="1" cy="1856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Выноска-облако 18"/>
          <p:cNvSpPr/>
          <p:nvPr/>
        </p:nvSpPr>
        <p:spPr>
          <a:xfrm>
            <a:off x="2917044" y="1897371"/>
            <a:ext cx="2854596" cy="1065471"/>
          </a:xfrm>
          <a:prstGeom prst="cloudCallout">
            <a:avLst>
              <a:gd name="adj1" fmla="val 13171"/>
              <a:gd name="adj2" fmla="val 75622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Выноска-облако 20"/>
          <p:cNvSpPr/>
          <p:nvPr/>
        </p:nvSpPr>
        <p:spPr>
          <a:xfrm>
            <a:off x="6044845" y="1809544"/>
            <a:ext cx="2854596" cy="1142496"/>
          </a:xfrm>
          <a:prstGeom prst="cloudCallout">
            <a:avLst>
              <a:gd name="adj1" fmla="val -6849"/>
              <a:gd name="adj2" fmla="val 80772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Выноска-облако 21"/>
          <p:cNvSpPr/>
          <p:nvPr/>
        </p:nvSpPr>
        <p:spPr>
          <a:xfrm>
            <a:off x="9179271" y="1809544"/>
            <a:ext cx="2854596" cy="1139422"/>
          </a:xfrm>
          <a:prstGeom prst="cloudCallout">
            <a:avLst>
              <a:gd name="adj1" fmla="val -16192"/>
              <a:gd name="adj2" fmla="val 78197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109695" y="2011006"/>
            <a:ext cx="2469293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</a:t>
            </a:r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побачила  єнота.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244676" y="1897371"/>
            <a:ext cx="2538664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uk-UA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сидить на черепасі.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452476" y="2011006"/>
            <a:ext cx="2464028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</a:t>
            </a:r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побачила хом'яка.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Прямоугольник 47"/>
          <p:cNvSpPr/>
          <p:nvPr/>
        </p:nvSpPr>
        <p:spPr>
          <a:xfrm rot="16200000" flipH="1">
            <a:off x="6598417" y="5976365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6808646" y="6004083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1" name="Прямоугольный треугольник 50"/>
          <p:cNvSpPr/>
          <p:nvPr/>
        </p:nvSpPr>
        <p:spPr>
          <a:xfrm rot="12565604" flipH="1">
            <a:off x="7998401" y="5842293"/>
            <a:ext cx="45719" cy="82267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 rot="16200000" flipH="1">
            <a:off x="7166377" y="5978594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7369478" y="6004083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 rot="16200000" flipH="1">
            <a:off x="7708102" y="5980824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7563149" y="5960558"/>
            <a:ext cx="1" cy="1856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Овал 43"/>
          <p:cNvSpPr/>
          <p:nvPr/>
        </p:nvSpPr>
        <p:spPr>
          <a:xfrm>
            <a:off x="7898773" y="6004083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8080896" y="5960559"/>
            <a:ext cx="1" cy="18563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 rot="16200000" flipH="1">
            <a:off x="8214903" y="5980825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8394627" y="6004083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053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29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119974" y="1204926"/>
            <a:ext cx="10024622" cy="4714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Визнач за кількістю складів, якому слову відповідає звукова схема 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054100" y="392505"/>
            <a:ext cx="10156371" cy="7860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Чи </a:t>
            </a:r>
            <a:r>
              <a:rPr lang="uk-UA" sz="3200" b="1" dirty="0" smtClean="0"/>
              <a:t>впізнаєш ти </a:t>
            </a:r>
            <a:r>
              <a:rPr lang="uk-UA" sz="3200" b="1" dirty="0"/>
              <a:t>ці букви? </a:t>
            </a:r>
            <a:r>
              <a:rPr lang="uk-UA" sz="3200" b="1" dirty="0" smtClean="0"/>
              <a:t>Назви </a:t>
            </a:r>
            <a:r>
              <a:rPr lang="uk-UA" sz="3200" b="1" dirty="0"/>
              <a:t>їх. Що вони роблять? 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3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Буква Э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50" b="82150" l="4900" r="100000">
                        <a14:foregroundMark x1="85450" y1="57383" x2="85450" y2="57383"/>
                        <a14:foregroundMark x1="83900" y1="51075" x2="83900" y2="51075"/>
                        <a14:foregroundMark x1="82050" y1="44626" x2="82050" y2="44626"/>
                        <a14:foregroundMark x1="79000" y1="39252" x2="79000" y2="39252"/>
                        <a14:foregroundMark x1="52950" y1="19486" x2="52950" y2="19486"/>
                        <a14:foregroundMark x1="52900" y1="20935" x2="52900" y2="20935"/>
                        <a14:foregroundMark x1="50100" y1="17897" x2="50100" y2="17897"/>
                        <a14:foregroundMark x1="51550" y1="15280" x2="51550" y2="15280"/>
                        <a14:foregroundMark x1="53700" y1="17103" x2="53700" y2="17103"/>
                        <a14:foregroundMark x1="84700" y1="46495" x2="84700" y2="46495"/>
                        <a14:foregroundMark x1="78450" y1="42290" x2="78450" y2="42290"/>
                        <a14:foregroundMark x1="75400" y1="39299" x2="75400" y2="39299"/>
                        <a14:foregroundMark x1="73800" y1="38318" x2="73800" y2="38318"/>
                        <a14:foregroundMark x1="77100" y1="37383" x2="77100" y2="37383"/>
                        <a14:foregroundMark x1="81350" y1="41682" x2="81250" y2="41495"/>
                        <a14:foregroundMark x1="80550" y1="47196" x2="80550" y2="47196"/>
                        <a14:foregroundMark x1="81950" y1="48271" x2="81950" y2="48271"/>
                        <a14:foregroundMark x1="83100" y1="47944" x2="83100" y2="47944"/>
                        <a14:foregroundMark x1="84150" y1="44766" x2="84150" y2="44766"/>
                        <a14:foregroundMark x1="79850" y1="44299" x2="79850" y2="44299"/>
                        <a14:foregroundMark x1="50250" y1="15935" x2="50250" y2="15935"/>
                        <a14:foregroundMark x1="52450" y1="17944" x2="52450" y2="17944"/>
                        <a14:foregroundMark x1="51300" y1="19206" x2="51300" y2="19206"/>
                        <a14:foregroundMark x1="81150" y1="48972" x2="81150" y2="48972"/>
                        <a14:foregroundMark x1="85450" y1="47991" x2="85450" y2="47991"/>
                        <a14:foregroundMark x1="78350" y1="37243" x2="78350" y2="37243"/>
                        <a14:foregroundMark x1="83950" y1="46495" x2="83950" y2="46495"/>
                        <a14:foregroundMark x1="85800" y1="45981" x2="85800" y2="45981"/>
                        <a14:foregroundMark x1="86100" y1="47570" x2="86100" y2="47570"/>
                        <a14:foregroundMark x1="79500" y1="37664" x2="79500" y2="37664"/>
                        <a14:foregroundMark x1="86850" y1="45888" x2="86850" y2="45888"/>
                        <a14:foregroundMark x1="84100" y1="45467" x2="84100" y2="45467"/>
                        <a14:foregroundMark x1="83600" y1="43925" x2="83600" y2="43925"/>
                        <a14:foregroundMark x1="82350" y1="46449" x2="82350" y2="46449"/>
                        <a14:foregroundMark x1="85500" y1="45093" x2="85500" y2="45093"/>
                        <a14:foregroundMark x1="84850" y1="43832" x2="84850" y2="43832"/>
                        <a14:foregroundMark x1="77500" y1="36308" x2="77500" y2="36308"/>
                        <a14:foregroundMark x1="80550" y1="38551" x2="80550" y2="38551"/>
                        <a14:foregroundMark x1="76350" y1="35888" x2="76350" y2="35888"/>
                        <a14:backgroundMark x1="74600" y1="25467" x2="74600" y2="25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9" t="5131" b="17331"/>
          <a:stretch/>
        </p:blipFill>
        <p:spPr bwMode="auto">
          <a:xfrm rot="11819308">
            <a:off x="467518" y="2107155"/>
            <a:ext cx="4349247" cy="384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Енот на прозрачном фон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2" b="99091" l="24000" r="7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25" r="19354"/>
          <a:stretch/>
        </p:blipFill>
        <p:spPr bwMode="auto">
          <a:xfrm>
            <a:off x="5328796" y="3880895"/>
            <a:ext cx="1866088" cy="242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Австралийская ехидна. Животные Австралии. Австрали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270" y="1958157"/>
            <a:ext cx="2800456" cy="144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Наклейка единорог PNG - AVATAN PLU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28796" y="1394328"/>
            <a:ext cx="3285252" cy="321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Египетские пирамиды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9" r="3637" b="14501"/>
          <a:stretch/>
        </p:blipFill>
        <p:spPr bwMode="auto">
          <a:xfrm>
            <a:off x="7327232" y="3962477"/>
            <a:ext cx="4584031" cy="259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82131" y="534626"/>
            <a:ext cx="10582231" cy="10211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Назви </a:t>
            </a:r>
            <a:r>
              <a:rPr lang="uk-UA" sz="3200" b="1" dirty="0"/>
              <a:t>всі об'єкти. </a:t>
            </a:r>
            <a:r>
              <a:rPr lang="uk-UA" sz="3200" b="1" dirty="0" smtClean="0"/>
              <a:t>Визнач, </a:t>
            </a:r>
            <a:r>
              <a:rPr lang="uk-UA" sz="3200" b="1" dirty="0"/>
              <a:t>скільки складів у кожному </a:t>
            </a:r>
            <a:r>
              <a:rPr lang="uk-UA" sz="3200" b="1" dirty="0" smtClean="0"/>
              <a:t>слові, який склад наголошений.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45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Чеснок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51" b="89739" l="2809" r="97191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654" y="1555770"/>
            <a:ext cx="2960799" cy="222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Геометрическая черепаха — Википеди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25" b="96250" l="625" r="996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9" t="7986" r="1280" b="4119"/>
          <a:stretch/>
        </p:blipFill>
        <p:spPr bwMode="auto">
          <a:xfrm>
            <a:off x="8561004" y="1713233"/>
            <a:ext cx="2803358" cy="191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Чайник клипарт (6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06" b="97412" l="2381" r="97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998" y="3624094"/>
            <a:ext cx="2723945" cy="275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Детские Сапоги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348" y="3624094"/>
            <a:ext cx="2653814" cy="28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31" y="1759801"/>
            <a:ext cx="4692667" cy="488506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82131" y="534626"/>
            <a:ext cx="10582231" cy="10211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Назви </a:t>
            </a:r>
            <a:r>
              <a:rPr lang="uk-UA" sz="3200" b="1" dirty="0"/>
              <a:t>всі об'єкти. </a:t>
            </a:r>
            <a:r>
              <a:rPr lang="uk-UA" sz="3200" b="1" dirty="0" smtClean="0"/>
              <a:t>Визнач, </a:t>
            </a:r>
            <a:r>
              <a:rPr lang="uk-UA" sz="3200" b="1" dirty="0"/>
              <a:t>скільки складів у кожному </a:t>
            </a:r>
            <a:r>
              <a:rPr lang="uk-UA" sz="3200" b="1" dirty="0" smtClean="0"/>
              <a:t>слові, який склад наголошений.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19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Буква Х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595021"/>
            <a:ext cx="4723954" cy="472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Холодильник Liebherr CNPesf 5156 - ТехМир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67" r="24760"/>
          <a:stretch/>
        </p:blipFill>
        <p:spPr bwMode="auto">
          <a:xfrm>
            <a:off x="5594684" y="1694053"/>
            <a:ext cx="2068253" cy="278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хомяк png | PNGWi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638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094" y="4381028"/>
            <a:ext cx="2177715" cy="217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липарт хоккеис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871" y="1790494"/>
            <a:ext cx="2656956" cy="259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В Киеве на 20% подорожает хлеб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368" y="4650273"/>
            <a:ext cx="3179495" cy="166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82131" y="534626"/>
            <a:ext cx="10582231" cy="10211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Назви </a:t>
            </a:r>
            <a:r>
              <a:rPr lang="uk-UA" sz="3200" b="1" dirty="0"/>
              <a:t>всі об'єкти. </a:t>
            </a:r>
            <a:r>
              <a:rPr lang="uk-UA" sz="3200" b="1" dirty="0" smtClean="0"/>
              <a:t>Визнач, </a:t>
            </a:r>
            <a:r>
              <a:rPr lang="uk-UA" sz="3200" b="1" dirty="0"/>
              <a:t>скільки складів у кожному </a:t>
            </a:r>
            <a:r>
              <a:rPr lang="uk-UA" sz="3200" b="1" dirty="0" smtClean="0"/>
              <a:t>слові, який склад наголошений.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5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934010" y="441750"/>
            <a:ext cx="8603545" cy="6943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Пограємо. </a:t>
            </a:r>
            <a:r>
              <a:rPr lang="ru-RU" sz="3600" b="1" dirty="0"/>
              <a:t>Чи </a:t>
            </a:r>
            <a:r>
              <a:rPr lang="ru-RU" sz="3600" b="1" dirty="0" err="1"/>
              <a:t>підходить</a:t>
            </a:r>
            <a:r>
              <a:rPr lang="ru-RU" sz="3600" b="1" dirty="0"/>
              <a:t> схема до слова?</a:t>
            </a:r>
            <a:r>
              <a:rPr lang="uk-UA" sz="3600" b="1" dirty="0"/>
              <a:t>  </a:t>
            </a:r>
            <a:endParaRPr lang="ru-RU" sz="36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951330" y="1207826"/>
            <a:ext cx="5905737" cy="577009"/>
          </a:xfrm>
          <a:prstGeom prst="roundRect">
            <a:avLst>
              <a:gd name="adj" fmla="val 2542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Плескай, якщо так, замри, якщо ні.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950" y="1367146"/>
            <a:ext cx="3247829" cy="3247829"/>
          </a:xfrm>
          <a:prstGeom prst="rect">
            <a:avLst/>
          </a:prstGeom>
        </p:spPr>
      </p:pic>
      <p:grpSp>
        <p:nvGrpSpPr>
          <p:cNvPr id="12" name="Групувати 11">
            <a:extLst>
              <a:ext uri="{FF2B5EF4-FFF2-40B4-BE49-F238E27FC236}">
                <a16:creationId xmlns="" xmlns:a16="http://schemas.microsoft.com/office/drawing/2014/main" id="{FEAF3561-9C06-4B10-9F08-C08C5C9F6C78}"/>
              </a:ext>
            </a:extLst>
          </p:cNvPr>
          <p:cNvGrpSpPr/>
          <p:nvPr/>
        </p:nvGrpSpPr>
        <p:grpSpPr>
          <a:xfrm>
            <a:off x="1050618" y="4477994"/>
            <a:ext cx="1701719" cy="407949"/>
            <a:chOff x="2057122" y="4532384"/>
            <a:chExt cx="1801423" cy="565447"/>
          </a:xfrm>
        </p:grpSpPr>
        <p:sp>
          <p:nvSpPr>
            <p:cNvPr id="14" name="Прямокутник: округлені кути 13">
              <a:extLst>
                <a:ext uri="{FF2B5EF4-FFF2-40B4-BE49-F238E27FC236}">
                  <a16:creationId xmlns="" xmlns:a16="http://schemas.microsoft.com/office/drawing/2014/main" id="{A38CEA7E-6D3C-4441-B434-2F44190D0601}"/>
                </a:ext>
              </a:extLst>
            </p:cNvPr>
            <p:cNvSpPr/>
            <p:nvPr/>
          </p:nvSpPr>
          <p:spPr>
            <a:xfrm>
              <a:off x="2057122" y="4532384"/>
              <a:ext cx="1801423" cy="56544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3600" dirty="0"/>
            </a:p>
          </p:txBody>
        </p:sp>
        <p:sp>
          <p:nvSpPr>
            <p:cNvPr id="16" name="Прямоугольник 56">
              <a:extLst>
                <a:ext uri="{FF2B5EF4-FFF2-40B4-BE49-F238E27FC236}">
                  <a16:creationId xmlns="" xmlns:a16="http://schemas.microsoft.com/office/drawing/2014/main" id="{74D8748B-E3B1-47F6-9040-406560219236}"/>
                </a:ext>
              </a:extLst>
            </p:cNvPr>
            <p:cNvSpPr/>
            <p:nvPr/>
          </p:nvSpPr>
          <p:spPr>
            <a:xfrm rot="16200000" flipH="1">
              <a:off x="2329527" y="4647980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>
              <a:extLst>
                <a:ext uri="{FF2B5EF4-FFF2-40B4-BE49-F238E27FC236}">
                  <a16:creationId xmlns="" xmlns:a16="http://schemas.microsoft.com/office/drawing/2014/main" id="{13CDC20D-4CA8-4D5E-9BB4-DA7B77B32F00}"/>
                </a:ext>
              </a:extLst>
            </p:cNvPr>
            <p:cNvSpPr/>
            <p:nvPr/>
          </p:nvSpPr>
          <p:spPr>
            <a:xfrm>
              <a:off x="2858508" y="4731520"/>
              <a:ext cx="198650" cy="2088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" name="Прямоугольник 56">
              <a:extLst>
                <a:ext uri="{FF2B5EF4-FFF2-40B4-BE49-F238E27FC236}">
                  <a16:creationId xmlns="" xmlns:a16="http://schemas.microsoft.com/office/drawing/2014/main" id="{8E8F8FC6-D79D-4E2E-8CD5-8B6CB40EC597}"/>
                </a:ext>
              </a:extLst>
            </p:cNvPr>
            <p:cNvSpPr/>
            <p:nvPr/>
          </p:nvSpPr>
          <p:spPr>
            <a:xfrm rot="16200000" flipH="1">
              <a:off x="3521520" y="4647980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23504BA-F2C7-4331-B24A-58A4AF3EDF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6236" y="2247569"/>
            <a:ext cx="2527060" cy="1974476"/>
          </a:xfrm>
          <a:prstGeom prst="rect">
            <a:avLst/>
          </a:prstGeom>
        </p:spPr>
      </p:pic>
      <p:grpSp>
        <p:nvGrpSpPr>
          <p:cNvPr id="18" name="Групувати 13">
            <a:extLst>
              <a:ext uri="{FF2B5EF4-FFF2-40B4-BE49-F238E27FC236}">
                <a16:creationId xmlns="" xmlns:a16="http://schemas.microsoft.com/office/drawing/2014/main" id="{D42703CB-93DB-4D84-AA49-7FBA062ACFE5}"/>
              </a:ext>
            </a:extLst>
          </p:cNvPr>
          <p:cNvGrpSpPr/>
          <p:nvPr/>
        </p:nvGrpSpPr>
        <p:grpSpPr>
          <a:xfrm>
            <a:off x="3768943" y="4457177"/>
            <a:ext cx="1796479" cy="428766"/>
            <a:chOff x="2057123" y="4532384"/>
            <a:chExt cx="1901646" cy="565447"/>
          </a:xfrm>
        </p:grpSpPr>
        <p:sp>
          <p:nvSpPr>
            <p:cNvPr id="19" name="Прямокутник: округлені кути 14">
              <a:extLst>
                <a:ext uri="{FF2B5EF4-FFF2-40B4-BE49-F238E27FC236}">
                  <a16:creationId xmlns="" xmlns:a16="http://schemas.microsoft.com/office/drawing/2014/main" id="{6958CC75-6E1C-403E-AAB0-728FEE6B6FCF}"/>
                </a:ext>
              </a:extLst>
            </p:cNvPr>
            <p:cNvSpPr/>
            <p:nvPr/>
          </p:nvSpPr>
          <p:spPr>
            <a:xfrm>
              <a:off x="2057123" y="4532384"/>
              <a:ext cx="1901646" cy="56544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3600" dirty="0"/>
            </a:p>
          </p:txBody>
        </p:sp>
        <p:sp>
          <p:nvSpPr>
            <p:cNvPr id="20" name="Прямоугольник 56">
              <a:extLst>
                <a:ext uri="{FF2B5EF4-FFF2-40B4-BE49-F238E27FC236}">
                  <a16:creationId xmlns="" xmlns:a16="http://schemas.microsoft.com/office/drawing/2014/main" id="{F2483EF4-6057-4792-BFA7-68DB362E25A7}"/>
                </a:ext>
              </a:extLst>
            </p:cNvPr>
            <p:cNvSpPr/>
            <p:nvPr/>
          </p:nvSpPr>
          <p:spPr>
            <a:xfrm rot="16200000" flipH="1">
              <a:off x="2357651" y="4621500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Овал 20">
              <a:extLst>
                <a:ext uri="{FF2B5EF4-FFF2-40B4-BE49-F238E27FC236}">
                  <a16:creationId xmlns="" xmlns:a16="http://schemas.microsoft.com/office/drawing/2014/main" id="{6B5A6B3B-284F-4381-A2CB-90D58ADE91A9}"/>
                </a:ext>
              </a:extLst>
            </p:cNvPr>
            <p:cNvSpPr/>
            <p:nvPr/>
          </p:nvSpPr>
          <p:spPr>
            <a:xfrm>
              <a:off x="2833513" y="4731520"/>
              <a:ext cx="198650" cy="2088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4" name="Прямоугольник 56">
              <a:extLst>
                <a:ext uri="{FF2B5EF4-FFF2-40B4-BE49-F238E27FC236}">
                  <a16:creationId xmlns="" xmlns:a16="http://schemas.microsoft.com/office/drawing/2014/main" id="{FF1C3E8F-0A58-48AD-B03D-52820C4738AF}"/>
                </a:ext>
              </a:extLst>
            </p:cNvPr>
            <p:cNvSpPr/>
            <p:nvPr/>
          </p:nvSpPr>
          <p:spPr>
            <a:xfrm rot="16200000" flipH="1">
              <a:off x="3437402" y="4621500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47772" y="1497456"/>
            <a:ext cx="2654880" cy="2987208"/>
          </a:xfrm>
          <a:prstGeom prst="rect">
            <a:avLst/>
          </a:prstGeom>
        </p:spPr>
      </p:pic>
      <p:grpSp>
        <p:nvGrpSpPr>
          <p:cNvPr id="26" name="Групувати 11">
            <a:extLst>
              <a:ext uri="{FF2B5EF4-FFF2-40B4-BE49-F238E27FC236}">
                <a16:creationId xmlns="" xmlns:a16="http://schemas.microsoft.com/office/drawing/2014/main" id="{FEAF3561-9C06-4B10-9F08-C08C5C9F6C78}"/>
              </a:ext>
            </a:extLst>
          </p:cNvPr>
          <p:cNvGrpSpPr/>
          <p:nvPr/>
        </p:nvGrpSpPr>
        <p:grpSpPr>
          <a:xfrm>
            <a:off x="6387708" y="4704707"/>
            <a:ext cx="1754207" cy="565447"/>
            <a:chOff x="1756997" y="4260671"/>
            <a:chExt cx="2613545" cy="837160"/>
          </a:xfrm>
        </p:grpSpPr>
        <p:sp>
          <p:nvSpPr>
            <p:cNvPr id="27" name="Прямокутник: округлені кути 13">
              <a:extLst>
                <a:ext uri="{FF2B5EF4-FFF2-40B4-BE49-F238E27FC236}">
                  <a16:creationId xmlns="" xmlns:a16="http://schemas.microsoft.com/office/drawing/2014/main" id="{A38CEA7E-6D3C-4441-B434-2F44190D0601}"/>
                </a:ext>
              </a:extLst>
            </p:cNvPr>
            <p:cNvSpPr/>
            <p:nvPr/>
          </p:nvSpPr>
          <p:spPr>
            <a:xfrm>
              <a:off x="1756997" y="4532384"/>
              <a:ext cx="2613545" cy="56544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3600" dirty="0"/>
            </a:p>
          </p:txBody>
        </p:sp>
        <p:sp>
          <p:nvSpPr>
            <p:cNvPr id="28" name="Прямоугольник 56">
              <a:extLst>
                <a:ext uri="{FF2B5EF4-FFF2-40B4-BE49-F238E27FC236}">
                  <a16:creationId xmlns="" xmlns:a16="http://schemas.microsoft.com/office/drawing/2014/main" id="{74D8748B-E3B1-47F6-9040-406560219236}"/>
                </a:ext>
              </a:extLst>
            </p:cNvPr>
            <p:cNvSpPr/>
            <p:nvPr/>
          </p:nvSpPr>
          <p:spPr>
            <a:xfrm rot="16200000" flipH="1">
              <a:off x="2026078" y="4645298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="" xmlns:a16="http://schemas.microsoft.com/office/drawing/2014/main" id="{13CDC20D-4CA8-4D5E-9BB4-DA7B77B32F00}"/>
                </a:ext>
              </a:extLst>
            </p:cNvPr>
            <p:cNvSpPr/>
            <p:nvPr/>
          </p:nvSpPr>
          <p:spPr>
            <a:xfrm>
              <a:off x="2422460" y="4728838"/>
              <a:ext cx="198650" cy="2088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0" name="Прямоугольник 56">
              <a:extLst>
                <a:ext uri="{FF2B5EF4-FFF2-40B4-BE49-F238E27FC236}">
                  <a16:creationId xmlns="" xmlns:a16="http://schemas.microsoft.com/office/drawing/2014/main" id="{8E8F8FC6-D79D-4E2E-8CD5-8B6CB40EC597}"/>
                </a:ext>
              </a:extLst>
            </p:cNvPr>
            <p:cNvSpPr/>
            <p:nvPr/>
          </p:nvSpPr>
          <p:spPr>
            <a:xfrm rot="16200000" flipH="1">
              <a:off x="3127997" y="4664693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56">
              <a:extLst>
                <a:ext uri="{FF2B5EF4-FFF2-40B4-BE49-F238E27FC236}">
                  <a16:creationId xmlns="" xmlns:a16="http://schemas.microsoft.com/office/drawing/2014/main" id="{96C1F8E7-1FB7-47A7-BE9E-5F3D068F6121}"/>
                </a:ext>
              </a:extLst>
            </p:cNvPr>
            <p:cNvSpPr/>
            <p:nvPr/>
          </p:nvSpPr>
          <p:spPr>
            <a:xfrm rot="16200000" flipH="1">
              <a:off x="3649777" y="4669076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>
              <a:extLst>
                <a:ext uri="{FF2B5EF4-FFF2-40B4-BE49-F238E27FC236}">
                  <a16:creationId xmlns="" xmlns:a16="http://schemas.microsoft.com/office/drawing/2014/main" id="{9EC799FB-69D4-47C1-A19C-2AD039EE8107}"/>
                </a:ext>
              </a:extLst>
            </p:cNvPr>
            <p:cNvSpPr/>
            <p:nvPr/>
          </p:nvSpPr>
          <p:spPr>
            <a:xfrm>
              <a:off x="4046159" y="4752616"/>
              <a:ext cx="198650" cy="2088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3" name="Прямоугольник 56">
              <a:extLst>
                <a:ext uri="{FF2B5EF4-FFF2-40B4-BE49-F238E27FC236}">
                  <a16:creationId xmlns="" xmlns:a16="http://schemas.microsoft.com/office/drawing/2014/main" id="{6F95DBCF-9FA0-46A4-9F33-C528EE54A225}"/>
                </a:ext>
              </a:extLst>
            </p:cNvPr>
            <p:cNvSpPr/>
            <p:nvPr/>
          </p:nvSpPr>
          <p:spPr>
            <a:xfrm rot="12257446" flipH="1">
              <a:off x="2622322" y="4260671"/>
              <a:ext cx="86166" cy="223064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34" name="Пряма сполучна лінія 6">
            <a:extLst>
              <a:ext uri="{FF2B5EF4-FFF2-40B4-BE49-F238E27FC236}">
                <a16:creationId xmlns="" xmlns:a16="http://schemas.microsoft.com/office/drawing/2014/main" id="{7362B15A-CF5E-4257-B69D-5C957B834094}"/>
              </a:ext>
            </a:extLst>
          </p:cNvPr>
          <p:cNvCxnSpPr>
            <a:cxnSpLocks/>
          </p:cNvCxnSpPr>
          <p:nvPr/>
        </p:nvCxnSpPr>
        <p:spPr>
          <a:xfrm>
            <a:off x="7054777" y="4885943"/>
            <a:ext cx="0" cy="3842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Групувати 13">
            <a:extLst>
              <a:ext uri="{FF2B5EF4-FFF2-40B4-BE49-F238E27FC236}">
                <a16:creationId xmlns="" xmlns:a16="http://schemas.microsoft.com/office/drawing/2014/main" id="{D42703CB-93DB-4D84-AA49-7FBA062ACFE5}"/>
              </a:ext>
            </a:extLst>
          </p:cNvPr>
          <p:cNvGrpSpPr/>
          <p:nvPr/>
        </p:nvGrpSpPr>
        <p:grpSpPr>
          <a:xfrm>
            <a:off x="9547226" y="4839088"/>
            <a:ext cx="1538082" cy="645747"/>
            <a:chOff x="2057122" y="4289848"/>
            <a:chExt cx="2263914" cy="807983"/>
          </a:xfrm>
        </p:grpSpPr>
        <p:sp>
          <p:nvSpPr>
            <p:cNvPr id="37" name="Прямокутник: округлені кути 14">
              <a:extLst>
                <a:ext uri="{FF2B5EF4-FFF2-40B4-BE49-F238E27FC236}">
                  <a16:creationId xmlns="" xmlns:a16="http://schemas.microsoft.com/office/drawing/2014/main" id="{6958CC75-6E1C-403E-AAB0-728FEE6B6FCF}"/>
                </a:ext>
              </a:extLst>
            </p:cNvPr>
            <p:cNvSpPr/>
            <p:nvPr/>
          </p:nvSpPr>
          <p:spPr>
            <a:xfrm>
              <a:off x="2057122" y="4532384"/>
              <a:ext cx="2263914" cy="56544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3600" dirty="0"/>
            </a:p>
          </p:txBody>
        </p:sp>
        <p:sp>
          <p:nvSpPr>
            <p:cNvPr id="38" name="Прямоугольник 56">
              <a:extLst>
                <a:ext uri="{FF2B5EF4-FFF2-40B4-BE49-F238E27FC236}">
                  <a16:creationId xmlns="" xmlns:a16="http://schemas.microsoft.com/office/drawing/2014/main" id="{F2483EF4-6057-4792-BFA7-68DB362E25A7}"/>
                </a:ext>
              </a:extLst>
            </p:cNvPr>
            <p:cNvSpPr/>
            <p:nvPr/>
          </p:nvSpPr>
          <p:spPr>
            <a:xfrm rot="16200000" flipH="1">
              <a:off x="2307147" y="4621499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Овал 38">
              <a:extLst>
                <a:ext uri="{FF2B5EF4-FFF2-40B4-BE49-F238E27FC236}">
                  <a16:creationId xmlns="" xmlns:a16="http://schemas.microsoft.com/office/drawing/2014/main" id="{6B5A6B3B-284F-4381-A2CB-90D58ADE91A9}"/>
                </a:ext>
              </a:extLst>
            </p:cNvPr>
            <p:cNvSpPr/>
            <p:nvPr/>
          </p:nvSpPr>
          <p:spPr>
            <a:xfrm>
              <a:off x="3085104" y="4703775"/>
              <a:ext cx="198650" cy="2088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0" name="Прямоугольник 56">
              <a:extLst>
                <a:ext uri="{FF2B5EF4-FFF2-40B4-BE49-F238E27FC236}">
                  <a16:creationId xmlns="" xmlns:a16="http://schemas.microsoft.com/office/drawing/2014/main" id="{FF1C3E8F-0A58-48AD-B03D-52820C4738AF}"/>
                </a:ext>
              </a:extLst>
            </p:cNvPr>
            <p:cNvSpPr/>
            <p:nvPr/>
          </p:nvSpPr>
          <p:spPr>
            <a:xfrm rot="16200000" flipH="1">
              <a:off x="2765412" y="462023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56">
              <a:extLst>
                <a:ext uri="{FF2B5EF4-FFF2-40B4-BE49-F238E27FC236}">
                  <a16:creationId xmlns="" xmlns:a16="http://schemas.microsoft.com/office/drawing/2014/main" id="{1265E0C6-6460-4EB1-8510-C593EFB68FEE}"/>
                </a:ext>
              </a:extLst>
            </p:cNvPr>
            <p:cNvSpPr/>
            <p:nvPr/>
          </p:nvSpPr>
          <p:spPr>
            <a:xfrm rot="16200000" flipH="1">
              <a:off x="3611299" y="4620234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>
              <a:extLst>
                <a:ext uri="{FF2B5EF4-FFF2-40B4-BE49-F238E27FC236}">
                  <a16:creationId xmlns="" xmlns:a16="http://schemas.microsoft.com/office/drawing/2014/main" id="{962E05BE-8A66-4277-AE61-77E7D7C093C4}"/>
                </a:ext>
              </a:extLst>
            </p:cNvPr>
            <p:cNvSpPr/>
            <p:nvPr/>
          </p:nvSpPr>
          <p:spPr>
            <a:xfrm>
              <a:off x="3985502" y="4703774"/>
              <a:ext cx="198650" cy="2088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3" name="Прямоугольник 56">
              <a:extLst>
                <a:ext uri="{FF2B5EF4-FFF2-40B4-BE49-F238E27FC236}">
                  <a16:creationId xmlns="" xmlns:a16="http://schemas.microsoft.com/office/drawing/2014/main" id="{3577E11A-D52D-48C8-A04C-EA544023FDD5}"/>
                </a:ext>
              </a:extLst>
            </p:cNvPr>
            <p:cNvSpPr/>
            <p:nvPr/>
          </p:nvSpPr>
          <p:spPr>
            <a:xfrm rot="12105067" flipH="1">
              <a:off x="3260894" y="4289848"/>
              <a:ext cx="45719" cy="153846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cxnSp>
        <p:nvCxnSpPr>
          <p:cNvPr id="44" name="Пряма сполучна лінія 6">
            <a:extLst>
              <a:ext uri="{FF2B5EF4-FFF2-40B4-BE49-F238E27FC236}">
                <a16:creationId xmlns="" xmlns:a16="http://schemas.microsoft.com/office/drawing/2014/main" id="{7362B15A-CF5E-4257-B69D-5C957B834094}"/>
              </a:ext>
            </a:extLst>
          </p:cNvPr>
          <p:cNvCxnSpPr>
            <a:cxnSpLocks/>
          </p:cNvCxnSpPr>
          <p:nvPr/>
        </p:nvCxnSpPr>
        <p:spPr>
          <a:xfrm>
            <a:off x="10428960" y="5036984"/>
            <a:ext cx="0" cy="4478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523504BA-F2C7-4331-B24A-58A4AF3EDF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210" y="1682187"/>
            <a:ext cx="2612339" cy="321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100" y="1359800"/>
            <a:ext cx="9652982" cy="11763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Розглянь </a:t>
            </a:r>
            <a:r>
              <a:rPr lang="uk-UA" sz="2000" b="1" dirty="0"/>
              <a:t>малюнки. </a:t>
            </a:r>
            <a:r>
              <a:rPr lang="uk-UA" sz="2000" b="1" dirty="0" smtClean="0"/>
              <a:t>Назви </a:t>
            </a:r>
            <a:r>
              <a:rPr lang="uk-UA" sz="2000" b="1" dirty="0"/>
              <a:t>тварин. </a:t>
            </a:r>
            <a:r>
              <a:rPr lang="uk-UA" sz="2000" b="1" dirty="0" smtClean="0"/>
              <a:t>Де </a:t>
            </a:r>
            <a:r>
              <a:rPr lang="uk-UA" sz="2000" b="1" dirty="0"/>
              <a:t>живуть білі ведмеді? Як почуває себе ведмідь, </a:t>
            </a:r>
          </a:p>
          <a:p>
            <a:pPr algn="ctr"/>
            <a:r>
              <a:rPr lang="uk-UA" sz="2000" b="1" dirty="0"/>
              <a:t>який заблукав і потрапив до </a:t>
            </a:r>
            <a:r>
              <a:rPr lang="uk-UA" sz="2000" b="1" dirty="0" smtClean="0"/>
              <a:t>Африки?</a:t>
            </a:r>
            <a:r>
              <a:rPr lang="uk-UA" sz="2000" b="1" dirty="0" smtClean="0">
                <a:solidFill>
                  <a:schemeClr val="bg1"/>
                </a:solidFill>
              </a:rPr>
              <a:t> </a:t>
            </a:r>
            <a:r>
              <a:rPr lang="uk-UA" sz="2000" b="1" dirty="0" smtClean="0"/>
              <a:t>Де </a:t>
            </a:r>
            <a:r>
              <a:rPr lang="uk-UA" sz="2000" b="1" dirty="0"/>
              <a:t>живуть крокодили? Як почуває себе крокодил, який заблукав і потрапив до Північного полюсу</a:t>
            </a:r>
            <a:r>
              <a:rPr lang="uk-UA" sz="2000" b="1" dirty="0" smtClean="0"/>
              <a:t>?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55" t="66154" r="58180" b="15500"/>
          <a:stretch/>
        </p:blipFill>
        <p:spPr>
          <a:xfrm>
            <a:off x="3047454" y="2545969"/>
            <a:ext cx="4054499" cy="3301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14" t="66615" r="20478" b="16083"/>
          <a:stretch/>
        </p:blipFill>
        <p:spPr>
          <a:xfrm>
            <a:off x="7425488" y="2536144"/>
            <a:ext cx="4061940" cy="3301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929587" y="465794"/>
            <a:ext cx="7868275" cy="781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Поясни, </a:t>
            </a:r>
            <a:r>
              <a:rPr lang="uk-UA" sz="3600" b="1" dirty="0"/>
              <a:t>що </a:t>
            </a:r>
            <a:r>
              <a:rPr lang="uk-UA" sz="3600" b="1" dirty="0" smtClean="0"/>
              <a:t>на малюнках не так.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053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29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975" y="2546004"/>
            <a:ext cx="2785333" cy="34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177433" y="6027383"/>
            <a:ext cx="3987626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741312" y="6027383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7374074" y="6131084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6381753" y="6131205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rot="12565604" flipH="1">
            <a:off x="8500910" y="5805637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 rot="16200000" flipH="1">
            <a:off x="7008320" y="6054703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 rot="16200000" flipH="1">
            <a:off x="5477566" y="605470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 rot="16200000" flipH="1">
            <a:off x="5983525" y="6055656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7712653" y="6027383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 rot="16200000" flipH="1">
            <a:off x="7979660" y="6054703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8345414" y="6138243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rot="16200000" flipH="1">
            <a:off x="8805188" y="6054702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1654801" y="1535890"/>
            <a:ext cx="8756193" cy="8241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Визнач, </a:t>
            </a:r>
            <a:r>
              <a:rPr lang="uk-UA" sz="2000" b="1" dirty="0"/>
              <a:t>якому слову відповідає подана під малюнками звукова </a:t>
            </a:r>
            <a:r>
              <a:rPr lang="uk-UA" sz="2000" b="1" dirty="0" smtClean="0"/>
              <a:t>схема</a:t>
            </a:r>
            <a:r>
              <a:rPr lang="uk-UA" sz="2000" b="1" dirty="0"/>
              <a:t>.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74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7" grpId="0" animBg="1"/>
      <p:bldP spid="18" grpId="0" animBg="1"/>
      <p:bldP spid="19" grpId="0" animBg="1"/>
      <p:bldP spid="21" grpId="0" animBg="1"/>
      <p:bldP spid="24" grpId="0" animBg="1"/>
      <p:bldP spid="26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78408" y="413119"/>
            <a:ext cx="8732066" cy="69493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Робота </a:t>
            </a:r>
            <a:r>
              <a:rPr lang="uk-UA" sz="3600" b="1" smtClean="0"/>
              <a:t>в зошиті</a:t>
            </a:r>
            <a:endParaRPr lang="ru-RU" sz="3600" dirty="0"/>
          </a:p>
        </p:txBody>
      </p:sp>
      <p:sp>
        <p:nvSpPr>
          <p:cNvPr id="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053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15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1. Навчання грамоти\1 УРОКИ 2023\Читання\014 - Звуковий аналіз слів. Звірі. У зоопарку\2023-09-22_2041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281" y="1463394"/>
            <a:ext cx="6730280" cy="306506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974" y="1292938"/>
            <a:ext cx="2785333" cy="34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618762" y="3917867"/>
            <a:ext cx="2215315" cy="31967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334912" y="3921814"/>
            <a:ext cx="0" cy="31967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6818412" y="4065217"/>
            <a:ext cx="124564" cy="1550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075954" y="4072376"/>
            <a:ext cx="124564" cy="1550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rot="12565604" flipH="1">
            <a:off x="6944041" y="3741804"/>
            <a:ext cx="54119" cy="127147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16200000" flipH="1">
            <a:off x="6571909" y="4036788"/>
            <a:ext cx="73319" cy="2357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16200000" flipH="1">
            <a:off x="5803589" y="4024885"/>
            <a:ext cx="73319" cy="2357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7069186" y="3931999"/>
            <a:ext cx="0" cy="31967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 rot="16200000" flipH="1">
            <a:off x="7309156" y="4035300"/>
            <a:ext cx="73319" cy="2357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7554579" y="4050840"/>
            <a:ext cx="124564" cy="1550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7" name="Picture 3" descr="D:\1 клас\1. Навчання грамоти\1 УРОКИ 2023\Читання\014 - Звуковий аналіз слів. Звірі. У зоопарку\2023-09-22_2045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37" y="1463394"/>
            <a:ext cx="6855163" cy="306506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5801174" y="3989643"/>
            <a:ext cx="1575588" cy="43053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6788861" y="3972147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Овал 32"/>
          <p:cNvSpPr/>
          <p:nvPr/>
        </p:nvSpPr>
        <p:spPr>
          <a:xfrm>
            <a:off x="7213503" y="4067684"/>
            <a:ext cx="132312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268756" y="4091835"/>
            <a:ext cx="132312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Прямоугольный треугольник 34"/>
          <p:cNvSpPr/>
          <p:nvPr/>
        </p:nvSpPr>
        <p:spPr>
          <a:xfrm rot="12565604" flipH="1">
            <a:off x="6440372" y="3832245"/>
            <a:ext cx="57485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 rot="16200000" flipH="1">
            <a:off x="6551865" y="4066929"/>
            <a:ext cx="98747" cy="25036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 rot="16200000" flipH="1">
            <a:off x="6026581" y="4094496"/>
            <a:ext cx="98747" cy="25036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 rot="16200000" flipH="1">
            <a:off x="6956504" y="4076838"/>
            <a:ext cx="98747" cy="25036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D:\1 клас\1. Навчання грамоти\1 УРОКИ 2023\Читання\014 - Звуковий аналіз слів. Звірі. У зоопарку\2023-09-22_2058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480" y="1463395"/>
            <a:ext cx="6847519" cy="306506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1 клас\1. Навчання грамоти\1 УРОКИ 2023\Читання\014 - Звуковий аналіз слів. Звірі. У зоопарку\2023-09-22_21004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36" y="4698915"/>
            <a:ext cx="6855163" cy="144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65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60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1878408" y="413119"/>
            <a:ext cx="8732066" cy="69493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345816" y="2204990"/>
            <a:ext cx="3501117" cy="341632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сн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пр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сн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тв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рд</a:t>
            </a:r>
            <a:r>
              <a:rPr lang="uk-UA" sz="3600" b="1" dirty="0">
                <a:solidFill>
                  <a:srgbClr val="FF0000"/>
                </a:solidFill>
              </a:rPr>
              <a:t>і 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м'</a:t>
            </a:r>
            <a:r>
              <a:rPr lang="uk-UA" sz="3600" b="1" dirty="0">
                <a:solidFill>
                  <a:srgbClr val="FF0000"/>
                </a:solidFill>
              </a:rPr>
              <a:t>я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>
                <a:solidFill>
                  <a:srgbClr val="FF0000"/>
                </a:solidFill>
              </a:rPr>
              <a:t>і 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зв</a:t>
            </a:r>
            <a:r>
              <a:rPr lang="uk-UA" sz="3600" b="1" dirty="0">
                <a:solidFill>
                  <a:srgbClr val="FF0000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FF0000"/>
                </a:solidFill>
              </a:rPr>
              <a:t>і 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сх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тв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зв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600" b="1" dirty="0">
                <a:solidFill>
                  <a:srgbClr val="FF0000"/>
                </a:solidFill>
              </a:rPr>
              <a:t>оо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рк</a:t>
            </a:r>
            <a:endParaRPr lang="uk-UA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29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листья&quot; — card of the user Vlad L. in Yandex.Collectio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55" y="1574803"/>
            <a:ext cx="5131151" cy="343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Window transparent PNG by AbsurdWordPreferred Watch Resources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4" t="-1079" r="12816" b="3766"/>
          <a:stretch/>
        </p:blipFill>
        <p:spPr bwMode="auto">
          <a:xfrm>
            <a:off x="429657" y="1200839"/>
            <a:ext cx="5563519" cy="397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6481186" y="1479660"/>
            <a:ext cx="5181893" cy="4689025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6325" y="435654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Організація </a:t>
            </a:r>
            <a:r>
              <a:rPr lang="uk-UA" sz="3600" b="1" dirty="0" smtClean="0">
                <a:solidFill>
                  <a:schemeClr val="bg1"/>
                </a:solidFill>
              </a:rPr>
              <a:t>класу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3193283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3080056"/>
            <a:ext cx="2380068" cy="34688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81186" y="1623569"/>
            <a:ext cx="518189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Продзвенів уже дзвінок,</a:t>
            </a:r>
            <a:endParaRPr lang="uk-UA" alt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Починаємо урок!</a:t>
            </a:r>
            <a:endParaRPr lang="uk-UA" alt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Всі мерщій сідайте, діти.</a:t>
            </a:r>
            <a:endParaRPr lang="uk-UA" alt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Домовляймось не шуміти.</a:t>
            </a:r>
            <a:endParaRPr lang="uk-UA" alt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На уроці не дрімати,</a:t>
            </a:r>
            <a:endParaRPr lang="uk-UA" alt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Руки вчасно піднімати.</a:t>
            </a:r>
            <a:endParaRPr lang="uk-UA" alt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І щоб не було мороки.</a:t>
            </a:r>
            <a:endParaRPr lang="uk-UA" alt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Всі готові до уроку?!</a:t>
            </a:r>
            <a:endParaRPr lang="uk-UA" alt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Тож гаразд, часу не гаймо</a:t>
            </a:r>
            <a:endParaRPr lang="uk-UA" alt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І урок розпочинаймо!</a:t>
            </a:r>
            <a:endParaRPr lang="uk-UA" alt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985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3988847" y="2541723"/>
            <a:ext cx="2124262" cy="14773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750424" y="2478879"/>
            <a:ext cx="2124262" cy="15220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10458" y="5176007"/>
            <a:ext cx="2124262" cy="15133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1758984" y="5084378"/>
            <a:ext cx="2124262" cy="152288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xmlns="" id="{F6C8355B-DE56-497F-966E-230AE1892956}"/>
              </a:ext>
            </a:extLst>
          </p:cNvPr>
          <p:cNvGrpSpPr/>
          <p:nvPr/>
        </p:nvGrpSpPr>
        <p:grpSpPr>
          <a:xfrm>
            <a:off x="750424" y="1430840"/>
            <a:ext cx="2124262" cy="2588211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A422E68-C715-41C5-BD9F-D4C4EE7F7FFA}"/>
                </a:ext>
              </a:extLst>
            </p:cNvPr>
            <p:cNvSpPr txBox="1"/>
            <p:nvPr/>
          </p:nvSpPr>
          <p:spPr>
            <a:xfrm>
              <a:off x="1290277" y="1605593"/>
              <a:ext cx="14299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800" b="1" dirty="0"/>
                <a:t>Сьогодні </a:t>
              </a:r>
            </a:p>
            <a:p>
              <a:pPr algn="ctr"/>
              <a:r>
                <a:rPr lang="uk-UA" sz="1800" b="1" dirty="0"/>
                <a:t>на уроці </a:t>
              </a:r>
            </a:p>
            <a:p>
              <a:pPr algn="ctr"/>
              <a:r>
                <a:rPr lang="uk-UA" sz="1800" b="1" dirty="0"/>
                <a:t>я навчився/</a:t>
              </a:r>
            </a:p>
            <a:p>
              <a:pPr algn="ctr"/>
              <a:r>
                <a:rPr lang="uk-UA" sz="1800" b="1" dirty="0"/>
                <a:t>навчилася…</a:t>
              </a:r>
              <a:endParaRPr lang="ru-RU" sz="1800" b="1" dirty="0"/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xmlns="" id="{59C71607-5FF6-495D-87B1-4E26A8726C1B}"/>
              </a:ext>
            </a:extLst>
          </p:cNvPr>
          <p:cNvGrpSpPr/>
          <p:nvPr/>
        </p:nvGrpSpPr>
        <p:grpSpPr>
          <a:xfrm>
            <a:off x="4006970" y="1403168"/>
            <a:ext cx="2124262" cy="2588211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9CF7A4D3-CAF4-43F6-9D4A-86A306BE94A3}"/>
                </a:ext>
              </a:extLst>
            </p:cNvPr>
            <p:cNvSpPr txBox="1"/>
            <p:nvPr/>
          </p:nvSpPr>
          <p:spPr>
            <a:xfrm>
              <a:off x="4967129" y="1605593"/>
              <a:ext cx="14662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 smtClean="0"/>
                <a:t>Найкраще</a:t>
              </a:r>
              <a:endParaRPr lang="uk-UA" dirty="0"/>
            </a:p>
            <a:p>
              <a:r>
                <a:rPr lang="uk-UA" dirty="0"/>
                <a:t> мені </a:t>
              </a:r>
              <a:r>
                <a:rPr lang="uk-UA" dirty="0" smtClean="0"/>
                <a:t>вдалося</a:t>
              </a:r>
              <a:r>
                <a:rPr lang="uk-UA" dirty="0"/>
                <a:t>…</a:t>
              </a:r>
              <a:endParaRPr lang="ru-RU" dirty="0"/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xmlns="" id="{A4E2C8E9-B043-48B3-A66A-E17BEC8EA6A3}"/>
              </a:ext>
            </a:extLst>
          </p:cNvPr>
          <p:cNvGrpSpPr/>
          <p:nvPr/>
        </p:nvGrpSpPr>
        <p:grpSpPr>
          <a:xfrm>
            <a:off x="1758984" y="4019051"/>
            <a:ext cx="2124263" cy="2588212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A8854B14-A831-4207-9DA7-F8B11852112C}"/>
                </a:ext>
              </a:extLst>
            </p:cNvPr>
            <p:cNvSpPr txBox="1"/>
            <p:nvPr/>
          </p:nvSpPr>
          <p:spPr>
            <a:xfrm>
              <a:off x="4967129" y="4310292"/>
              <a:ext cx="14299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Урок </a:t>
              </a:r>
            </a:p>
            <a:p>
              <a:r>
                <a:rPr lang="uk-UA" dirty="0"/>
                <a:t>завершую з настроєм…</a:t>
              </a:r>
              <a:endParaRPr lang="ru-RU" dirty="0"/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xmlns="" id="{01C56E89-3617-49DC-9DD7-F78EF09F9185}"/>
              </a:ext>
            </a:extLst>
          </p:cNvPr>
          <p:cNvGrpSpPr/>
          <p:nvPr/>
        </p:nvGrpSpPr>
        <p:grpSpPr>
          <a:xfrm>
            <a:off x="4810457" y="4092236"/>
            <a:ext cx="2124263" cy="2597084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E42A582-EBEF-45E5-89DE-6246D26FEEBC}"/>
                </a:ext>
              </a:extLst>
            </p:cNvPr>
            <p:cNvSpPr txBox="1"/>
            <p:nvPr/>
          </p:nvSpPr>
          <p:spPr>
            <a:xfrm>
              <a:off x="9091540" y="4310292"/>
              <a:ext cx="14299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Труднощі виникали…</a:t>
              </a:r>
              <a:endParaRPr lang="ru-RU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599858" y="473347"/>
            <a:ext cx="8732066" cy="8002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Рефлексія. Вправа </a:t>
            </a:r>
            <a:r>
              <a:rPr lang="uk-UA" sz="3600" b="1" dirty="0"/>
              <a:t>«Загадкові листи</a:t>
            </a:r>
            <a:r>
              <a:rPr lang="uk-UA" sz="3600" b="1" dirty="0" smtClean="0"/>
              <a:t>»</a:t>
            </a:r>
            <a:endParaRPr lang="uk-UA" sz="3600" b="1" dirty="0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177686" y="1943194"/>
            <a:ext cx="4828333" cy="4742584"/>
          </a:xfrm>
          <a:prstGeom prst="rect">
            <a:avLst/>
          </a:prstGeom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:a16="http://schemas.microsoft.com/office/drawing/2014/main" xmlns="" id="{3CA92863-B7FF-496A-BA1F-CAC1B6F06959}"/>
              </a:ext>
            </a:extLst>
          </p:cNvPr>
          <p:cNvSpPr/>
          <p:nvPr/>
        </p:nvSpPr>
        <p:spPr>
          <a:xfrm>
            <a:off x="7087120" y="1387297"/>
            <a:ext cx="4359125" cy="611777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Обери лист, який ти хочеш </a:t>
            </a: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</a:rPr>
              <a:t>відкрити</a:t>
            </a:r>
            <a:endParaRPr lang="uk-UA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5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805543" y="414904"/>
            <a:ext cx="10610016" cy="663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Психологічне налаштування на урок. Вправа «Подорож».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399427" y="3479839"/>
            <a:ext cx="1278948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/>
              <a:t>Гарні знання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452478" y="5030066"/>
            <a:ext cx="1278948" cy="707886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Гарний результат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7000293" y="2771953"/>
            <a:ext cx="1387462" cy="707886"/>
          </a:xfrm>
          <a:prstGeom prst="rect">
            <a:avLst/>
          </a:prstGeom>
          <a:solidFill>
            <a:srgbClr val="FF5050"/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Позитивні емоції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9536037" y="5296996"/>
            <a:ext cx="132435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Почуття успіху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самолет » Анимированные картинки GIF. Коллекция фоновых картинок, обоев для  рабочего стола и анимашек. Уроки по анимации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970" y="4119802"/>
            <a:ext cx="2580481" cy="203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▷ Самолёты: Анимированные картинки, гифки и анимация - 100% БЕСПЛАТНО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211" y="4187725"/>
            <a:ext cx="2433626" cy="182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vion гифки, анимированные GIF изображения avion - скачать гиф картинки на  GIF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168" y="2778218"/>
            <a:ext cx="2230391" cy="223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Летит самолет картинки для детей: D0 bc d1 83 d0 bb d1 8c d1 82 d1 8f d1 88  d0 bd d1 8b d0 b9 d1 81 d0 b0 d0 bc d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677" y="1984059"/>
            <a:ext cx="3024550" cy="30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3864428" y="1169353"/>
            <a:ext cx="7659193" cy="11237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000" b="1" dirty="0"/>
              <a:t>Сьогодні на уроці я пропоную </a:t>
            </a:r>
            <a:r>
              <a:rPr lang="uk-UA" sz="2000" b="1" dirty="0" smtClean="0"/>
              <a:t>здійснити </a:t>
            </a:r>
            <a:r>
              <a:rPr lang="uk-UA" sz="2000" b="1" dirty="0"/>
              <a:t>подорож безмежним океаном Країни </a:t>
            </a:r>
            <a:r>
              <a:rPr lang="uk-UA" sz="2000" b="1" dirty="0" smtClean="0"/>
              <a:t>Знань на авіатранспорті</a:t>
            </a:r>
            <a:r>
              <a:rPr lang="uk-UA" sz="2000" b="1" dirty="0"/>
              <a:t>. </a:t>
            </a:r>
            <a:endParaRPr lang="uk-UA" sz="2000" b="1" dirty="0" smtClean="0"/>
          </a:p>
          <a:p>
            <a:r>
              <a:rPr lang="uk-UA" sz="2000" b="1" dirty="0" err="1" smtClean="0"/>
              <a:t>Обери</a:t>
            </a:r>
            <a:r>
              <a:rPr lang="uk-UA" sz="2000" b="1" dirty="0" smtClean="0"/>
              <a:t> </a:t>
            </a:r>
            <a:r>
              <a:rPr lang="uk-UA" sz="2000" b="1" dirty="0"/>
              <a:t>собі транспорт, </a:t>
            </a:r>
            <a:r>
              <a:rPr lang="uk-UA" sz="2000" b="1" dirty="0" smtClean="0"/>
              <a:t>на якому ти хочеш </a:t>
            </a:r>
            <a:r>
              <a:rPr lang="uk-UA" sz="2000" b="1" dirty="0"/>
              <a:t>подорожувати.</a:t>
            </a:r>
          </a:p>
        </p:txBody>
      </p:sp>
      <p:pic>
        <p:nvPicPr>
          <p:cNvPr id="19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6572" y="1048780"/>
            <a:ext cx="2376140" cy="290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8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3395" y="370114"/>
            <a:ext cx="10273319" cy="11118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Пригадай, </a:t>
            </a:r>
            <a:r>
              <a:rPr lang="uk-UA" sz="3200" b="1" dirty="0">
                <a:solidFill>
                  <a:schemeClr val="bg1"/>
                </a:solidFill>
              </a:rPr>
              <a:t>які бувають </a:t>
            </a:r>
            <a:r>
              <a:rPr lang="uk-UA" sz="3200" b="1" dirty="0" smtClean="0">
                <a:solidFill>
                  <a:schemeClr val="bg1"/>
                </a:solidFill>
              </a:rPr>
              <a:t>звуки, </a:t>
            </a:r>
            <a:r>
              <a:rPr lang="uk-UA" sz="3200" b="1" dirty="0" smtClean="0">
                <a:solidFill>
                  <a:schemeClr val="bg1"/>
                </a:solidFill>
              </a:rPr>
              <a:t>як </a:t>
            </a:r>
            <a:r>
              <a:rPr lang="uk-UA" sz="3200" b="1" dirty="0">
                <a:solidFill>
                  <a:schemeClr val="bg1"/>
                </a:solidFill>
              </a:rPr>
              <a:t>вони позначаються.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3636639" y="4736763"/>
            <a:ext cx="21634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Голосний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978774" y="4758864"/>
            <a:ext cx="27102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Приголосний твердий</a:t>
            </a:r>
            <a:r>
              <a:rPr lang="uk-UA" sz="4800" b="1" dirty="0">
                <a:solidFill>
                  <a:srgbClr val="2F3242"/>
                </a:solidFill>
              </a:rPr>
              <a:t> </a:t>
            </a:r>
            <a:endParaRPr lang="ru-RU" sz="4800" b="1" dirty="0">
              <a:solidFill>
                <a:srgbClr val="2F3242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054" y="1481990"/>
            <a:ext cx="2340269" cy="32705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639" y="1481990"/>
            <a:ext cx="2522659" cy="31747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279" y="1529895"/>
            <a:ext cx="2303405" cy="3174715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8843279" y="4721841"/>
            <a:ext cx="27102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Приголосний м'який</a:t>
            </a:r>
            <a:r>
              <a:rPr lang="uk-UA" sz="4800" b="1" dirty="0">
                <a:solidFill>
                  <a:srgbClr val="2F3242"/>
                </a:solidFill>
              </a:rPr>
              <a:t> </a:t>
            </a:r>
            <a:endParaRPr lang="ru-RU" sz="4800" b="1" dirty="0">
              <a:solidFill>
                <a:srgbClr val="2F3242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622689" y="3196080"/>
            <a:ext cx="792609" cy="747612"/>
            <a:chOff x="5178223" y="2743200"/>
            <a:chExt cx="1190625" cy="1143781"/>
          </a:xfrm>
        </p:grpSpPr>
        <p:sp>
          <p:nvSpPr>
            <p:cNvPr id="3" name="Овал 2"/>
            <p:cNvSpPr/>
            <p:nvPr/>
          </p:nvSpPr>
          <p:spPr>
            <a:xfrm>
              <a:off x="5178223" y="2743200"/>
              <a:ext cx="1190625" cy="114378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295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Овал 3"/>
            <p:cNvSpPr/>
            <p:nvPr/>
          </p:nvSpPr>
          <p:spPr>
            <a:xfrm>
              <a:off x="5512852" y="3049080"/>
              <a:ext cx="513096" cy="515777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6911333" y="2936271"/>
            <a:ext cx="777709" cy="747612"/>
            <a:chOff x="8932482" y="2743200"/>
            <a:chExt cx="1190625" cy="1143781"/>
          </a:xfrm>
        </p:grpSpPr>
        <p:sp>
          <p:nvSpPr>
            <p:cNvPr id="26" name="Овал 25"/>
            <p:cNvSpPr/>
            <p:nvPr/>
          </p:nvSpPr>
          <p:spPr>
            <a:xfrm>
              <a:off x="8932482" y="2743200"/>
              <a:ext cx="1190625" cy="114378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295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9213469" y="3200399"/>
              <a:ext cx="628650" cy="22938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9606127" y="2897613"/>
            <a:ext cx="777709" cy="747612"/>
            <a:chOff x="9900933" y="2915240"/>
            <a:chExt cx="777709" cy="747612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9900933" y="2915240"/>
              <a:ext cx="777709" cy="747612"/>
              <a:chOff x="8952442" y="2791744"/>
              <a:chExt cx="1190625" cy="1143781"/>
            </a:xfrm>
          </p:grpSpPr>
          <p:sp>
            <p:nvSpPr>
              <p:cNvPr id="22" name="Овал 21"/>
              <p:cNvSpPr/>
              <p:nvPr/>
            </p:nvSpPr>
            <p:spPr>
              <a:xfrm>
                <a:off x="8952442" y="2791744"/>
                <a:ext cx="1190625" cy="1143781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295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9213469" y="3066738"/>
                <a:ext cx="628649" cy="229381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4" name="Прямоугольник 23"/>
            <p:cNvSpPr/>
            <p:nvPr/>
          </p:nvSpPr>
          <p:spPr>
            <a:xfrm>
              <a:off x="10071434" y="3306460"/>
              <a:ext cx="410630" cy="14993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9644" y="2013181"/>
            <a:ext cx="3245258" cy="396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22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9272" y="445745"/>
            <a:ext cx="8756193" cy="10443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</a:t>
            </a:r>
            <a:r>
              <a:rPr lang="uk-UA" sz="3200" b="1" dirty="0">
                <a:solidFill>
                  <a:schemeClr val="bg1"/>
                </a:solidFill>
              </a:rPr>
              <a:t>и</a:t>
            </a:r>
            <a:r>
              <a:rPr lang="uk-UA" sz="3200" b="1" dirty="0" smtClean="0">
                <a:solidFill>
                  <a:schemeClr val="bg1"/>
                </a:solidFill>
              </a:rPr>
              <a:t> об'єкти. Побудуй </a:t>
            </a:r>
            <a:r>
              <a:rPr lang="uk-UA" sz="3200" b="1" dirty="0">
                <a:solidFill>
                  <a:schemeClr val="bg1"/>
                </a:solidFill>
              </a:rPr>
              <a:t>схеми цих слів.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Склади </a:t>
            </a:r>
            <a:r>
              <a:rPr lang="uk-UA" sz="3200" b="1" dirty="0">
                <a:solidFill>
                  <a:schemeClr val="bg1"/>
                </a:solidFill>
              </a:rPr>
              <a:t>з ними речення.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9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9644" y="2013181"/>
            <a:ext cx="3245258" cy="396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Аист симво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584" y="1731780"/>
            <a:ext cx="1965828" cy="202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Журавль, клипарты журавль, клип арт, clipart birds parrot, скачать клипарт,  бесплатные клипарты, коллекция клипартов животные, фото клипарт птиц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874" y="1672754"/>
            <a:ext cx="2218780" cy="208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сорока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8478" y1="22323" x2="19348" y2="223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749" y="4441439"/>
            <a:ext cx="2132739" cy="203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Ворон на белом фон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00506" y="4287575"/>
            <a:ext cx="1940638" cy="175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Синица птиц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42" b="94848" l="7167" r="90000">
                        <a14:foregroundMark x1="60667" y1="22248" x2="60667" y2="2224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054" y="4379117"/>
            <a:ext cx="2332987" cy="166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Прямоугольник 64"/>
          <p:cNvSpPr/>
          <p:nvPr/>
        </p:nvSpPr>
        <p:spPr>
          <a:xfrm>
            <a:off x="6759063" y="6215510"/>
            <a:ext cx="1652313" cy="20828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7105043" y="6281041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 rot="16200000" flipH="1">
            <a:off x="6919135" y="6260148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ый треугольник 67"/>
          <p:cNvSpPr/>
          <p:nvPr/>
        </p:nvSpPr>
        <p:spPr>
          <a:xfrm rot="12565604" flipH="1">
            <a:off x="7651804" y="6103246"/>
            <a:ext cx="45719" cy="82267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>
            <a:off x="7292737" y="6223684"/>
            <a:ext cx="0" cy="19194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Прямоугольник 69"/>
          <p:cNvSpPr/>
          <p:nvPr/>
        </p:nvSpPr>
        <p:spPr>
          <a:xfrm rot="16200000" flipH="1">
            <a:off x="7417976" y="6260147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7588933" y="6283939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10" name="Прямая соединительная линия 109"/>
          <p:cNvCxnSpPr/>
          <p:nvPr/>
        </p:nvCxnSpPr>
        <p:spPr>
          <a:xfrm>
            <a:off x="7762448" y="6223684"/>
            <a:ext cx="0" cy="19194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Прямоугольник 113"/>
          <p:cNvSpPr/>
          <p:nvPr/>
        </p:nvSpPr>
        <p:spPr>
          <a:xfrm rot="16200000" flipH="1">
            <a:off x="7883901" y="6263896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Прямоугольник 114"/>
          <p:cNvSpPr/>
          <p:nvPr/>
        </p:nvSpPr>
        <p:spPr>
          <a:xfrm rot="16200000" flipH="1">
            <a:off x="8084524" y="6260146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Овал 115"/>
          <p:cNvSpPr/>
          <p:nvPr/>
        </p:nvSpPr>
        <p:spPr>
          <a:xfrm>
            <a:off x="8244816" y="6283097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9614629" y="6206262"/>
            <a:ext cx="1432986" cy="20828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Овал 117"/>
          <p:cNvSpPr/>
          <p:nvPr/>
        </p:nvSpPr>
        <p:spPr>
          <a:xfrm>
            <a:off x="9919900" y="6271793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9" name="Прямоугольник 118"/>
          <p:cNvSpPr/>
          <p:nvPr/>
        </p:nvSpPr>
        <p:spPr>
          <a:xfrm rot="16200000" flipH="1">
            <a:off x="9733992" y="6250900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0" name="Прямая соединительная линия 119"/>
          <p:cNvCxnSpPr/>
          <p:nvPr/>
        </p:nvCxnSpPr>
        <p:spPr>
          <a:xfrm>
            <a:off x="10107594" y="6214436"/>
            <a:ext cx="0" cy="19194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1" name="Прямоугольник 120"/>
          <p:cNvSpPr/>
          <p:nvPr/>
        </p:nvSpPr>
        <p:spPr>
          <a:xfrm rot="16200000" flipH="1">
            <a:off x="10232833" y="6250899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Овал 121"/>
          <p:cNvSpPr/>
          <p:nvPr/>
        </p:nvSpPr>
        <p:spPr>
          <a:xfrm>
            <a:off x="10403790" y="6274691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23" name="Прямая соединительная линия 122"/>
          <p:cNvCxnSpPr/>
          <p:nvPr/>
        </p:nvCxnSpPr>
        <p:spPr>
          <a:xfrm>
            <a:off x="10577305" y="6214436"/>
            <a:ext cx="0" cy="19194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4" name="Прямоугольник 123"/>
          <p:cNvSpPr/>
          <p:nvPr/>
        </p:nvSpPr>
        <p:spPr>
          <a:xfrm rot="16200000" flipH="1">
            <a:off x="10695848" y="6250367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Овал 125"/>
          <p:cNvSpPr/>
          <p:nvPr/>
        </p:nvSpPr>
        <p:spPr>
          <a:xfrm>
            <a:off x="10873500" y="6273850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7" name="Прямоугольный треугольник 126"/>
          <p:cNvSpPr/>
          <p:nvPr/>
        </p:nvSpPr>
        <p:spPr>
          <a:xfrm rot="12565604" flipH="1">
            <a:off x="10478330" y="6083856"/>
            <a:ext cx="45719" cy="82267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Прямоугольник 127"/>
          <p:cNvSpPr/>
          <p:nvPr/>
        </p:nvSpPr>
        <p:spPr>
          <a:xfrm>
            <a:off x="4122824" y="6215510"/>
            <a:ext cx="1432986" cy="20828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Овал 128"/>
          <p:cNvSpPr/>
          <p:nvPr/>
        </p:nvSpPr>
        <p:spPr>
          <a:xfrm>
            <a:off x="4428095" y="6281041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0" name="Прямоугольник 129"/>
          <p:cNvSpPr/>
          <p:nvPr/>
        </p:nvSpPr>
        <p:spPr>
          <a:xfrm rot="16200000" flipH="1">
            <a:off x="4242187" y="6260148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1" name="Прямая соединительная линия 130"/>
          <p:cNvCxnSpPr/>
          <p:nvPr/>
        </p:nvCxnSpPr>
        <p:spPr>
          <a:xfrm>
            <a:off x="4615789" y="6223684"/>
            <a:ext cx="0" cy="19194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2" name="Прямоугольник 131"/>
          <p:cNvSpPr/>
          <p:nvPr/>
        </p:nvSpPr>
        <p:spPr>
          <a:xfrm rot="16200000" flipH="1">
            <a:off x="4741028" y="6260147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Овал 132"/>
          <p:cNvSpPr/>
          <p:nvPr/>
        </p:nvSpPr>
        <p:spPr>
          <a:xfrm>
            <a:off x="4911985" y="6283939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34" name="Прямая соединительная линия 133"/>
          <p:cNvCxnSpPr/>
          <p:nvPr/>
        </p:nvCxnSpPr>
        <p:spPr>
          <a:xfrm>
            <a:off x="5085500" y="6223684"/>
            <a:ext cx="0" cy="19194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5" name="Прямоугольник 134"/>
          <p:cNvSpPr/>
          <p:nvPr/>
        </p:nvSpPr>
        <p:spPr>
          <a:xfrm rot="16200000" flipH="1">
            <a:off x="5204043" y="6259615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Овал 135"/>
          <p:cNvSpPr/>
          <p:nvPr/>
        </p:nvSpPr>
        <p:spPr>
          <a:xfrm>
            <a:off x="5381695" y="6283098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7" name="Прямоугольный треугольник 136"/>
          <p:cNvSpPr/>
          <p:nvPr/>
        </p:nvSpPr>
        <p:spPr>
          <a:xfrm rot="12565604" flipH="1">
            <a:off x="4986525" y="6093104"/>
            <a:ext cx="45719" cy="82267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Прямоугольник 137"/>
          <p:cNvSpPr/>
          <p:nvPr/>
        </p:nvSpPr>
        <p:spPr>
          <a:xfrm>
            <a:off x="4006077" y="3915444"/>
            <a:ext cx="1674255" cy="20828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Овал 138"/>
          <p:cNvSpPr/>
          <p:nvPr/>
        </p:nvSpPr>
        <p:spPr>
          <a:xfrm>
            <a:off x="4352057" y="3980975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0" name="Прямоугольник 139"/>
          <p:cNvSpPr/>
          <p:nvPr/>
        </p:nvSpPr>
        <p:spPr>
          <a:xfrm rot="16200000" flipH="1">
            <a:off x="4166149" y="3960082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Прямоугольный треугольник 140"/>
          <p:cNvSpPr/>
          <p:nvPr/>
        </p:nvSpPr>
        <p:spPr>
          <a:xfrm rot="12565604" flipH="1">
            <a:off x="5369532" y="3810145"/>
            <a:ext cx="45719" cy="82267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2" name="Прямая соединительная линия 141"/>
          <p:cNvCxnSpPr/>
          <p:nvPr/>
        </p:nvCxnSpPr>
        <p:spPr>
          <a:xfrm>
            <a:off x="4539751" y="3923618"/>
            <a:ext cx="0" cy="19194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3" name="Прямоугольник 142"/>
          <p:cNvSpPr/>
          <p:nvPr/>
        </p:nvSpPr>
        <p:spPr>
          <a:xfrm rot="16200000" flipH="1">
            <a:off x="4664990" y="3960081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Овал 143"/>
          <p:cNvSpPr/>
          <p:nvPr/>
        </p:nvSpPr>
        <p:spPr>
          <a:xfrm>
            <a:off x="4835947" y="3983873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45" name="Прямая соединительная линия 144"/>
          <p:cNvCxnSpPr/>
          <p:nvPr/>
        </p:nvCxnSpPr>
        <p:spPr>
          <a:xfrm>
            <a:off x="5009462" y="3923618"/>
            <a:ext cx="0" cy="19194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6" name="Прямоугольник 145"/>
          <p:cNvSpPr/>
          <p:nvPr/>
        </p:nvSpPr>
        <p:spPr>
          <a:xfrm rot="16200000" flipH="1">
            <a:off x="5130915" y="3963830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Овал 147"/>
          <p:cNvSpPr/>
          <p:nvPr/>
        </p:nvSpPr>
        <p:spPr>
          <a:xfrm>
            <a:off x="5305657" y="3990484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96" name="Группа 95"/>
          <p:cNvGrpSpPr/>
          <p:nvPr/>
        </p:nvGrpSpPr>
        <p:grpSpPr>
          <a:xfrm>
            <a:off x="5458788" y="3969348"/>
            <a:ext cx="132201" cy="113665"/>
            <a:chOff x="4210277" y="5951364"/>
            <a:chExt cx="132201" cy="113665"/>
          </a:xfrm>
        </p:grpSpPr>
        <p:sp>
          <p:nvSpPr>
            <p:cNvPr id="97" name="Прямоугольник 96"/>
            <p:cNvSpPr/>
            <p:nvPr/>
          </p:nvSpPr>
          <p:spPr>
            <a:xfrm rot="16200000" flipH="1">
              <a:off x="4253518" y="5908123"/>
              <a:ext cx="45719" cy="1322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Прямоугольник 108"/>
            <p:cNvSpPr/>
            <p:nvPr/>
          </p:nvSpPr>
          <p:spPr>
            <a:xfrm rot="16200000" flipH="1">
              <a:off x="4253518" y="5976069"/>
              <a:ext cx="45719" cy="1322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9" name="Прямоугольник 148"/>
          <p:cNvSpPr/>
          <p:nvPr/>
        </p:nvSpPr>
        <p:spPr>
          <a:xfrm>
            <a:off x="7149720" y="3914476"/>
            <a:ext cx="1023764" cy="20828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Овал 149"/>
          <p:cNvSpPr/>
          <p:nvPr/>
        </p:nvSpPr>
        <p:spPr>
          <a:xfrm>
            <a:off x="7495699" y="3980007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1" name="Прямоугольник 150"/>
          <p:cNvSpPr/>
          <p:nvPr/>
        </p:nvSpPr>
        <p:spPr>
          <a:xfrm rot="16200000" flipH="1">
            <a:off x="7309791" y="3959114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Прямоугольный треугольник 151"/>
          <p:cNvSpPr/>
          <p:nvPr/>
        </p:nvSpPr>
        <p:spPr>
          <a:xfrm rot="12565604" flipH="1">
            <a:off x="8052126" y="3792071"/>
            <a:ext cx="45719" cy="82267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3" name="Прямая соединительная линия 152"/>
          <p:cNvCxnSpPr/>
          <p:nvPr/>
        </p:nvCxnSpPr>
        <p:spPr>
          <a:xfrm>
            <a:off x="7683393" y="3922650"/>
            <a:ext cx="0" cy="19194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4" name="Прямоугольник 153"/>
          <p:cNvSpPr/>
          <p:nvPr/>
        </p:nvSpPr>
        <p:spPr>
          <a:xfrm rot="16200000" flipH="1">
            <a:off x="7808632" y="3959113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Овал 154"/>
          <p:cNvSpPr/>
          <p:nvPr/>
        </p:nvSpPr>
        <p:spPr>
          <a:xfrm>
            <a:off x="7979589" y="3982905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2" name="Прямоугольник 161"/>
          <p:cNvSpPr/>
          <p:nvPr/>
        </p:nvSpPr>
        <p:spPr>
          <a:xfrm>
            <a:off x="9565337" y="3914476"/>
            <a:ext cx="1432986" cy="20828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Овал 162"/>
          <p:cNvSpPr/>
          <p:nvPr/>
        </p:nvSpPr>
        <p:spPr>
          <a:xfrm>
            <a:off x="9870608" y="3980007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4" name="Прямоугольник 163"/>
          <p:cNvSpPr/>
          <p:nvPr/>
        </p:nvSpPr>
        <p:spPr>
          <a:xfrm rot="16200000" flipH="1">
            <a:off x="9684700" y="3959114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5" name="Прямая соединительная линия 164"/>
          <p:cNvCxnSpPr/>
          <p:nvPr/>
        </p:nvCxnSpPr>
        <p:spPr>
          <a:xfrm>
            <a:off x="10058302" y="3922650"/>
            <a:ext cx="0" cy="19194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6" name="Прямоугольник 165"/>
          <p:cNvSpPr/>
          <p:nvPr/>
        </p:nvSpPr>
        <p:spPr>
          <a:xfrm rot="16200000" flipH="1">
            <a:off x="10183541" y="3959113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Овал 166"/>
          <p:cNvSpPr/>
          <p:nvPr/>
        </p:nvSpPr>
        <p:spPr>
          <a:xfrm>
            <a:off x="10354498" y="3982905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68" name="Прямая соединительная линия 167"/>
          <p:cNvCxnSpPr/>
          <p:nvPr/>
        </p:nvCxnSpPr>
        <p:spPr>
          <a:xfrm>
            <a:off x="10528013" y="3922650"/>
            <a:ext cx="0" cy="19194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9" name="Прямоугольник 168"/>
          <p:cNvSpPr/>
          <p:nvPr/>
        </p:nvSpPr>
        <p:spPr>
          <a:xfrm rot="16200000" flipH="1">
            <a:off x="10646556" y="3958581"/>
            <a:ext cx="45719" cy="1322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Овал 169"/>
          <p:cNvSpPr/>
          <p:nvPr/>
        </p:nvSpPr>
        <p:spPr>
          <a:xfrm>
            <a:off x="10824208" y="3982064"/>
            <a:ext cx="85731" cy="862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1" name="Прямоугольный треугольник 170"/>
          <p:cNvSpPr/>
          <p:nvPr/>
        </p:nvSpPr>
        <p:spPr>
          <a:xfrm rot="12565604" flipH="1">
            <a:off x="10429038" y="3792070"/>
            <a:ext cx="45719" cy="82267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4" name="Picture 2" descr="Сова на белом фон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855" y="1910403"/>
            <a:ext cx="1373672" cy="172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85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70" grpId="0" animBg="1"/>
      <p:bldP spid="71" grpId="0" animBg="1"/>
      <p:bldP spid="114" grpId="0" animBg="1"/>
      <p:bldP spid="115" grpId="0" animBg="1"/>
      <p:bldP spid="116" grpId="0" animBg="1"/>
      <p:bldP spid="118" grpId="0" animBg="1"/>
      <p:bldP spid="119" grpId="0" animBg="1"/>
      <p:bldP spid="121" grpId="0" animBg="1"/>
      <p:bldP spid="122" grpId="0" animBg="1"/>
      <p:bldP spid="124" grpId="0" animBg="1"/>
      <p:bldP spid="126" grpId="0" animBg="1"/>
      <p:bldP spid="127" grpId="0" animBg="1"/>
      <p:bldP spid="129" grpId="0" animBg="1"/>
      <p:bldP spid="130" grpId="0" animBg="1"/>
      <p:bldP spid="132" grpId="0" animBg="1"/>
      <p:bldP spid="133" grpId="0" animBg="1"/>
      <p:bldP spid="135" grpId="0" animBg="1"/>
      <p:bldP spid="136" grpId="0" animBg="1"/>
      <p:bldP spid="137" grpId="0" animBg="1"/>
      <p:bldP spid="139" grpId="0" animBg="1"/>
      <p:bldP spid="140" grpId="0" animBg="1"/>
      <p:bldP spid="141" grpId="0" animBg="1"/>
      <p:bldP spid="143" grpId="0" animBg="1"/>
      <p:bldP spid="144" grpId="0" animBg="1"/>
      <p:bldP spid="146" grpId="0" animBg="1"/>
      <p:bldP spid="148" grpId="0" animBg="1"/>
      <p:bldP spid="150" grpId="0" animBg="1"/>
      <p:bldP spid="151" grpId="0" animBg="1"/>
      <p:bldP spid="152" grpId="0" animBg="1"/>
      <p:bldP spid="154" grpId="0" animBg="1"/>
      <p:bldP spid="155" grpId="0" animBg="1"/>
      <p:bldP spid="163" grpId="0" animBg="1"/>
      <p:bldP spid="164" grpId="0" animBg="1"/>
      <p:bldP spid="166" grpId="0" animBg="1"/>
      <p:bldP spid="167" grpId="0" animBg="1"/>
      <p:bldP spid="169" grpId="0" animBg="1"/>
      <p:bldP spid="170" grpId="0" animBg="1"/>
      <p:bldP spid="17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07038" y="326003"/>
            <a:ext cx="875619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2" descr="ÐÐ°ÑÑÐ¸Ð½ÐºÐ¸ Ð¿Ð¾ Ð·Ð°Ð¿ÑÐ¾ÑÑ ÐºÐ»Ð¸Ð¿Ð°ÑÑ Ð´ÐµÑÐ¸ ÑÐ°Ð·Ð³Ð¾Ð²Ð°ÑÐ¸Ð²Ð°ÑÑ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76631" y="3398047"/>
            <a:ext cx="2886600" cy="311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9627" y="1440064"/>
            <a:ext cx="2898362" cy="354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498922" y="1564242"/>
            <a:ext cx="5114500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 продовжимо вчитися виконувати звуковий аналіз слів, </a:t>
            </a:r>
            <a:endParaRPr lang="uk-UA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позначати 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звуки </a:t>
            </a:r>
            <a:endParaRPr lang="uk-UA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умовними 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позначками </a:t>
            </a:r>
            <a:endParaRPr lang="uk-UA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звукових схемах слів.</a:t>
            </a:r>
            <a:endParaRPr lang="uk-UA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241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60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1878408" y="413119"/>
            <a:ext cx="8732066" cy="69493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345816" y="2204990"/>
            <a:ext cx="3501117" cy="341632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сн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пр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сн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тв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рд</a:t>
            </a:r>
            <a:r>
              <a:rPr lang="uk-UA" sz="3600" b="1" dirty="0">
                <a:solidFill>
                  <a:srgbClr val="FF0000"/>
                </a:solidFill>
              </a:rPr>
              <a:t>і 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м'</a:t>
            </a:r>
            <a:r>
              <a:rPr lang="uk-UA" sz="3600" b="1" dirty="0">
                <a:solidFill>
                  <a:srgbClr val="FF0000"/>
                </a:solidFill>
              </a:rPr>
              <a:t>я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>
                <a:solidFill>
                  <a:srgbClr val="FF0000"/>
                </a:solidFill>
              </a:rPr>
              <a:t>і 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зв</a:t>
            </a:r>
            <a:r>
              <a:rPr lang="uk-UA" sz="3600" b="1" dirty="0">
                <a:solidFill>
                  <a:srgbClr val="FF0000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FF0000"/>
                </a:solidFill>
              </a:rPr>
              <a:t>і 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сх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тв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зв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600" b="1" dirty="0">
                <a:solidFill>
                  <a:srgbClr val="FF0000"/>
                </a:solidFill>
              </a:rPr>
              <a:t>оо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рк</a:t>
            </a:r>
            <a:endParaRPr lang="uk-UA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10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931" y="1900820"/>
            <a:ext cx="3051090" cy="2369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55" y="1902644"/>
            <a:ext cx="3263068" cy="236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28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819755" y="5164577"/>
            <a:ext cx="3263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Ведмідь</a:t>
            </a:r>
            <a:endParaRPr lang="ru-RU" sz="3200" b="1" dirty="0">
              <a:solidFill>
                <a:srgbClr val="2F3242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4505931" y="5164577"/>
            <a:ext cx="30510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Олень</a:t>
            </a:r>
            <a:endParaRPr lang="ru-RU" sz="3200" b="1" dirty="0">
              <a:solidFill>
                <a:srgbClr val="2F3242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7893153" y="5164577"/>
            <a:ext cx="2650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Лисиця</a:t>
            </a:r>
            <a:endParaRPr lang="ru-RU" sz="3200" b="1" dirty="0">
              <a:solidFill>
                <a:srgbClr val="2F3242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328" t="9756" r="12336" b="78115"/>
          <a:stretch/>
        </p:blipFill>
        <p:spPr>
          <a:xfrm>
            <a:off x="7893153" y="1902644"/>
            <a:ext cx="3777066" cy="2369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609600" y="462806"/>
            <a:ext cx="10929257" cy="7143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Розглянь </a:t>
            </a:r>
            <a:r>
              <a:rPr lang="uk-UA" sz="3200" b="1" dirty="0">
                <a:solidFill>
                  <a:schemeClr val="bg1"/>
                </a:solidFill>
              </a:rPr>
              <a:t>малюнок. </a:t>
            </a:r>
            <a:r>
              <a:rPr lang="uk-UA" sz="3200" b="1" dirty="0" smtClean="0">
                <a:solidFill>
                  <a:schemeClr val="bg1"/>
                </a:solidFill>
              </a:rPr>
              <a:t>Назви кожного звіра.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40057" y="1264206"/>
            <a:ext cx="10035633" cy="5737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Поділи </a:t>
            </a:r>
            <a:r>
              <a:rPr lang="uk-UA" sz="2000" b="1" dirty="0">
                <a:solidFill>
                  <a:schemeClr val="bg1"/>
                </a:solidFill>
              </a:rPr>
              <a:t>назву </a:t>
            </a:r>
            <a:r>
              <a:rPr lang="uk-UA" sz="2000" b="1" dirty="0" smtClean="0">
                <a:solidFill>
                  <a:schemeClr val="bg1"/>
                </a:solidFill>
              </a:rPr>
              <a:t>звіра </a:t>
            </a:r>
            <a:r>
              <a:rPr lang="uk-UA" sz="2000" b="1" dirty="0">
                <a:solidFill>
                  <a:schemeClr val="bg1"/>
                </a:solidFill>
              </a:rPr>
              <a:t>на склади, </a:t>
            </a:r>
            <a:r>
              <a:rPr lang="uk-UA" sz="2000" b="1" dirty="0" smtClean="0">
                <a:solidFill>
                  <a:schemeClr val="bg1"/>
                </a:solidFill>
              </a:rPr>
              <a:t>визнач </a:t>
            </a:r>
            <a:r>
              <a:rPr lang="uk-UA" sz="2000" b="1" dirty="0">
                <a:solidFill>
                  <a:schemeClr val="bg1"/>
                </a:solidFill>
              </a:rPr>
              <a:t>наголошений склад. </a:t>
            </a:r>
            <a:r>
              <a:rPr lang="uk-UA" sz="2000" b="1" dirty="0" smtClean="0">
                <a:solidFill>
                  <a:schemeClr val="bg1"/>
                </a:solidFill>
              </a:rPr>
              <a:t>Назви звуки в словах.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89201" y="4618824"/>
            <a:ext cx="2924175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rot="16200000" flipH="1">
            <a:off x="1218482" y="4647097"/>
            <a:ext cx="98747" cy="37589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564812" y="4724857"/>
            <a:ext cx="198650" cy="20881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rot="12565604" flipH="1">
            <a:off x="3204687" y="4368747"/>
            <a:ext cx="86307" cy="171243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2534419" y="4713802"/>
            <a:ext cx="375893" cy="236470"/>
            <a:chOff x="6841977" y="5603805"/>
            <a:chExt cx="375893" cy="236470"/>
          </a:xfrm>
          <a:solidFill>
            <a:schemeClr val="accent2">
              <a:lumMod val="75000"/>
            </a:schemeClr>
          </a:solidFill>
        </p:grpSpPr>
        <p:sp>
          <p:nvSpPr>
            <p:cNvPr id="21" name="Прямоугольник 20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Прямоугольник 22"/>
          <p:cNvSpPr/>
          <p:nvPr/>
        </p:nvSpPr>
        <p:spPr>
          <a:xfrm rot="16200000" flipH="1">
            <a:off x="2018539" y="4650635"/>
            <a:ext cx="98747" cy="37589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H="1">
            <a:off x="2394736" y="4631166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>
            <a:off x="3049189" y="4734175"/>
            <a:ext cx="198650" cy="20881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3386847" y="4713802"/>
            <a:ext cx="375893" cy="236470"/>
            <a:chOff x="6841977" y="5603805"/>
            <a:chExt cx="375893" cy="236470"/>
          </a:xfrm>
          <a:solidFill>
            <a:schemeClr val="accent2">
              <a:lumMod val="75000"/>
            </a:schemeClr>
          </a:solidFill>
        </p:grpSpPr>
        <p:sp>
          <p:nvSpPr>
            <p:cNvPr id="28" name="Прямоугольник 27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4901447" y="4509588"/>
            <a:ext cx="2172778" cy="43053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H="1">
            <a:off x="5452914" y="4521932"/>
            <a:ext cx="806" cy="41483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Овал 31"/>
          <p:cNvSpPr/>
          <p:nvPr/>
        </p:nvSpPr>
        <p:spPr>
          <a:xfrm>
            <a:off x="6145562" y="4624939"/>
            <a:ext cx="198650" cy="20881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5075570" y="4615619"/>
            <a:ext cx="198650" cy="20881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Прямоугольный треугольник 33"/>
          <p:cNvSpPr/>
          <p:nvPr/>
        </p:nvSpPr>
        <p:spPr>
          <a:xfrm rot="12565604" flipH="1">
            <a:off x="5231066" y="4281227"/>
            <a:ext cx="86307" cy="171243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 rot="16200000" flipH="1">
            <a:off x="5749503" y="4532079"/>
            <a:ext cx="98747" cy="37589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6" name="Группа 35"/>
          <p:cNvGrpSpPr/>
          <p:nvPr/>
        </p:nvGrpSpPr>
        <p:grpSpPr>
          <a:xfrm>
            <a:off x="6510549" y="4611110"/>
            <a:ext cx="375893" cy="236470"/>
            <a:chOff x="6841977" y="5603805"/>
            <a:chExt cx="375893" cy="236470"/>
          </a:xfrm>
          <a:solidFill>
            <a:schemeClr val="accent2">
              <a:lumMod val="75000"/>
            </a:schemeClr>
          </a:solidFill>
        </p:grpSpPr>
        <p:sp>
          <p:nvSpPr>
            <p:cNvPr id="37" name="Прямоугольник 36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9" name="Прямоугольник 38"/>
          <p:cNvSpPr/>
          <p:nvPr/>
        </p:nvSpPr>
        <p:spPr>
          <a:xfrm>
            <a:off x="8032572" y="4529643"/>
            <a:ext cx="3032823" cy="43053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flipH="1">
            <a:off x="8956221" y="4541987"/>
            <a:ext cx="806" cy="41483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Овал 40"/>
          <p:cNvSpPr/>
          <p:nvPr/>
        </p:nvSpPr>
        <p:spPr>
          <a:xfrm>
            <a:off x="9648242" y="4635676"/>
            <a:ext cx="198650" cy="20881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8647031" y="4635676"/>
            <a:ext cx="198650" cy="20881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3" name="Прямоугольный треугольник 42"/>
          <p:cNvSpPr/>
          <p:nvPr/>
        </p:nvSpPr>
        <p:spPr>
          <a:xfrm rot="12565604" flipH="1">
            <a:off x="9839250" y="4285733"/>
            <a:ext cx="86307" cy="171243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 rot="16200000" flipH="1">
            <a:off x="8311725" y="4561455"/>
            <a:ext cx="98747" cy="37589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 rot="16200000" flipH="1">
            <a:off x="9253261" y="4561455"/>
            <a:ext cx="98747" cy="37589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6" name="Группа 45"/>
          <p:cNvGrpSpPr/>
          <p:nvPr/>
        </p:nvGrpSpPr>
        <p:grpSpPr>
          <a:xfrm>
            <a:off x="10167929" y="4631166"/>
            <a:ext cx="375893" cy="236470"/>
            <a:chOff x="6841977" y="5603805"/>
            <a:chExt cx="375893" cy="236470"/>
          </a:xfrm>
          <a:solidFill>
            <a:schemeClr val="accent2">
              <a:lumMod val="75000"/>
            </a:schemeClr>
          </a:solidFill>
        </p:grpSpPr>
        <p:sp>
          <p:nvSpPr>
            <p:cNvPr id="47" name="Прямоугольник 46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 47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49" name="Прямая соединительная линия 48"/>
          <p:cNvCxnSpPr/>
          <p:nvPr/>
        </p:nvCxnSpPr>
        <p:spPr>
          <a:xfrm flipH="1">
            <a:off x="10004553" y="4541987"/>
            <a:ext cx="806" cy="41483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Овал 49"/>
          <p:cNvSpPr/>
          <p:nvPr/>
        </p:nvSpPr>
        <p:spPr>
          <a:xfrm>
            <a:off x="10695768" y="4635676"/>
            <a:ext cx="198650" cy="20881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21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61" grpId="0"/>
      <p:bldP spid="62" grpId="0"/>
      <p:bldP spid="14" grpId="0" animBg="1"/>
      <p:bldP spid="19" grpId="0" animBg="1"/>
      <p:bldP spid="26" grpId="0" animBg="1"/>
      <p:bldP spid="32" grpId="0" animBg="1"/>
      <p:bldP spid="33" grpId="0" animBg="1"/>
      <p:bldP spid="34" grpId="0" animBg="1"/>
      <p:bldP spid="35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86" t="29444" r="19754" b="42917"/>
          <a:stretch/>
        </p:blipFill>
        <p:spPr>
          <a:xfrm>
            <a:off x="3765465" y="1755736"/>
            <a:ext cx="7748588" cy="4469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11200" y="344146"/>
            <a:ext cx="10926455" cy="8054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Назви </a:t>
            </a:r>
            <a:r>
              <a:rPr lang="uk-UA" sz="3200" b="1" dirty="0">
                <a:solidFill>
                  <a:schemeClr val="bg1"/>
                </a:solidFill>
              </a:rPr>
              <a:t>звірів. </a:t>
            </a:r>
            <a:r>
              <a:rPr lang="uk-UA" sz="3200" b="1" dirty="0" smtClean="0">
                <a:solidFill>
                  <a:schemeClr val="bg1"/>
                </a:solidFill>
              </a:rPr>
              <a:t>Знайди звукову схему  кожного слова.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8896641" y="1928243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rgbClr val="2F3242"/>
                </a:solidFill>
              </a:rPr>
              <a:t>Рись</a:t>
            </a:r>
            <a:endParaRPr lang="ru-RU" sz="2800" b="1" dirty="0">
              <a:solidFill>
                <a:srgbClr val="2F3242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240295" y="3946978"/>
            <a:ext cx="863057" cy="523220"/>
          </a:xfrm>
          <a:prstGeom prst="rect">
            <a:avLst/>
          </a:prstGeom>
          <a:ln w="38100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rgbClr val="2F3242"/>
                </a:solidFill>
              </a:rPr>
              <a:t>Тигр</a:t>
            </a:r>
            <a:endParaRPr lang="ru-RU" sz="2800" b="1" dirty="0">
              <a:solidFill>
                <a:srgbClr val="2F3242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023908" y="3348453"/>
            <a:ext cx="9348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rgbClr val="2F3242"/>
                </a:solidFill>
              </a:rPr>
              <a:t>Вовк</a:t>
            </a:r>
            <a:endParaRPr lang="ru-RU" sz="2800" b="1" dirty="0">
              <a:solidFill>
                <a:srgbClr val="2F3242"/>
              </a:solidFill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 flipH="1">
            <a:off x="7704323" y="3170321"/>
            <a:ext cx="1018572" cy="309897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5983020" y="3538371"/>
            <a:ext cx="1191793" cy="452102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8048978" y="4572000"/>
            <a:ext cx="673917" cy="688623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6578916" y="3480218"/>
            <a:ext cx="1060843" cy="72837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5849447" y="5553951"/>
            <a:ext cx="9316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rgbClr val="2F3242"/>
                </a:solidFill>
              </a:rPr>
              <a:t>Лось</a:t>
            </a:r>
            <a:endParaRPr lang="ru-RU" sz="2800" b="1" dirty="0">
              <a:solidFill>
                <a:srgbClr val="2F3242"/>
              </a:solidFill>
            </a:endParaRPr>
          </a:p>
        </p:txBody>
      </p:sp>
      <p:pic>
        <p:nvPicPr>
          <p:cNvPr id="34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605" y="1901552"/>
            <a:ext cx="3014444" cy="368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3765465" y="3871673"/>
            <a:ext cx="3351599" cy="2366290"/>
          </a:xfrm>
          <a:prstGeom prst="rect">
            <a:avLst/>
          </a:prstGeom>
          <a:solidFill>
            <a:srgbClr val="00B050">
              <a:alpha val="5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49169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28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65125" y="1149554"/>
            <a:ext cx="4193656" cy="5782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Хто </a:t>
            </a:r>
            <a:r>
              <a:rPr lang="uk-UA" sz="2000" b="1" dirty="0">
                <a:solidFill>
                  <a:schemeClr val="bg1"/>
                </a:solidFill>
              </a:rPr>
              <a:t>із тварин зайвий? Чому?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91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3" grpId="0"/>
      <p:bldP spid="35" grpId="0" animBg="1"/>
      <p:bldP spid="1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40888</TotalTime>
  <Words>525</Words>
  <Application>Microsoft Office PowerPoint</Application>
  <PresentationFormat>Произвольный</PresentationFormat>
  <Paragraphs>109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2403</cp:revision>
  <dcterms:created xsi:type="dcterms:W3CDTF">2018-01-05T16:38:53Z</dcterms:created>
  <dcterms:modified xsi:type="dcterms:W3CDTF">2023-09-23T19:04:00Z</dcterms:modified>
</cp:coreProperties>
</file>