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525" r:id="rId2"/>
    <p:sldId id="349" r:id="rId3"/>
    <p:sldId id="1329" r:id="rId4"/>
    <p:sldId id="703" r:id="rId5"/>
    <p:sldId id="1482" r:id="rId6"/>
    <p:sldId id="1509" r:id="rId7"/>
    <p:sldId id="1510" r:id="rId8"/>
    <p:sldId id="1458" r:id="rId9"/>
    <p:sldId id="1526" r:id="rId10"/>
    <p:sldId id="1310" r:id="rId11"/>
    <p:sldId id="1514" r:id="rId12"/>
    <p:sldId id="1493" r:id="rId13"/>
    <p:sldId id="1494" r:id="rId14"/>
    <p:sldId id="1504" r:id="rId15"/>
    <p:sldId id="1527" r:id="rId16"/>
    <p:sldId id="1517" r:id="rId17"/>
    <p:sldId id="1498" r:id="rId18"/>
    <p:sldId id="1508" r:id="rId19"/>
    <p:sldId id="1505" r:id="rId20"/>
    <p:sldId id="1511" r:id="rId21"/>
    <p:sldId id="1523" r:id="rId22"/>
    <p:sldId id="1524" r:id="rId23"/>
    <p:sldId id="1522" r:id="rId24"/>
    <p:sldId id="1521" r:id="rId25"/>
    <p:sldId id="1512" r:id="rId26"/>
    <p:sldId id="1312" r:id="rId27"/>
    <p:sldId id="130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3300"/>
    <a:srgbClr val="00B0F0"/>
    <a:srgbClr val="D2FFFF"/>
    <a:srgbClr val="CEFFFF"/>
    <a:srgbClr val="CC00CC"/>
    <a:srgbClr val="FFFF99"/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gif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3.wdp"/><Relationship Id="rId4" Type="http://schemas.openxmlformats.org/officeDocument/2006/relationships/image" Target="../media/image42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8.png"/><Relationship Id="rId10" Type="http://schemas.microsoft.com/office/2007/relationships/hdphoto" Target="../media/hdphoto18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20.wdp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EEEB39D-6764-8B99-85AE-7E1A6C601BF5}"/>
              </a:ext>
            </a:extLst>
          </p:cNvPr>
          <p:cNvSpPr txBox="1"/>
          <p:nvPr/>
        </p:nvSpPr>
        <p:spPr>
          <a:xfrm>
            <a:off x="2157954" y="4512220"/>
            <a:ext cx="8659973" cy="1736646"/>
          </a:xfrm>
          <a:prstGeom prst="round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Число і цифра 4. </a:t>
            </a: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Поняття «четвертий»</a:t>
            </a:r>
            <a:endParaRPr lang="x-none" sz="4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1675" y="1499981"/>
            <a:ext cx="3450800" cy="17366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15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3E3B59-2BC0-6C5A-FB92-C9FD7DB6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77" y="687221"/>
            <a:ext cx="3690489" cy="3450801"/>
          </a:xfrm>
          <a:prstGeom prst="roundRect">
            <a:avLst/>
          </a:prstGeom>
        </p:spPr>
      </p:pic>
      <p:sp>
        <p:nvSpPr>
          <p:cNvPr id="8" name="Прямокутник 16">
            <a:extLst>
              <a:ext uri="{FF2B5EF4-FFF2-40B4-BE49-F238E27FC236}">
                <a16:creationId xmlns:a16="http://schemas.microsoft.com/office/drawing/2014/main" xmlns="" id="{C8F34A73-DDF8-6BA6-0FD1-0125A9B8DBE7}"/>
              </a:ext>
            </a:extLst>
          </p:cNvPr>
          <p:cNvSpPr/>
          <p:nvPr/>
        </p:nvSpPr>
        <p:spPr>
          <a:xfrm>
            <a:off x="2009639" y="1134614"/>
            <a:ext cx="1377652" cy="1077953"/>
          </a:xfrm>
          <a:prstGeom prst="rect">
            <a:avLst/>
          </a:prstGeom>
          <a:solidFill>
            <a:srgbClr val="189E8F"/>
          </a:solidFill>
          <a:ln>
            <a:solidFill>
              <a:srgbClr val="189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2903FD-E26D-ACE2-FEA4-E010D4CC7DA7}"/>
              </a:ext>
            </a:extLst>
          </p:cNvPr>
          <p:cNvSpPr txBox="1"/>
          <p:nvPr/>
        </p:nvSpPr>
        <p:spPr>
          <a:xfrm>
            <a:off x="1753231" y="1262700"/>
            <a:ext cx="1890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x-none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A06D24-5801-8677-123A-3C23C511892F}"/>
              </a:ext>
            </a:extLst>
          </p:cNvPr>
          <p:cNvSpPr txBox="1"/>
          <p:nvPr/>
        </p:nvSpPr>
        <p:spPr>
          <a:xfrm>
            <a:off x="2294566" y="1673590"/>
            <a:ext cx="515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</a:t>
            </a:r>
            <a:endParaRPr lang="x-none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86676" y="397574"/>
            <a:ext cx="8732066" cy="8325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Формування поняття про </a:t>
            </a:r>
            <a:r>
              <a:rPr lang="uk-UA" sz="4000" b="1" dirty="0" smtClean="0">
                <a:solidFill>
                  <a:schemeClr val="bg1"/>
                </a:solidFill>
              </a:rPr>
              <a:t>число </a:t>
            </a:r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6969" y="1794701"/>
            <a:ext cx="57747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Ось стілець перевернувся,</a:t>
            </a:r>
          </a:p>
          <a:p>
            <a:pPr fontAlgn="base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На четвірку обернувся!</a:t>
            </a:r>
          </a:p>
          <a:p>
            <a:pPr fontAlgn="base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Позначає цифра ця</a:t>
            </a:r>
          </a:p>
          <a:p>
            <a:pPr fontAlgn="base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Скільки ніжок у стільця,</a:t>
            </a:r>
          </a:p>
          <a:p>
            <a:pPr fontAlgn="base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Скільки лапок у котів,</a:t>
            </a:r>
          </a:p>
          <a:p>
            <a:pPr fontAlgn="base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А в квадратику кутів!</a:t>
            </a:r>
            <a:endParaRPr lang="uk-UA" sz="3200" b="1" i="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13" name="Picture 6" descr="Картинки по запросу &quot;цифра 4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5" y="1794701"/>
            <a:ext cx="2826741" cy="328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клипарт стул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00" y="1953177"/>
            <a:ext cx="3031519" cy="428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клипарт стул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3008">
            <a:off x="8901011" y="1873939"/>
            <a:ext cx="3031519" cy="428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2106419" y="422211"/>
            <a:ext cx="8732066" cy="6663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цифра </a:t>
            </a:r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8" descr="Пибоди и Шерман">
            <a:extLst>
              <a:ext uri="{FF2B5EF4-FFF2-40B4-BE49-F238E27FC236}">
                <a16:creationId xmlns:a16="http://schemas.microsoft.com/office/drawing/2014/main" xmlns="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457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FEC31ACA-43F4-8B86-9F46-9F667FF0DD91}"/>
              </a:ext>
            </a:extLst>
          </p:cNvPr>
          <p:cNvSpPr/>
          <p:nvPr/>
        </p:nvSpPr>
        <p:spPr>
          <a:xfrm>
            <a:off x="694839" y="1401104"/>
            <a:ext cx="3600457" cy="1482352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Що зображено на малюнку?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C2EF2F3-BDC7-37F0-03E2-335A6EB02CD4}"/>
              </a:ext>
            </a:extLst>
          </p:cNvPr>
          <p:cNvSpPr/>
          <p:nvPr/>
        </p:nvSpPr>
        <p:spPr>
          <a:xfrm>
            <a:off x="7495051" y="1988435"/>
            <a:ext cx="1774448" cy="180387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9" name="Picture 6" descr="Подбор циферблатов и стрелок">
            <a:extLst>
              <a:ext uri="{FF2B5EF4-FFF2-40B4-BE49-F238E27FC236}">
                <a16:creationId xmlns:a16="http://schemas.microsoft.com/office/drawing/2014/main" xmlns="" id="{363B7F18-86C8-7F91-91AD-7014CA8A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04" y="1934552"/>
            <a:ext cx="1929887" cy="19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 зі стрілкою 13">
            <a:extLst>
              <a:ext uri="{FF2B5EF4-FFF2-40B4-BE49-F238E27FC236}">
                <a16:creationId xmlns:a16="http://schemas.microsoft.com/office/drawing/2014/main" xmlns="" id="{5CF9BBCB-5498-5D23-E1FC-6A979B7BAE7B}"/>
              </a:ext>
            </a:extLst>
          </p:cNvPr>
          <p:cNvCxnSpPr>
            <a:cxnSpLocks/>
          </p:cNvCxnSpPr>
          <p:nvPr/>
        </p:nvCxnSpPr>
        <p:spPr>
          <a:xfrm flipV="1">
            <a:off x="8380520" y="2343705"/>
            <a:ext cx="0" cy="563733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30">
            <a:extLst>
              <a:ext uri="{FF2B5EF4-FFF2-40B4-BE49-F238E27FC236}">
                <a16:creationId xmlns:a16="http://schemas.microsoft.com/office/drawing/2014/main" xmlns="" id="{D01B2DEE-638B-57ED-B7C9-3C18B9F24362}"/>
              </a:ext>
            </a:extLst>
          </p:cNvPr>
          <p:cNvCxnSpPr>
            <a:cxnSpLocks/>
          </p:cNvCxnSpPr>
          <p:nvPr/>
        </p:nvCxnSpPr>
        <p:spPr>
          <a:xfrm>
            <a:off x="8392690" y="2876094"/>
            <a:ext cx="348359" cy="219877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AEFFC5BA-A572-5677-32A9-D14114C53B15}"/>
              </a:ext>
            </a:extLst>
          </p:cNvPr>
          <p:cNvSpPr/>
          <p:nvPr/>
        </p:nvSpPr>
        <p:spPr>
          <a:xfrm>
            <a:off x="8304723" y="2791797"/>
            <a:ext cx="142251" cy="150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22E5ABB-F246-4613-48A5-CD2320C9F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5798" l="9351" r="94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1049" y="4080740"/>
            <a:ext cx="1789056" cy="2211924"/>
          </a:xfrm>
          <a:prstGeom prst="rect">
            <a:avLst/>
          </a:prstGeom>
        </p:spPr>
      </p:pic>
      <p:sp>
        <p:nvSpPr>
          <p:cNvPr id="24" name="Паралелограм 5">
            <a:extLst>
              <a:ext uri="{FF2B5EF4-FFF2-40B4-BE49-F238E27FC236}">
                <a16:creationId xmlns:a16="http://schemas.microsoft.com/office/drawing/2014/main" xmlns="" id="{B718E398-1E77-2DAA-DA00-EE333CBCF1A3}"/>
              </a:ext>
            </a:extLst>
          </p:cNvPr>
          <p:cNvSpPr/>
          <p:nvPr/>
        </p:nvSpPr>
        <p:spPr>
          <a:xfrm>
            <a:off x="4822070" y="4475943"/>
            <a:ext cx="2054653" cy="1426789"/>
          </a:xfrm>
          <a:prstGeom prst="parallelogram">
            <a:avLst/>
          </a:prstGeom>
          <a:solidFill>
            <a:srgbClr val="FF99FF"/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5" name="Picture 4" descr="Тарелка детский рисунок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A441275D-D5FD-F083-901E-884AD8C0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32" y="2446706"/>
            <a:ext cx="2926266" cy="14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Пирожок с картошкой | edamarket">
            <a:extLst>
              <a:ext uri="{FF2B5EF4-FFF2-40B4-BE49-F238E27FC236}">
                <a16:creationId xmlns:a16="http://schemas.microsoft.com/office/drawing/2014/main" xmlns="" id="{31E83620-27A7-F827-3010-3A3D66FA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91" y="2429426"/>
            <a:ext cx="1393284" cy="139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Пирожок с картошкой | edamarket">
            <a:extLst>
              <a:ext uri="{FF2B5EF4-FFF2-40B4-BE49-F238E27FC236}">
                <a16:creationId xmlns:a16="http://schemas.microsoft.com/office/drawing/2014/main" xmlns="" id="{D5015639-5498-F180-B640-106EE12B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93" y="2073470"/>
            <a:ext cx="1393284" cy="139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Пирожок с картошкой | edamarket">
            <a:extLst>
              <a:ext uri="{FF2B5EF4-FFF2-40B4-BE49-F238E27FC236}">
                <a16:creationId xmlns:a16="http://schemas.microsoft.com/office/drawing/2014/main" xmlns="" id="{D9B917DD-B543-476A-E277-6F5BA811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516">
            <a:off x="5405521" y="2396149"/>
            <a:ext cx="1393284" cy="139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Пирожок с картошкой | edamarket">
            <a:extLst>
              <a:ext uri="{FF2B5EF4-FFF2-40B4-BE49-F238E27FC236}">
                <a16:creationId xmlns:a16="http://schemas.microsoft.com/office/drawing/2014/main" xmlns="" id="{EC89DDB7-FE66-E502-15E8-1B5392D7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093">
            <a:off x="5687267" y="2075923"/>
            <a:ext cx="1312140" cy="131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E8ABC4B-BF81-8132-86E5-590452554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58" b="93634" l="1458" r="89796">
                        <a14:foregroundMark x1="41691" y1="59947" x2="41691" y2="599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6460" y="895635"/>
            <a:ext cx="2001897" cy="22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Циліндр 1">
            <a:extLst>
              <a:ext uri="{FF2B5EF4-FFF2-40B4-BE49-F238E27FC236}">
                <a16:creationId xmlns:a16="http://schemas.microsoft.com/office/drawing/2014/main" xmlns="" id="{8E6E7D57-0461-2183-CFC8-D706784CC98D}"/>
              </a:ext>
            </a:extLst>
          </p:cNvPr>
          <p:cNvSpPr/>
          <p:nvPr/>
        </p:nvSpPr>
        <p:spPr>
          <a:xfrm>
            <a:off x="7762580" y="6435788"/>
            <a:ext cx="1438102" cy="121652"/>
          </a:xfrm>
          <a:prstGeom prst="can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Блок-схема: альтернативний процес 14">
            <a:extLst>
              <a:ext uri="{FF2B5EF4-FFF2-40B4-BE49-F238E27FC236}">
                <a16:creationId xmlns:a16="http://schemas.microsoft.com/office/drawing/2014/main" xmlns="" id="{789E5213-7E85-0243-C1A0-5DB43E554447}"/>
              </a:ext>
            </a:extLst>
          </p:cNvPr>
          <p:cNvSpPr/>
          <p:nvPr/>
        </p:nvSpPr>
        <p:spPr>
          <a:xfrm>
            <a:off x="8362438" y="1513535"/>
            <a:ext cx="238386" cy="4922253"/>
          </a:xfrm>
          <a:prstGeom prst="flowChartAlternateProcess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5D73C0-B4C6-E698-DA24-806A25B5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2320" b="7356"/>
          <a:stretch/>
        </p:blipFill>
        <p:spPr>
          <a:xfrm>
            <a:off x="6222000" y="5816358"/>
            <a:ext cx="4427398" cy="625975"/>
          </a:xfrm>
          <a:prstGeom prst="rect">
            <a:avLst/>
          </a:prstGeom>
        </p:spPr>
      </p:pic>
      <p:pic>
        <p:nvPicPr>
          <p:cNvPr id="26" name="Picture 4" descr="Sherman: Boy Genius | The Parody Wiki | Fandom">
            <a:extLst>
              <a:ext uri="{FF2B5EF4-FFF2-40B4-BE49-F238E27FC236}">
                <a16:creationId xmlns:a16="http://schemas.microsoft.com/office/drawing/2014/main" xmlns="" id="{3C9C9AD9-71D6-ACDF-D11E-3A25E6D4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3003" y="2006194"/>
            <a:ext cx="3338332" cy="42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AFC4945A-8440-B8AA-E6E5-7ECA2DF0BDBB}"/>
              </a:ext>
            </a:extLst>
          </p:cNvPr>
          <p:cNvSpPr/>
          <p:nvPr/>
        </p:nvSpPr>
        <p:spPr>
          <a:xfrm>
            <a:off x="3753754" y="1879095"/>
            <a:ext cx="2907524" cy="1427217"/>
          </a:xfrm>
          <a:prstGeom prst="wedgeRoundRectCallout">
            <a:avLst>
              <a:gd name="adj1" fmla="val -47719"/>
              <a:gd name="adj2" fmla="val 73672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кілець у пірамідці?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1D22284-34E0-63F3-10CF-BEA8E71CE4A7}"/>
              </a:ext>
            </a:extLst>
          </p:cNvPr>
          <p:cNvSpPr txBox="1"/>
          <p:nvPr/>
        </p:nvSpPr>
        <p:spPr>
          <a:xfrm>
            <a:off x="8256230" y="5762927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2215364-C51D-BD32-E8F6-363CED440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3124" b="18134"/>
          <a:stretch/>
        </p:blipFill>
        <p:spPr>
          <a:xfrm>
            <a:off x="6187858" y="5279761"/>
            <a:ext cx="4427398" cy="5300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2DA53D-F648-24C5-43A6-7A1A09D49336}"/>
              </a:ext>
            </a:extLst>
          </p:cNvPr>
          <p:cNvSpPr txBox="1"/>
          <p:nvPr/>
        </p:nvSpPr>
        <p:spPr>
          <a:xfrm>
            <a:off x="8256230" y="5154919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ED3686-2275-6369-6605-6680060F5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5" t="64962" r="-605" b="27076"/>
          <a:stretch/>
        </p:blipFill>
        <p:spPr>
          <a:xfrm>
            <a:off x="6222000" y="4726083"/>
            <a:ext cx="4427398" cy="5716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DBFD2D2-E05B-6BC1-F5B4-65F01177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7616" b="35416"/>
          <a:stretch/>
        </p:blipFill>
        <p:spPr>
          <a:xfrm>
            <a:off x="6148739" y="4242959"/>
            <a:ext cx="4427398" cy="5002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AFB195-5DD5-E270-7B29-CFB0A47AC405}"/>
              </a:ext>
            </a:extLst>
          </p:cNvPr>
          <p:cNvSpPr txBox="1"/>
          <p:nvPr/>
        </p:nvSpPr>
        <p:spPr>
          <a:xfrm>
            <a:off x="8256230" y="4705474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5108F4-776F-3D23-35C3-0CEEF2C9D22E}"/>
              </a:ext>
            </a:extLst>
          </p:cNvPr>
          <p:cNvSpPr txBox="1"/>
          <p:nvPr/>
        </p:nvSpPr>
        <p:spPr>
          <a:xfrm>
            <a:off x="8256230" y="4162616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D10549C-522D-7951-A1D3-A689C8F6F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7616" b="35416"/>
          <a:stretch/>
        </p:blipFill>
        <p:spPr>
          <a:xfrm>
            <a:off x="186633" y="4654712"/>
            <a:ext cx="4427398" cy="500207"/>
          </a:xfrm>
          <a:prstGeom prst="rect">
            <a:avLst/>
          </a:prstGeom>
        </p:spPr>
      </p:pic>
      <p:sp>
        <p:nvSpPr>
          <p:cNvPr id="24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80FE77F6-1EA1-3471-6693-811EF5CA8D83}"/>
              </a:ext>
            </a:extLst>
          </p:cNvPr>
          <p:cNvSpPr/>
          <p:nvPr/>
        </p:nvSpPr>
        <p:spPr>
          <a:xfrm>
            <a:off x="3760092" y="1879094"/>
            <a:ext cx="2907524" cy="1427217"/>
          </a:xfrm>
          <a:prstGeom prst="wedgeRoundRectCallout">
            <a:avLst>
              <a:gd name="adj1" fmla="val -61025"/>
              <a:gd name="adj2" fmla="val 86609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3 і 1 – це 4.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2106419" y="433095"/>
            <a:ext cx="8732066" cy="6663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цифра </a:t>
            </a:r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8" descr="Пибоди и Шерман">
            <a:extLst>
              <a:ext uri="{FF2B5EF4-FFF2-40B4-BE49-F238E27FC236}">
                <a16:creationId xmlns:a16="http://schemas.microsoft.com/office/drawing/2014/main" xmlns="" id="{737B8DFB-9ACC-2CCC-6FED-5B3F016B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8840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Редиска клипарт (63 фото) » Рисунки для срисовки и не только">
            <a:extLst>
              <a:ext uri="{FF2B5EF4-FFF2-40B4-BE49-F238E27FC236}">
                <a16:creationId xmlns:a16="http://schemas.microsoft.com/office/drawing/2014/main" xmlns="" id="{F2E6D3E0-42BD-2E50-15C2-2C02D629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0351">
            <a:off x="3616594" y="1505178"/>
            <a:ext cx="1634469" cy="12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мидор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FD91348F-7EAD-2D24-DD7B-97A1D9E31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832">
            <a:off x="2711870" y="4555262"/>
            <a:ext cx="826561" cy="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Помидор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E481FD3E-C42C-C9E3-5E0A-28863181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832">
            <a:off x="3475480" y="4537212"/>
            <a:ext cx="826561" cy="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Помидор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960D63A0-CD65-98DB-D5E1-942299D6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832">
            <a:off x="4242097" y="4534589"/>
            <a:ext cx="826561" cy="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Помидор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6685060B-9681-8456-4DFE-73928588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832">
            <a:off x="3021095" y="3945091"/>
            <a:ext cx="826561" cy="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мидор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07BB000C-10A9-8F53-B299-1C764120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832">
            <a:off x="3784704" y="3891938"/>
            <a:ext cx="826561" cy="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гурец клипарт (61 фото) » Рисунки для срисовки и не только">
            <a:extLst>
              <a:ext uri="{FF2B5EF4-FFF2-40B4-BE49-F238E27FC236}">
                <a16:creationId xmlns:a16="http://schemas.microsoft.com/office/drawing/2014/main" xmlns="" id="{07CAF2A8-6ACC-C7DE-F790-F14FF344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7" y="2092541"/>
            <a:ext cx="1201552" cy="5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Огурец клипарт (61 фото) » Рисунки для срисовки и не только">
            <a:extLst>
              <a:ext uri="{FF2B5EF4-FFF2-40B4-BE49-F238E27FC236}">
                <a16:creationId xmlns:a16="http://schemas.microsoft.com/office/drawing/2014/main" xmlns="" id="{7F1A504D-4891-8E2A-ED82-6CF26866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7" y="2551301"/>
            <a:ext cx="1201552" cy="5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Огурец клипарт (61 фото) » Рисунки для срисовки и не только">
            <a:extLst>
              <a:ext uri="{FF2B5EF4-FFF2-40B4-BE49-F238E27FC236}">
                <a16:creationId xmlns:a16="http://schemas.microsoft.com/office/drawing/2014/main" xmlns="" id="{9A80E58B-13DC-61FB-C30A-27BF6511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7" y="2992938"/>
            <a:ext cx="1201552" cy="5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Огурец клипарт (61 фото) » Рисунки для срисовки и не только">
            <a:extLst>
              <a:ext uri="{FF2B5EF4-FFF2-40B4-BE49-F238E27FC236}">
                <a16:creationId xmlns:a16="http://schemas.microsoft.com/office/drawing/2014/main" xmlns="" id="{CDCA10BF-C773-684B-DCF1-38312E769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7" y="3482436"/>
            <a:ext cx="1201552" cy="5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Арбуз. Клипарт. Скачать или распечатать картинку">
            <a:extLst>
              <a:ext uri="{FF2B5EF4-FFF2-40B4-BE49-F238E27FC236}">
                <a16:creationId xmlns:a16="http://schemas.microsoft.com/office/drawing/2014/main" xmlns="" id="{8E9DA98A-2908-B334-6E81-105BB81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49" y="1325729"/>
            <a:ext cx="1697802" cy="16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Тыква, клипарт ПНГ на Прозрачном Фоне • Скачать PNG Тыква, клипарт">
            <a:extLst>
              <a:ext uri="{FF2B5EF4-FFF2-40B4-BE49-F238E27FC236}">
                <a16:creationId xmlns:a16="http://schemas.microsoft.com/office/drawing/2014/main" xmlns="" id="{8CFF2C8A-66D5-8173-F26B-933FE25D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68" y="4632624"/>
            <a:ext cx="1685456" cy="15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Тыква, клипарт ПНГ на Прозрачном Фоне • Скачать PNG Тыква, клипарт">
            <a:extLst>
              <a:ext uri="{FF2B5EF4-FFF2-40B4-BE49-F238E27FC236}">
                <a16:creationId xmlns:a16="http://schemas.microsoft.com/office/drawing/2014/main" xmlns="" id="{E5C9DF54-0095-83A1-3054-404AF0CE0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34" y="5035933"/>
            <a:ext cx="1413613" cy="13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офель | Метропедия | Fandom">
            <a:extLst>
              <a:ext uri="{FF2B5EF4-FFF2-40B4-BE49-F238E27FC236}">
                <a16:creationId xmlns:a16="http://schemas.microsoft.com/office/drawing/2014/main" xmlns="" id="{52445C5C-F973-F637-A0BF-7720A0A7D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36" y="3767881"/>
            <a:ext cx="1190013" cy="7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Картофель | Метропедия | Fandom">
            <a:extLst>
              <a:ext uri="{FF2B5EF4-FFF2-40B4-BE49-F238E27FC236}">
                <a16:creationId xmlns:a16="http://schemas.microsoft.com/office/drawing/2014/main" xmlns="" id="{9D6BE522-ED04-025C-EE46-029827F4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75" y="4432159"/>
            <a:ext cx="1190013" cy="7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Картофель | Метропедия | Fandom">
            <a:extLst>
              <a:ext uri="{FF2B5EF4-FFF2-40B4-BE49-F238E27FC236}">
                <a16:creationId xmlns:a16="http://schemas.microsoft.com/office/drawing/2014/main" xmlns="" id="{31D710D3-D2D0-E516-CAC1-CB70EF43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326" y="3767881"/>
            <a:ext cx="1190013" cy="7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Картофель | Метропедия | Fandom">
            <a:extLst>
              <a:ext uri="{FF2B5EF4-FFF2-40B4-BE49-F238E27FC236}">
                <a16:creationId xmlns:a16="http://schemas.microsoft.com/office/drawing/2014/main" xmlns="" id="{0DAD953E-1E3F-DE89-D489-CD688AA2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722" y="4432159"/>
            <a:ext cx="1190013" cy="7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8393DBB-5ED1-04EA-BF17-08978A3FE952}"/>
              </a:ext>
            </a:extLst>
          </p:cNvPr>
          <p:cNvSpPr/>
          <p:nvPr/>
        </p:nvSpPr>
        <p:spPr>
          <a:xfrm>
            <a:off x="5827352" y="1743414"/>
            <a:ext cx="1493286" cy="2450852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5D7089C7-A4F4-C145-FCFE-1D638BFCF71E}"/>
              </a:ext>
            </a:extLst>
          </p:cNvPr>
          <p:cNvSpPr/>
          <p:nvPr/>
        </p:nvSpPr>
        <p:spPr>
          <a:xfrm>
            <a:off x="9637813" y="3449778"/>
            <a:ext cx="2054921" cy="204536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B04452AB-10E5-A526-0B6F-99070DFA181D}"/>
              </a:ext>
            </a:extLst>
          </p:cNvPr>
          <p:cNvSpPr/>
          <p:nvPr/>
        </p:nvSpPr>
        <p:spPr>
          <a:xfrm>
            <a:off x="250317" y="1353240"/>
            <a:ext cx="3650264" cy="1488253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Назви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ті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овочі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яких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є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чотири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3C7AF3A-2CE5-9F5B-045D-2808ADB059BF}"/>
              </a:ext>
            </a:extLst>
          </p:cNvPr>
          <p:cNvSpPr/>
          <p:nvPr/>
        </p:nvSpPr>
        <p:spPr>
          <a:xfrm>
            <a:off x="2106419" y="433095"/>
            <a:ext cx="8732066" cy="6663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цифра </a:t>
            </a:r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73B313AE-80FA-C745-70F0-56280BD949B7}"/>
              </a:ext>
            </a:extLst>
          </p:cNvPr>
          <p:cNvSpPr/>
          <p:nvPr/>
        </p:nvSpPr>
        <p:spPr>
          <a:xfrm>
            <a:off x="60764" y="3459620"/>
            <a:ext cx="12014447" cy="21322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xmlns="" id="{BFA687CA-3A4D-789C-AB92-89236C80F4A1}"/>
              </a:ext>
            </a:extLst>
          </p:cNvPr>
          <p:cNvCxnSpPr>
            <a:cxnSpLocks/>
          </p:cNvCxnSpPr>
          <p:nvPr/>
        </p:nvCxnSpPr>
        <p:spPr>
          <a:xfrm>
            <a:off x="60765" y="5088317"/>
            <a:ext cx="12018446" cy="0"/>
          </a:xfrm>
          <a:prstGeom prst="line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xmlns="" id="{B5C782C2-0CF0-891C-F10D-CBCD27F78393}"/>
              </a:ext>
            </a:extLst>
          </p:cNvPr>
          <p:cNvCxnSpPr>
            <a:cxnSpLocks/>
          </p:cNvCxnSpPr>
          <p:nvPr/>
        </p:nvCxnSpPr>
        <p:spPr>
          <a:xfrm flipV="1">
            <a:off x="60765" y="3835192"/>
            <a:ext cx="12018446" cy="30778"/>
          </a:xfrm>
          <a:prstGeom prst="line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xmlns="" id="{42A8B5D0-740C-639D-2DD6-EA7617DF878C}"/>
              </a:ext>
            </a:extLst>
          </p:cNvPr>
          <p:cNvCxnSpPr>
            <a:cxnSpLocks/>
          </p:cNvCxnSpPr>
          <p:nvPr/>
        </p:nvCxnSpPr>
        <p:spPr>
          <a:xfrm flipV="1">
            <a:off x="60765" y="4384758"/>
            <a:ext cx="12014446" cy="73244"/>
          </a:xfrm>
          <a:prstGeom prst="line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EE6C089-06C9-886D-E2E8-4CF4F84E571C}"/>
              </a:ext>
            </a:extLst>
          </p:cNvPr>
          <p:cNvSpPr/>
          <p:nvPr/>
        </p:nvSpPr>
        <p:spPr>
          <a:xfrm>
            <a:off x="1654965" y="422211"/>
            <a:ext cx="8732066" cy="7021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«четвертий»</a:t>
            </a:r>
            <a:r>
              <a:rPr lang="uk-UA" sz="4000" b="1" dirty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D18441-97C7-9CCF-0CAD-0D73EB19DFA6}"/>
              </a:ext>
            </a:extLst>
          </p:cNvPr>
          <p:cNvSpPr txBox="1"/>
          <p:nvPr/>
        </p:nvSpPr>
        <p:spPr>
          <a:xfrm>
            <a:off x="1785822" y="1281144"/>
            <a:ext cx="7782721" cy="547655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 smtClean="0"/>
              <a:t>Який</a:t>
            </a:r>
            <a:r>
              <a:rPr lang="ru-RU" dirty="0" smtClean="0"/>
              <a:t> спортсмен </a:t>
            </a:r>
            <a:r>
              <a:rPr lang="ru-RU" dirty="0" err="1" smtClean="0"/>
              <a:t>виступає</a:t>
            </a:r>
            <a:r>
              <a:rPr lang="ru-RU" dirty="0" smtClean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четвертим</a:t>
            </a:r>
            <a:r>
              <a:rPr lang="ru-RU" dirty="0"/>
              <a:t> </a:t>
            </a:r>
            <a:r>
              <a:rPr lang="ru-RU" dirty="0" smtClean="0"/>
              <a:t>номером</a:t>
            </a:r>
            <a:r>
              <a:rPr lang="ru-RU" dirty="0"/>
              <a:t>?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2DCF9B-30EF-47C5-9723-ED520C38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0084" y="2067189"/>
            <a:ext cx="2431477" cy="2681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B6901B-7CB1-E830-533C-1905F51EA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70" l="0" r="98990">
                        <a14:foregroundMark x1="26515" y1="90876" x2="26515" y2="90876"/>
                        <a14:foregroundMark x1="32576" y1="87044" x2="32576" y2="87044"/>
                        <a14:foregroundMark x1="14646" y1="87774" x2="14646" y2="87774"/>
                        <a14:foregroundMark x1="26263" y1="95255" x2="26263" y2="95255"/>
                        <a14:foregroundMark x1="24747" y1="93066" x2="24747" y2="93066"/>
                        <a14:foregroundMark x1="22475" y1="92883" x2="22475" y2="92883"/>
                        <a14:foregroundMark x1="20707" y1="91058" x2="20707" y2="91058"/>
                        <a14:foregroundMark x1="18434" y1="88504" x2="18434" y2="88504"/>
                        <a14:foregroundMark x1="15404" y1="85949" x2="15404" y2="85949"/>
                        <a14:foregroundMark x1="10354" y1="84854" x2="10354" y2="84854"/>
                        <a14:foregroundMark x1="18687" y1="92336" x2="18687" y2="92336"/>
                        <a14:foregroundMark x1="21465" y1="92518" x2="21465" y2="92518"/>
                        <a14:foregroundMark x1="22980" y1="94891" x2="22980" y2="94891"/>
                        <a14:foregroundMark x1="27273" y1="95985" x2="27273" y2="95985"/>
                        <a14:foregroundMark x1="30051" y1="97993" x2="30051" y2="97993"/>
                        <a14:foregroundMark x1="30808" y1="97628" x2="30808" y2="97628"/>
                        <a14:foregroundMark x1="82576" y1="70620" x2="82576" y2="70620"/>
                        <a14:foregroundMark x1="73737" y1="65146" x2="73737" y2="65146"/>
                        <a14:foregroundMark x1="74747" y1="63869" x2="75000" y2="65511"/>
                        <a14:foregroundMark x1="88131" y1="64234" x2="88131" y2="64234"/>
                        <a14:foregroundMark x1="89646" y1="66971" x2="89646" y2="66971"/>
                        <a14:foregroundMark x1="89646" y1="67336" x2="89646" y2="67336"/>
                        <a14:foregroundMark x1="86364" y1="62591" x2="86364" y2="62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78488" y="2175892"/>
            <a:ext cx="1937971" cy="26818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45DAA71-111A-950D-AF80-8E1925F77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1" b="98151" l="1952" r="97748">
                        <a14:foregroundMark x1="45796" y1="32100" x2="45796" y2="32100"/>
                        <a14:foregroundMark x1="60811" y1="32100" x2="60811" y2="32100"/>
                        <a14:foregroundMark x1="43844" y1="29723" x2="43844" y2="29723"/>
                        <a14:foregroundMark x1="30631" y1="49009" x2="30631" y2="49009"/>
                        <a14:foregroundMark x1="26426" y1="51915" x2="26426" y2="51915"/>
                        <a14:foregroundMark x1="34384" y1="51387" x2="34384" y2="51387"/>
                        <a14:foregroundMark x1="37087" y1="51387" x2="37087" y2="51387"/>
                        <a14:foregroundMark x1="35135" y1="54425" x2="35135" y2="54425"/>
                        <a14:foregroundMark x1="33183" y1="50594" x2="33183" y2="50594"/>
                        <a14:foregroundMark x1="57958" y1="54029" x2="57958" y2="54029"/>
                        <a14:foregroundMark x1="65616" y1="57464" x2="65616" y2="57464"/>
                        <a14:foregroundMark x1="77928" y1="61295" x2="77928" y2="61295"/>
                        <a14:foregroundMark x1="86637" y1="64069" x2="86637" y2="64069"/>
                        <a14:foregroundMark x1="53003" y1="91281" x2="53003" y2="91281"/>
                        <a14:foregroundMark x1="51952" y1="85337" x2="51952" y2="85337"/>
                        <a14:foregroundMark x1="58559" y1="89300" x2="58559" y2="89300"/>
                        <a14:foregroundMark x1="64865" y1="88243" x2="64865" y2="88243"/>
                        <a14:foregroundMark x1="56907" y1="86526" x2="56907" y2="86526"/>
                        <a14:foregroundMark x1="60360" y1="87979" x2="60360" y2="87979"/>
                        <a14:foregroundMark x1="50601" y1="91810" x2="50601" y2="91810"/>
                        <a14:foregroundMark x1="48498" y1="89036" x2="48498" y2="89036"/>
                        <a14:foregroundMark x1="48799" y1="85337" x2="48799" y2="85337"/>
                        <a14:foregroundMark x1="54204" y1="88375" x2="54204" y2="88375"/>
                        <a14:foregroundMark x1="21622" y1="71731" x2="21622" y2="71731"/>
                        <a14:foregroundMark x1="15616" y1="72259" x2="15616" y2="72259"/>
                        <a14:foregroundMark x1="19069" y1="67239" x2="19069" y2="67239"/>
                        <a14:foregroundMark x1="21171" y1="69353" x2="21171" y2="69353"/>
                        <a14:foregroundMark x1="16967" y1="76486" x2="16967" y2="76486"/>
                        <a14:foregroundMark x1="59610" y1="55218" x2="59610" y2="55218"/>
                        <a14:foregroundMark x1="58108" y1="51255" x2="58108" y2="51255"/>
                        <a14:backgroundMark x1="59459" y1="49406" x2="59459" y2="49406"/>
                        <a14:backgroundMark x1="57958" y1="49141" x2="57958" y2="491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3668" y="2487501"/>
            <a:ext cx="2155342" cy="2449841"/>
          </a:xfrm>
          <a:prstGeom prst="rect">
            <a:avLst/>
          </a:prstGeom>
        </p:spPr>
      </p:pic>
      <p:pic>
        <p:nvPicPr>
          <p:cNvPr id="3074" name="Picture 2" descr="Набор спортивных спортивных спортсменов | Бесплатно векторы">
            <a:extLst>
              <a:ext uri="{FF2B5EF4-FFF2-40B4-BE49-F238E27FC236}">
                <a16:creationId xmlns:a16="http://schemas.microsoft.com/office/drawing/2014/main" xmlns="" id="{94DD9C6B-1483-23C6-6654-FF3DB39F2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7" b="97085" l="2556" r="45208">
                        <a14:foregroundMark x1="30990" y1="54519" x2="30990" y2="54519"/>
                        <a14:foregroundMark x1="32268" y1="57434" x2="32268" y2="57434"/>
                        <a14:foregroundMark x1="39457" y1="84257" x2="39457" y2="84257"/>
                        <a14:foregroundMark x1="26677" y1="89504" x2="26677" y2="89504"/>
                        <a14:foregroundMark x1="32748" y1="54519" x2="32748" y2="545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52"/>
          <a:stretch/>
        </p:blipFill>
        <p:spPr bwMode="auto">
          <a:xfrm>
            <a:off x="7981359" y="1124339"/>
            <a:ext cx="3448641" cy="41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DC6A29-B409-CDD5-6CF1-499CDAE6AE72}"/>
              </a:ext>
            </a:extLst>
          </p:cNvPr>
          <p:cNvSpPr txBox="1"/>
          <p:nvPr/>
        </p:nvSpPr>
        <p:spPr>
          <a:xfrm>
            <a:off x="10082231" y="308855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15B7DD-6E4B-7E36-6D58-244F346EFE4B}"/>
              </a:ext>
            </a:extLst>
          </p:cNvPr>
          <p:cNvSpPr txBox="1"/>
          <p:nvPr/>
        </p:nvSpPr>
        <p:spPr>
          <a:xfrm>
            <a:off x="4095103" y="36367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8E89F3-FCCD-AD24-7382-D4BC40A543CF}"/>
              </a:ext>
            </a:extLst>
          </p:cNvPr>
          <p:cNvSpPr txBox="1"/>
          <p:nvPr/>
        </p:nvSpPr>
        <p:spPr>
          <a:xfrm>
            <a:off x="6836342" y="315808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658E1E-812E-95AD-E957-5696BD185486}"/>
              </a:ext>
            </a:extLst>
          </p:cNvPr>
          <p:cNvSpPr txBox="1"/>
          <p:nvPr/>
        </p:nvSpPr>
        <p:spPr>
          <a:xfrm rot="1965000">
            <a:off x="1629365" y="301868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трілка: угору 1">
            <a:extLst>
              <a:ext uri="{FF2B5EF4-FFF2-40B4-BE49-F238E27FC236}">
                <a16:creationId xmlns:a16="http://schemas.microsoft.com/office/drawing/2014/main" xmlns="" id="{317C15DB-87DF-6F44-5155-323B0168186C}"/>
              </a:ext>
            </a:extLst>
          </p:cNvPr>
          <p:cNvSpPr/>
          <p:nvPr/>
        </p:nvSpPr>
        <p:spPr>
          <a:xfrm>
            <a:off x="9990423" y="5307171"/>
            <a:ext cx="923277" cy="1130672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31"/>
          <p:cNvSpPr/>
          <p:nvPr/>
        </p:nvSpPr>
        <p:spPr>
          <a:xfrm>
            <a:off x="2615807" y="2811962"/>
            <a:ext cx="3912316" cy="2044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8229669" y="5080246"/>
            <a:ext cx="587828" cy="6429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11">
            <a:extLst>
              <a:ext uri="{FF2B5EF4-FFF2-40B4-BE49-F238E27FC236}">
                <a16:creationId xmlns="" xmlns:a16="http://schemas.microsoft.com/office/drawing/2014/main" id="{5D5E54D2-576C-B706-FC30-95DE7DCCA062}"/>
              </a:ext>
            </a:extLst>
          </p:cNvPr>
          <p:cNvSpPr/>
          <p:nvPr/>
        </p:nvSpPr>
        <p:spPr>
          <a:xfrm>
            <a:off x="1387059" y="404183"/>
            <a:ext cx="8732066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Бульбашка думок: хмарка 27">
            <a:extLst>
              <a:ext uri="{FF2B5EF4-FFF2-40B4-BE49-F238E27FC236}">
                <a16:creationId xmlns="" xmlns:a16="http://schemas.microsoft.com/office/drawing/2014/main" id="{E8644077-2136-3EE4-BCA5-ED733F58BF84}"/>
              </a:ext>
            </a:extLst>
          </p:cNvPr>
          <p:cNvSpPr/>
          <p:nvPr/>
        </p:nvSpPr>
        <p:spPr>
          <a:xfrm>
            <a:off x="2210287" y="1219069"/>
            <a:ext cx="3624456" cy="1522910"/>
          </a:xfrm>
          <a:prstGeom prst="cloudCallout">
            <a:avLst>
              <a:gd name="adj1" fmla="val -73274"/>
              <a:gd name="adj2" fmla="val 80869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</a:rPr>
              <a:t>Скільки</a:t>
            </a:r>
            <a:r>
              <a:rPr lang="ru-RU" sz="2000" b="1" dirty="0" smtClean="0">
                <a:solidFill>
                  <a:srgbClr val="7030A0"/>
                </a:solidFill>
              </a:rPr>
              <a:t> монет на </a:t>
            </a:r>
            <a:r>
              <a:rPr lang="ru-RU" sz="2000" b="1" dirty="0" err="1" smtClean="0">
                <a:solidFill>
                  <a:srgbClr val="7030A0"/>
                </a:solidFill>
              </a:rPr>
              <a:t>малюнку</a:t>
            </a:r>
            <a:r>
              <a:rPr lang="ru-RU" sz="2000" b="1" dirty="0" smtClean="0">
                <a:solidFill>
                  <a:srgbClr val="7030A0"/>
                </a:solidFill>
              </a:rPr>
              <a:t>?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Обведи </a:t>
            </a:r>
            <a:r>
              <a:rPr lang="ru-RU" sz="2000" b="1" dirty="0" err="1">
                <a:solidFill>
                  <a:srgbClr val="7030A0"/>
                </a:solidFill>
              </a:rPr>
              <a:t>відповідне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число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66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6" y="1925158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.remove.bg/downloads/7a28c649-82b4-4f0f-bce7-cf708b5b961c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09" y="2777595"/>
            <a:ext cx="2244725" cy="21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.remove.bg/downloads/7a28c649-82b4-4f0f-bce7-cf708b5b961c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98" y="2777596"/>
            <a:ext cx="2244725" cy="21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o.remove.bg/downloads/7a28c649-82b4-4f0f-bce7-cf708b5b961c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73" y="2741979"/>
            <a:ext cx="2244725" cy="21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o.remove.bg/downloads/7a28c649-82b4-4f0f-bce7-cf708b5b961c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98" y="2811961"/>
            <a:ext cx="2244725" cy="21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13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Бульбашка думок: хмарка 27">
            <a:extLst>
              <a:ext uri="{FF2B5EF4-FFF2-40B4-BE49-F238E27FC236}">
                <a16:creationId xmlns="" xmlns:a16="http://schemas.microsoft.com/office/drawing/2014/main" id="{E8644077-2136-3EE4-BCA5-ED733F58BF84}"/>
              </a:ext>
            </a:extLst>
          </p:cNvPr>
          <p:cNvSpPr/>
          <p:nvPr/>
        </p:nvSpPr>
        <p:spPr>
          <a:xfrm>
            <a:off x="6288912" y="1353180"/>
            <a:ext cx="4770974" cy="1573465"/>
          </a:xfrm>
          <a:prstGeom prst="cloudCallout">
            <a:avLst>
              <a:gd name="adj1" fmla="val -80575"/>
              <a:gd name="adj2" fmla="val 40743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Обведи </a:t>
            </a:r>
            <a:r>
              <a:rPr lang="ru-RU" sz="2000" b="1" dirty="0" err="1">
                <a:solidFill>
                  <a:srgbClr val="7030A0"/>
                </a:solidFill>
              </a:rPr>
              <a:t>монети</a:t>
            </a:r>
            <a:r>
              <a:rPr lang="ru-RU" sz="2000" b="1" dirty="0">
                <a:solidFill>
                  <a:srgbClr val="7030A0"/>
                </a:solidFill>
              </a:rPr>
              <a:t> так, </a:t>
            </a:r>
            <a:r>
              <a:rPr lang="ru-RU" sz="2000" b="1" dirty="0" err="1">
                <a:solidFill>
                  <a:srgbClr val="7030A0"/>
                </a:solidFill>
              </a:rPr>
              <a:t>щоб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їх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вартість</a:t>
            </a:r>
            <a:r>
              <a:rPr lang="ru-RU" sz="2000" b="1" dirty="0">
                <a:solidFill>
                  <a:srgbClr val="7030A0"/>
                </a:solidFill>
              </a:rPr>
              <a:t> у </a:t>
            </a:r>
            <a:r>
              <a:rPr lang="ru-RU" sz="2000" b="1" dirty="0" err="1">
                <a:solidFill>
                  <a:srgbClr val="7030A0"/>
                </a:solidFill>
              </a:rPr>
              <a:t>кожній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групі</a:t>
            </a:r>
            <a:r>
              <a:rPr lang="ru-RU" sz="2000" b="1" dirty="0">
                <a:solidFill>
                  <a:srgbClr val="7030A0"/>
                </a:solidFill>
              </a:rPr>
              <a:t> становила 2 грн. 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31" name="Бульбашка думок: хмарка 27">
            <a:extLst>
              <a:ext uri="{FF2B5EF4-FFF2-40B4-BE49-F238E27FC236}">
                <a16:creationId xmlns="" xmlns:a16="http://schemas.microsoft.com/office/drawing/2014/main" id="{E8644077-2136-3EE4-BCA5-ED733F58BF84}"/>
              </a:ext>
            </a:extLst>
          </p:cNvPr>
          <p:cNvSpPr/>
          <p:nvPr/>
        </p:nvSpPr>
        <p:spPr>
          <a:xfrm>
            <a:off x="3585221" y="4966202"/>
            <a:ext cx="5688903" cy="870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1          2          3          4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680523" y="2849710"/>
            <a:ext cx="3912316" cy="2044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1988" y="333407"/>
            <a:ext cx="8732066" cy="66133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Написання цифри 4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36" y="994737"/>
            <a:ext cx="2181418" cy="482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3466596" y="3673779"/>
            <a:ext cx="8388814" cy="2762007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FF60A43-659E-1AE4-D7D2-9346C4A93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933844" y="4043827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5F0C009-598E-F0B5-7F70-70329E90C8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677547" y="4052481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495FD933-296C-6EE0-7743-4F161DE99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21251" y="4043827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71CBC8E7-7DD0-F5B6-8F11-018580A138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166105" y="4043827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206B2F2C-2461-FA4A-1EA3-2ADC782CE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44405" y="4043827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B1EAF78-AC10-B829-B728-31B4C14EE5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7664776" y="4043827"/>
            <a:ext cx="455016" cy="56766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ACAE1B3E-CF07-01B0-6A94-0AD58684E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408786" y="4043827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B30424DA-5DF7-7831-DBD1-4073263D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198932" y="404382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CE181C8-EB0E-E342-D56F-5858B9F3E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906351" y="4043827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427BC10-FB23-ACE8-EFBD-0890C9433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0684054" y="4043827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515637A8-6F24-10EF-D810-376E56E6F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933844" y="4784218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5A8128F0-A05E-4AA9-600E-44846BDAE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677547" y="4792872"/>
            <a:ext cx="455016" cy="56766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1981376-8FED-7BDC-5D9B-787A01635F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21251" y="4784218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2CC334C-A209-2412-A9A1-ACAF633E8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166105" y="4784218"/>
            <a:ext cx="455016" cy="56766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4AC1F11-D55E-2CF3-1A92-0BEC4A7AF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44405" y="4784218"/>
            <a:ext cx="455016" cy="56766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6F9A8EAE-B20B-1746-7A12-3E61C4A62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7664776" y="4784218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B71DAA94-448E-AEB1-F94C-530A30E78A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408786" y="4784218"/>
            <a:ext cx="455016" cy="56766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D72F1121-BFEE-A5E1-E6CD-E99086F25A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198932" y="4784218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24972406-9CF9-F5BE-EA69-D303E3228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906351" y="4784218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9DDC7E6A-907E-0A6D-B713-946F05AD1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0684054" y="4784218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C7EDB7B6-EC77-CBAD-A1B5-B82E031C4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933844" y="5524609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646AFDFD-B49F-1867-6CF7-90B41545E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677547" y="5533263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C69E7DF2-CD86-8BA1-9AF6-4F60E0DD4D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21251" y="5524609"/>
            <a:ext cx="455016" cy="5676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9EE37928-A077-57F2-D695-5AB7E0928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166105" y="5524609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F203DB04-7E9F-D6FA-6D33-E9FCE4C29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44405" y="5524609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18E2D270-E951-A81A-3EFA-1E80E182F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7664776" y="5524609"/>
            <a:ext cx="455016" cy="5676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925A439-FA5B-1F3E-2E7C-1029F5745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408786" y="5524609"/>
            <a:ext cx="455016" cy="56766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D71FCE46-EB64-8CCB-4AFB-6E6E1A7EA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198932" y="5524609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7131E23-7801-8B2C-8B49-D924F17CF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906351" y="5524609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BEE1702F-7E74-D6D5-6678-E718E582E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0684054" y="5524609"/>
            <a:ext cx="455016" cy="56766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8" y="1106301"/>
            <a:ext cx="2406699" cy="2446811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13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FEC00C56-1352-974F-78C8-7C86A883B045}"/>
              </a:ext>
            </a:extLst>
          </p:cNvPr>
          <p:cNvSpPr/>
          <p:nvPr/>
        </p:nvSpPr>
        <p:spPr>
          <a:xfrm>
            <a:off x="1830582" y="369910"/>
            <a:ext cx="8732066" cy="6206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Завдання для кмітливих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62356DA-71BA-9A04-EE2E-2667EDC4B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349316" y="2028152"/>
            <a:ext cx="2441993" cy="3340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1BFDD2-4E4C-9E40-F8B7-DD6827EBFCA1}"/>
              </a:ext>
            </a:extLst>
          </p:cNvPr>
          <p:cNvSpPr txBox="1"/>
          <p:nvPr/>
        </p:nvSpPr>
        <p:spPr>
          <a:xfrm>
            <a:off x="3412586" y="1116245"/>
            <a:ext cx="8571330" cy="1077218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800" dirty="0"/>
              <a:t>У кожному будинку має бути 4 вікна.</a:t>
            </a:r>
          </a:p>
          <a:p>
            <a:r>
              <a:rPr lang="uk-UA" sz="2800" dirty="0"/>
              <a:t>Домалюй вікна.       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249301-97F4-72E5-79A0-73D684281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17" y="2836476"/>
            <a:ext cx="2076904" cy="2149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3A3EBC-DEE0-C1A7-CE07-C90297593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10" y="3179425"/>
            <a:ext cx="2606514" cy="17757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2C18FF1-7EFC-24F0-3753-524896F08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85" y="2729005"/>
            <a:ext cx="2253439" cy="22222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E3B934E-6F40-AEE0-8FD2-726802861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75" y="3179425"/>
            <a:ext cx="2606514" cy="177575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73A1FA3-D9ED-D87A-1BAD-6F4DD099C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95" y="3446042"/>
            <a:ext cx="523948" cy="5048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D28D326-C099-E8C5-E0B5-721C3FF0C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69" y="4149853"/>
            <a:ext cx="523948" cy="5048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9281F8C-8A06-60A6-98C5-213F29FCE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56" y="4149853"/>
            <a:ext cx="523948" cy="50489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20D4F47-9D52-879E-144B-AC2C71576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39" y="4171743"/>
            <a:ext cx="523948" cy="5048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93E3C80-B7E5-6679-6EF1-E0A1136A0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16" y="3587700"/>
            <a:ext cx="523948" cy="5048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5DFCB74-E5F0-D6E4-A8D2-F03D2CE50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16" y="4098549"/>
            <a:ext cx="523948" cy="5048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A0E72C5-5CD4-D931-D1A8-A9D6BAF2A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17" y="3587700"/>
            <a:ext cx="523948" cy="50489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6250B40-E142-2D8D-A55E-564282D65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17" y="4098549"/>
            <a:ext cx="523948" cy="5048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782B973-5102-DCF9-EC30-F672C9515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31" y="3582950"/>
            <a:ext cx="523948" cy="504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D7A40FC-2CE2-D1E0-5C8F-D94A247F9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051" y="4149853"/>
            <a:ext cx="523948" cy="50489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4DD340B5-5B77-2FDB-DD8E-036E1AD5D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62" y="4149853"/>
            <a:ext cx="523948" cy="50489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A85636D-DE0E-E2BA-DCFF-473EE76A0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01" y="4149853"/>
            <a:ext cx="523948" cy="5048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C300C84-C98D-63BB-B39D-3C7D41A71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97" y="3562996"/>
            <a:ext cx="523948" cy="50489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F380F38-F1BF-409C-D69C-31335BCE8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97" y="4171742"/>
            <a:ext cx="523948" cy="5048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FE34409-D946-8993-17A7-D959DE7E9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00" y="4171742"/>
            <a:ext cx="523948" cy="5048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E1E3D3D4-411C-BEF4-18FF-CC57FCB8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31" y="4149853"/>
            <a:ext cx="523948" cy="504895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13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F1BFDD2-4E4C-9E40-F8B7-DD6827EBFCA1}"/>
              </a:ext>
            </a:extLst>
          </p:cNvPr>
          <p:cNvSpPr txBox="1"/>
          <p:nvPr/>
        </p:nvSpPr>
        <p:spPr>
          <a:xfrm>
            <a:off x="2962845" y="4955177"/>
            <a:ext cx="8571330" cy="538609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800" dirty="0" err="1" smtClean="0"/>
              <a:t>Запиши</a:t>
            </a:r>
            <a:r>
              <a:rPr lang="uk-UA" sz="2800" dirty="0" smtClean="0"/>
              <a:t> сусідів числа 2 і числа 3</a:t>
            </a:r>
            <a:endParaRPr lang="ru-RU" sz="28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683044" y="5607309"/>
            <a:ext cx="95588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61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556324" y="5607308"/>
            <a:ext cx="95588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61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798203" y="5610309"/>
            <a:ext cx="95588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61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849015" y="5695393"/>
            <a:ext cx="95588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61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722295" y="5695392"/>
            <a:ext cx="95588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61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964174" y="5698393"/>
            <a:ext cx="955880" cy="76944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61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0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62356DA-71BA-9A04-EE2E-2667EDC4B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152438" y="1227651"/>
            <a:ext cx="2441993" cy="3340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1BFDD2-4E4C-9E40-F8B7-DD6827EBFCA1}"/>
              </a:ext>
            </a:extLst>
          </p:cNvPr>
          <p:cNvSpPr txBox="1"/>
          <p:nvPr/>
        </p:nvSpPr>
        <p:spPr>
          <a:xfrm>
            <a:off x="3160943" y="383345"/>
            <a:ext cx="8675077" cy="922942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>
                <a:solidFill>
                  <a:schemeClr val="bg1"/>
                </a:solidFill>
              </a:rPr>
              <a:t>Домалюй </a:t>
            </a:r>
            <a:r>
              <a:rPr lang="uk-UA" sz="4000" dirty="0" smtClean="0">
                <a:solidFill>
                  <a:schemeClr val="bg1"/>
                </a:solidFill>
              </a:rPr>
              <a:t>предмети</a:t>
            </a:r>
            <a:endParaRPr lang="uk-UA" sz="4000" dirty="0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CCED825-A77A-C6A0-2E28-FF10F42D2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90" y="2843623"/>
            <a:ext cx="9574593" cy="2822719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xmlns="" id="{9C157607-F5C6-E1F2-135B-6954790D2D9D}"/>
              </a:ext>
            </a:extLst>
          </p:cNvPr>
          <p:cNvSpPr/>
          <p:nvPr/>
        </p:nvSpPr>
        <p:spPr>
          <a:xfrm>
            <a:off x="3466641" y="4188823"/>
            <a:ext cx="905061" cy="879566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xmlns="" id="{CE96206F-44A9-D29A-2271-15C9F23E859A}"/>
              </a:ext>
            </a:extLst>
          </p:cNvPr>
          <p:cNvCxnSpPr>
            <a:stCxn id="21" idx="0"/>
          </p:cNvCxnSpPr>
          <p:nvPr/>
        </p:nvCxnSpPr>
        <p:spPr>
          <a:xfrm flipH="1">
            <a:off x="3899971" y="4188823"/>
            <a:ext cx="19201" cy="845885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xmlns="" id="{BC0A3B08-2A81-A861-E52B-447FD0E19EE8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3466641" y="4628606"/>
            <a:ext cx="905061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івнобедрений трикутник 28">
            <a:extLst>
              <a:ext uri="{FF2B5EF4-FFF2-40B4-BE49-F238E27FC236}">
                <a16:creationId xmlns:a16="http://schemas.microsoft.com/office/drawing/2014/main" xmlns="" id="{32CD59F8-1E15-1EB3-CF1B-C28AD6C73C52}"/>
              </a:ext>
            </a:extLst>
          </p:cNvPr>
          <p:cNvSpPr/>
          <p:nvPr/>
        </p:nvSpPr>
        <p:spPr>
          <a:xfrm>
            <a:off x="2522863" y="3102166"/>
            <a:ext cx="2768906" cy="772099"/>
          </a:xfrm>
          <a:prstGeom prst="triangle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30" name="Полілінія: фігура 29">
            <a:extLst>
              <a:ext uri="{FF2B5EF4-FFF2-40B4-BE49-F238E27FC236}">
                <a16:creationId xmlns:a16="http://schemas.microsoft.com/office/drawing/2014/main" xmlns="" id="{449B937F-92B7-6FCE-EB19-93459326DD3E}"/>
              </a:ext>
            </a:extLst>
          </p:cNvPr>
          <p:cNvSpPr/>
          <p:nvPr/>
        </p:nvSpPr>
        <p:spPr>
          <a:xfrm>
            <a:off x="5633292" y="3554776"/>
            <a:ext cx="1564395" cy="1553378"/>
          </a:xfrm>
          <a:custGeom>
            <a:avLst/>
            <a:gdLst>
              <a:gd name="connsiteX0" fmla="*/ 91807 w 1564395"/>
              <a:gd name="connsiteY0" fmla="*/ 110169 h 1553378"/>
              <a:gd name="connsiteX1" fmla="*/ 198303 w 1564395"/>
              <a:gd name="connsiteY1" fmla="*/ 44067 h 1553378"/>
              <a:gd name="connsiteX2" fmla="*/ 334178 w 1564395"/>
              <a:gd name="connsiteY2" fmla="*/ 3672 h 1553378"/>
              <a:gd name="connsiteX3" fmla="*/ 1208183 w 1564395"/>
              <a:gd name="connsiteY3" fmla="*/ 0 h 1553378"/>
              <a:gd name="connsiteX4" fmla="*/ 1347730 w 1564395"/>
              <a:gd name="connsiteY4" fmla="*/ 36723 h 1553378"/>
              <a:gd name="connsiteX5" fmla="*/ 1476260 w 1564395"/>
              <a:gd name="connsiteY5" fmla="*/ 113841 h 1553378"/>
              <a:gd name="connsiteX6" fmla="*/ 1542361 w 1564395"/>
              <a:gd name="connsiteY6" fmla="*/ 216665 h 1553378"/>
              <a:gd name="connsiteX7" fmla="*/ 1564395 w 1564395"/>
              <a:gd name="connsiteY7" fmla="*/ 378246 h 1553378"/>
              <a:gd name="connsiteX8" fmla="*/ 1557050 w 1564395"/>
              <a:gd name="connsiteY8" fmla="*/ 1270612 h 1553378"/>
              <a:gd name="connsiteX9" fmla="*/ 1505638 w 1564395"/>
              <a:gd name="connsiteY9" fmla="*/ 1399142 h 1553378"/>
              <a:gd name="connsiteX10" fmla="*/ 1406486 w 1564395"/>
              <a:gd name="connsiteY10" fmla="*/ 1487277 h 1553378"/>
              <a:gd name="connsiteX11" fmla="*/ 1277956 w 1564395"/>
              <a:gd name="connsiteY11" fmla="*/ 1531344 h 1553378"/>
              <a:gd name="connsiteX12" fmla="*/ 1189821 w 1564395"/>
              <a:gd name="connsiteY12" fmla="*/ 1542361 h 1553378"/>
              <a:gd name="connsiteX13" fmla="*/ 326833 w 1564395"/>
              <a:gd name="connsiteY13" fmla="*/ 1553378 h 1553378"/>
              <a:gd name="connsiteX14" fmla="*/ 212992 w 1564395"/>
              <a:gd name="connsiteY14" fmla="*/ 1516655 h 1553378"/>
              <a:gd name="connsiteX15" fmla="*/ 121185 w 1564395"/>
              <a:gd name="connsiteY15" fmla="*/ 1457899 h 1553378"/>
              <a:gd name="connsiteX16" fmla="*/ 47739 w 1564395"/>
              <a:gd name="connsiteY16" fmla="*/ 1366091 h 1553378"/>
              <a:gd name="connsiteX17" fmla="*/ 18361 w 1564395"/>
              <a:gd name="connsiteY17" fmla="*/ 1281629 h 1553378"/>
              <a:gd name="connsiteX18" fmla="*/ 7344 w 1564395"/>
              <a:gd name="connsiteY18" fmla="*/ 969484 h 1553378"/>
              <a:gd name="connsiteX19" fmla="*/ 0 w 1564395"/>
              <a:gd name="connsiteY19" fmla="*/ 352540 h 1553378"/>
              <a:gd name="connsiteX20" fmla="*/ 18361 w 1564395"/>
              <a:gd name="connsiteY20" fmla="*/ 235026 h 1553378"/>
              <a:gd name="connsiteX21" fmla="*/ 91807 w 1564395"/>
              <a:gd name="connsiteY21" fmla="*/ 110169 h 155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64395" h="1553378">
                <a:moveTo>
                  <a:pt x="91807" y="110169"/>
                </a:moveTo>
                <a:lnTo>
                  <a:pt x="198303" y="44067"/>
                </a:lnTo>
                <a:lnTo>
                  <a:pt x="334178" y="3672"/>
                </a:lnTo>
                <a:lnTo>
                  <a:pt x="1208183" y="0"/>
                </a:lnTo>
                <a:lnTo>
                  <a:pt x="1347730" y="36723"/>
                </a:lnTo>
                <a:lnTo>
                  <a:pt x="1476260" y="113841"/>
                </a:lnTo>
                <a:lnTo>
                  <a:pt x="1542361" y="216665"/>
                </a:lnTo>
                <a:lnTo>
                  <a:pt x="1564395" y="378246"/>
                </a:lnTo>
                <a:cubicBezTo>
                  <a:pt x="1561947" y="675701"/>
                  <a:pt x="1559498" y="973157"/>
                  <a:pt x="1557050" y="1270612"/>
                </a:cubicBezTo>
                <a:lnTo>
                  <a:pt x="1505638" y="1399142"/>
                </a:lnTo>
                <a:lnTo>
                  <a:pt x="1406486" y="1487277"/>
                </a:lnTo>
                <a:lnTo>
                  <a:pt x="1277956" y="1531344"/>
                </a:lnTo>
                <a:lnTo>
                  <a:pt x="1189821" y="1542361"/>
                </a:lnTo>
                <a:lnTo>
                  <a:pt x="326833" y="1553378"/>
                </a:lnTo>
                <a:lnTo>
                  <a:pt x="212992" y="1516655"/>
                </a:lnTo>
                <a:lnTo>
                  <a:pt x="121185" y="1457899"/>
                </a:lnTo>
                <a:lnTo>
                  <a:pt x="47739" y="1366091"/>
                </a:lnTo>
                <a:lnTo>
                  <a:pt x="18361" y="1281629"/>
                </a:lnTo>
                <a:lnTo>
                  <a:pt x="7344" y="969484"/>
                </a:lnTo>
                <a:lnTo>
                  <a:pt x="0" y="352540"/>
                </a:lnTo>
                <a:lnTo>
                  <a:pt x="18361" y="235026"/>
                </a:lnTo>
                <a:lnTo>
                  <a:pt x="91807" y="110169"/>
                </a:lnTo>
                <a:close/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Полілінія: фігура 31">
            <a:extLst>
              <a:ext uri="{FF2B5EF4-FFF2-40B4-BE49-F238E27FC236}">
                <a16:creationId xmlns:a16="http://schemas.microsoft.com/office/drawing/2014/main" xmlns="" id="{8DC003C0-8EC6-086F-DD8A-1A5D5010A3F3}"/>
              </a:ext>
            </a:extLst>
          </p:cNvPr>
          <p:cNvSpPr/>
          <p:nvPr/>
        </p:nvSpPr>
        <p:spPr>
          <a:xfrm>
            <a:off x="5412954" y="5427643"/>
            <a:ext cx="1986709" cy="238699"/>
          </a:xfrm>
          <a:custGeom>
            <a:avLst/>
            <a:gdLst>
              <a:gd name="connsiteX0" fmla="*/ 0 w 1986709"/>
              <a:gd name="connsiteY0" fmla="*/ 110169 h 238699"/>
              <a:gd name="connsiteX1" fmla="*/ 77118 w 1986709"/>
              <a:gd name="connsiteY1" fmla="*/ 69774 h 238699"/>
              <a:gd name="connsiteX2" fmla="*/ 293783 w 1986709"/>
              <a:gd name="connsiteY2" fmla="*/ 33051 h 238699"/>
              <a:gd name="connsiteX3" fmla="*/ 517793 w 1986709"/>
              <a:gd name="connsiteY3" fmla="*/ 29379 h 238699"/>
              <a:gd name="connsiteX4" fmla="*/ 837282 w 1986709"/>
              <a:gd name="connsiteY4" fmla="*/ 0 h 238699"/>
              <a:gd name="connsiteX5" fmla="*/ 1222873 w 1986709"/>
              <a:gd name="connsiteY5" fmla="*/ 0 h 238699"/>
              <a:gd name="connsiteX6" fmla="*/ 1546034 w 1986709"/>
              <a:gd name="connsiteY6" fmla="*/ 22034 h 238699"/>
              <a:gd name="connsiteX7" fmla="*/ 1810439 w 1986709"/>
              <a:gd name="connsiteY7" fmla="*/ 55085 h 238699"/>
              <a:gd name="connsiteX8" fmla="*/ 1924280 w 1986709"/>
              <a:gd name="connsiteY8" fmla="*/ 69774 h 238699"/>
              <a:gd name="connsiteX9" fmla="*/ 1983036 w 1986709"/>
              <a:gd name="connsiteY9" fmla="*/ 106497 h 238699"/>
              <a:gd name="connsiteX10" fmla="*/ 1986709 w 1986709"/>
              <a:gd name="connsiteY10" fmla="*/ 128530 h 238699"/>
              <a:gd name="connsiteX11" fmla="*/ 1931624 w 1986709"/>
              <a:gd name="connsiteY11" fmla="*/ 165253 h 238699"/>
              <a:gd name="connsiteX12" fmla="*/ 1718632 w 1986709"/>
              <a:gd name="connsiteY12" fmla="*/ 190959 h 238699"/>
              <a:gd name="connsiteX13" fmla="*/ 1542362 w 1986709"/>
              <a:gd name="connsiteY13" fmla="*/ 209321 h 238699"/>
              <a:gd name="connsiteX14" fmla="*/ 1274285 w 1986709"/>
              <a:gd name="connsiteY14" fmla="*/ 227682 h 238699"/>
              <a:gd name="connsiteX15" fmla="*/ 910728 w 1986709"/>
              <a:gd name="connsiteY15" fmla="*/ 238699 h 238699"/>
              <a:gd name="connsiteX16" fmla="*/ 495759 w 1986709"/>
              <a:gd name="connsiteY16" fmla="*/ 220338 h 238699"/>
              <a:gd name="connsiteX17" fmla="*/ 301128 w 1986709"/>
              <a:gd name="connsiteY17" fmla="*/ 205649 h 238699"/>
              <a:gd name="connsiteX18" fmla="*/ 187287 w 1986709"/>
              <a:gd name="connsiteY18" fmla="*/ 187287 h 238699"/>
              <a:gd name="connsiteX19" fmla="*/ 55085 w 1986709"/>
              <a:gd name="connsiteY19" fmla="*/ 150564 h 238699"/>
              <a:gd name="connsiteX20" fmla="*/ 0 w 1986709"/>
              <a:gd name="connsiteY20" fmla="*/ 110169 h 23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86709" h="238699">
                <a:moveTo>
                  <a:pt x="0" y="110169"/>
                </a:moveTo>
                <a:lnTo>
                  <a:pt x="77118" y="69774"/>
                </a:lnTo>
                <a:lnTo>
                  <a:pt x="293783" y="33051"/>
                </a:lnTo>
                <a:lnTo>
                  <a:pt x="517793" y="29379"/>
                </a:lnTo>
                <a:lnTo>
                  <a:pt x="837282" y="0"/>
                </a:lnTo>
                <a:lnTo>
                  <a:pt x="1222873" y="0"/>
                </a:lnTo>
                <a:lnTo>
                  <a:pt x="1546034" y="22034"/>
                </a:lnTo>
                <a:lnTo>
                  <a:pt x="1810439" y="55085"/>
                </a:lnTo>
                <a:lnTo>
                  <a:pt x="1924280" y="69774"/>
                </a:lnTo>
                <a:lnTo>
                  <a:pt x="1983036" y="106497"/>
                </a:lnTo>
                <a:lnTo>
                  <a:pt x="1986709" y="128530"/>
                </a:lnTo>
                <a:lnTo>
                  <a:pt x="1931624" y="165253"/>
                </a:lnTo>
                <a:lnTo>
                  <a:pt x="1718632" y="190959"/>
                </a:lnTo>
                <a:lnTo>
                  <a:pt x="1542362" y="209321"/>
                </a:lnTo>
                <a:lnTo>
                  <a:pt x="1274285" y="227682"/>
                </a:lnTo>
                <a:lnTo>
                  <a:pt x="910728" y="238699"/>
                </a:lnTo>
                <a:lnTo>
                  <a:pt x="495759" y="220338"/>
                </a:lnTo>
                <a:lnTo>
                  <a:pt x="301128" y="205649"/>
                </a:lnTo>
                <a:lnTo>
                  <a:pt x="187287" y="187287"/>
                </a:lnTo>
                <a:lnTo>
                  <a:pt x="55085" y="150564"/>
                </a:lnTo>
                <a:lnTo>
                  <a:pt x="0" y="110169"/>
                </a:lnTo>
                <a:close/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Полілінія: фігура 30">
            <a:extLst>
              <a:ext uri="{FF2B5EF4-FFF2-40B4-BE49-F238E27FC236}">
                <a16:creationId xmlns:a16="http://schemas.microsoft.com/office/drawing/2014/main" xmlns="" id="{976D8E96-76C8-4DEA-34E3-672E6CB5EDB4}"/>
              </a:ext>
            </a:extLst>
          </p:cNvPr>
          <p:cNvSpPr/>
          <p:nvPr/>
        </p:nvSpPr>
        <p:spPr>
          <a:xfrm>
            <a:off x="6279614" y="5334000"/>
            <a:ext cx="271750" cy="212992"/>
          </a:xfrm>
          <a:custGeom>
            <a:avLst/>
            <a:gdLst>
              <a:gd name="connsiteX0" fmla="*/ 0 w 271750"/>
              <a:gd name="connsiteY0" fmla="*/ 11016 h 212992"/>
              <a:gd name="connsiteX1" fmla="*/ 7345 w 271750"/>
              <a:gd name="connsiteY1" fmla="*/ 88135 h 212992"/>
              <a:gd name="connsiteX2" fmla="*/ 29379 w 271750"/>
              <a:gd name="connsiteY2" fmla="*/ 165253 h 212992"/>
              <a:gd name="connsiteX3" fmla="*/ 47740 w 271750"/>
              <a:gd name="connsiteY3" fmla="*/ 194631 h 212992"/>
              <a:gd name="connsiteX4" fmla="*/ 95480 w 271750"/>
              <a:gd name="connsiteY4" fmla="*/ 212992 h 212992"/>
              <a:gd name="connsiteX5" fmla="*/ 194632 w 271750"/>
              <a:gd name="connsiteY5" fmla="*/ 205648 h 212992"/>
              <a:gd name="connsiteX6" fmla="*/ 216665 w 271750"/>
              <a:gd name="connsiteY6" fmla="*/ 190959 h 212992"/>
              <a:gd name="connsiteX7" fmla="*/ 257060 w 271750"/>
              <a:gd name="connsiteY7" fmla="*/ 154236 h 212992"/>
              <a:gd name="connsiteX8" fmla="*/ 271750 w 271750"/>
              <a:gd name="connsiteY8" fmla="*/ 84462 h 212992"/>
              <a:gd name="connsiteX9" fmla="*/ 271750 w 271750"/>
              <a:gd name="connsiteY9" fmla="*/ 0 h 212992"/>
              <a:gd name="connsiteX10" fmla="*/ 271750 w 271750"/>
              <a:gd name="connsiteY10" fmla="*/ 0 h 212992"/>
              <a:gd name="connsiteX11" fmla="*/ 0 w 271750"/>
              <a:gd name="connsiteY11" fmla="*/ 11016 h 21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750" h="212992">
                <a:moveTo>
                  <a:pt x="0" y="11016"/>
                </a:moveTo>
                <a:lnTo>
                  <a:pt x="7345" y="88135"/>
                </a:lnTo>
                <a:lnTo>
                  <a:pt x="29379" y="165253"/>
                </a:lnTo>
                <a:lnTo>
                  <a:pt x="47740" y="194631"/>
                </a:lnTo>
                <a:lnTo>
                  <a:pt x="95480" y="212992"/>
                </a:lnTo>
                <a:lnTo>
                  <a:pt x="194632" y="205648"/>
                </a:lnTo>
                <a:lnTo>
                  <a:pt x="216665" y="190959"/>
                </a:lnTo>
                <a:lnTo>
                  <a:pt x="257060" y="154236"/>
                </a:lnTo>
                <a:lnTo>
                  <a:pt x="271750" y="84462"/>
                </a:lnTo>
                <a:lnTo>
                  <a:pt x="271750" y="0"/>
                </a:lnTo>
                <a:lnTo>
                  <a:pt x="271750" y="0"/>
                </a:lnTo>
                <a:lnTo>
                  <a:pt x="0" y="11016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Полілінія: фігура 32">
            <a:extLst>
              <a:ext uri="{FF2B5EF4-FFF2-40B4-BE49-F238E27FC236}">
                <a16:creationId xmlns:a16="http://schemas.microsoft.com/office/drawing/2014/main" xmlns="" id="{4A3BDE1C-5840-DB08-57DC-7897D9F68EC7}"/>
              </a:ext>
            </a:extLst>
          </p:cNvPr>
          <p:cNvSpPr/>
          <p:nvPr/>
        </p:nvSpPr>
        <p:spPr>
          <a:xfrm>
            <a:off x="6489894" y="5175172"/>
            <a:ext cx="697734" cy="91807"/>
          </a:xfrm>
          <a:custGeom>
            <a:avLst/>
            <a:gdLst>
              <a:gd name="connsiteX0" fmla="*/ 0 w 697734"/>
              <a:gd name="connsiteY0" fmla="*/ 11017 h 91807"/>
              <a:gd name="connsiteX1" fmla="*/ 106496 w 697734"/>
              <a:gd name="connsiteY1" fmla="*/ 0 h 91807"/>
              <a:gd name="connsiteX2" fmla="*/ 587566 w 697734"/>
              <a:gd name="connsiteY2" fmla="*/ 3672 h 91807"/>
              <a:gd name="connsiteX3" fmla="*/ 686718 w 697734"/>
              <a:gd name="connsiteY3" fmla="*/ 7345 h 91807"/>
              <a:gd name="connsiteX4" fmla="*/ 697734 w 697734"/>
              <a:gd name="connsiteY4" fmla="*/ 51412 h 91807"/>
              <a:gd name="connsiteX5" fmla="*/ 697734 w 697734"/>
              <a:gd name="connsiteY5" fmla="*/ 80790 h 91807"/>
              <a:gd name="connsiteX6" fmla="*/ 642650 w 697734"/>
              <a:gd name="connsiteY6" fmla="*/ 88135 h 91807"/>
              <a:gd name="connsiteX7" fmla="*/ 242371 w 697734"/>
              <a:gd name="connsiteY7" fmla="*/ 91807 h 91807"/>
              <a:gd name="connsiteX8" fmla="*/ 102824 w 697734"/>
              <a:gd name="connsiteY8" fmla="*/ 88135 h 91807"/>
              <a:gd name="connsiteX9" fmla="*/ 14689 w 697734"/>
              <a:gd name="connsiteY9" fmla="*/ 77118 h 91807"/>
              <a:gd name="connsiteX10" fmla="*/ 0 w 697734"/>
              <a:gd name="connsiteY10" fmla="*/ 11017 h 9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7734" h="91807">
                <a:moveTo>
                  <a:pt x="0" y="11017"/>
                </a:moveTo>
                <a:lnTo>
                  <a:pt x="106496" y="0"/>
                </a:lnTo>
                <a:lnTo>
                  <a:pt x="587566" y="3672"/>
                </a:lnTo>
                <a:lnTo>
                  <a:pt x="686718" y="7345"/>
                </a:lnTo>
                <a:lnTo>
                  <a:pt x="697734" y="51412"/>
                </a:lnTo>
                <a:lnTo>
                  <a:pt x="697734" y="80790"/>
                </a:lnTo>
                <a:lnTo>
                  <a:pt x="642650" y="88135"/>
                </a:lnTo>
                <a:lnTo>
                  <a:pt x="242371" y="91807"/>
                </a:lnTo>
                <a:lnTo>
                  <a:pt x="102824" y="88135"/>
                </a:lnTo>
                <a:lnTo>
                  <a:pt x="14689" y="77118"/>
                </a:lnTo>
                <a:lnTo>
                  <a:pt x="0" y="1101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FA89377F-552F-AAD3-FBB7-4E89D23C8450}"/>
              </a:ext>
            </a:extLst>
          </p:cNvPr>
          <p:cNvSpPr/>
          <p:nvPr/>
        </p:nvSpPr>
        <p:spPr>
          <a:xfrm>
            <a:off x="7818305" y="3529069"/>
            <a:ext cx="1729647" cy="1711287"/>
          </a:xfrm>
          <a:prstGeom prst="ellipse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0A61B115-C645-52C0-6101-412D7EF63DD6}"/>
              </a:ext>
            </a:extLst>
          </p:cNvPr>
          <p:cNvSpPr/>
          <p:nvPr/>
        </p:nvSpPr>
        <p:spPr>
          <a:xfrm>
            <a:off x="7728491" y="5321857"/>
            <a:ext cx="442352" cy="412132"/>
          </a:xfrm>
          <a:prstGeom prst="ellipse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0AB627C8-CE12-E3B0-931B-D47697DBDE8D}"/>
              </a:ext>
            </a:extLst>
          </p:cNvPr>
          <p:cNvSpPr/>
          <p:nvPr/>
        </p:nvSpPr>
        <p:spPr>
          <a:xfrm>
            <a:off x="9200125" y="5321857"/>
            <a:ext cx="442352" cy="412132"/>
          </a:xfrm>
          <a:prstGeom prst="ellipse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1BE44251-03E8-4AE5-7D22-49E52A634547}"/>
              </a:ext>
            </a:extLst>
          </p:cNvPr>
          <p:cNvSpPr/>
          <p:nvPr/>
        </p:nvSpPr>
        <p:spPr>
          <a:xfrm>
            <a:off x="8503816" y="4190082"/>
            <a:ext cx="357418" cy="378246"/>
          </a:xfrm>
          <a:prstGeom prst="ellipse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Полілінія: фігура 37">
            <a:extLst>
              <a:ext uri="{FF2B5EF4-FFF2-40B4-BE49-F238E27FC236}">
                <a16:creationId xmlns:a16="http://schemas.microsoft.com/office/drawing/2014/main" xmlns="" id="{79EDA4DB-12D2-C92A-4CB0-0640990FAF53}"/>
              </a:ext>
            </a:extLst>
          </p:cNvPr>
          <p:cNvSpPr/>
          <p:nvPr/>
        </p:nvSpPr>
        <p:spPr>
          <a:xfrm>
            <a:off x="8758881" y="3789803"/>
            <a:ext cx="374574" cy="429658"/>
          </a:xfrm>
          <a:custGeom>
            <a:avLst/>
            <a:gdLst>
              <a:gd name="connsiteX0" fmla="*/ 0 w 374574"/>
              <a:gd name="connsiteY0" fmla="*/ 374573 h 429658"/>
              <a:gd name="connsiteX1" fmla="*/ 77118 w 374574"/>
              <a:gd name="connsiteY1" fmla="*/ 227682 h 429658"/>
              <a:gd name="connsiteX2" fmla="*/ 135875 w 374574"/>
              <a:gd name="connsiteY2" fmla="*/ 146891 h 429658"/>
              <a:gd name="connsiteX3" fmla="*/ 216665 w 374574"/>
              <a:gd name="connsiteY3" fmla="*/ 69773 h 429658"/>
              <a:gd name="connsiteX4" fmla="*/ 279094 w 374574"/>
              <a:gd name="connsiteY4" fmla="*/ 11017 h 429658"/>
              <a:gd name="connsiteX5" fmla="*/ 337851 w 374574"/>
              <a:gd name="connsiteY5" fmla="*/ 0 h 429658"/>
              <a:gd name="connsiteX6" fmla="*/ 374574 w 374574"/>
              <a:gd name="connsiteY6" fmla="*/ 14689 h 429658"/>
              <a:gd name="connsiteX7" fmla="*/ 374574 w 374574"/>
              <a:gd name="connsiteY7" fmla="*/ 88135 h 429658"/>
              <a:gd name="connsiteX8" fmla="*/ 326834 w 374574"/>
              <a:gd name="connsiteY8" fmla="*/ 187286 h 429658"/>
              <a:gd name="connsiteX9" fmla="*/ 216665 w 374574"/>
              <a:gd name="connsiteY9" fmla="*/ 319489 h 429658"/>
              <a:gd name="connsiteX10" fmla="*/ 124858 w 374574"/>
              <a:gd name="connsiteY10" fmla="*/ 400279 h 429658"/>
              <a:gd name="connsiteX11" fmla="*/ 73446 w 374574"/>
              <a:gd name="connsiteY11" fmla="*/ 429658 h 42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574" h="429658">
                <a:moveTo>
                  <a:pt x="0" y="374573"/>
                </a:moveTo>
                <a:lnTo>
                  <a:pt x="77118" y="227682"/>
                </a:lnTo>
                <a:lnTo>
                  <a:pt x="135875" y="146891"/>
                </a:lnTo>
                <a:lnTo>
                  <a:pt x="216665" y="69773"/>
                </a:lnTo>
                <a:lnTo>
                  <a:pt x="279094" y="11017"/>
                </a:lnTo>
                <a:lnTo>
                  <a:pt x="337851" y="0"/>
                </a:lnTo>
                <a:lnTo>
                  <a:pt x="374574" y="14689"/>
                </a:lnTo>
                <a:lnTo>
                  <a:pt x="374574" y="88135"/>
                </a:lnTo>
                <a:lnTo>
                  <a:pt x="326834" y="187286"/>
                </a:lnTo>
                <a:lnTo>
                  <a:pt x="216665" y="319489"/>
                </a:lnTo>
                <a:lnTo>
                  <a:pt x="124858" y="400279"/>
                </a:lnTo>
                <a:lnTo>
                  <a:pt x="73446" y="429658"/>
                </a:lnTo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Полілінія: фігура 38">
            <a:extLst>
              <a:ext uri="{FF2B5EF4-FFF2-40B4-BE49-F238E27FC236}">
                <a16:creationId xmlns:a16="http://schemas.microsoft.com/office/drawing/2014/main" xmlns="" id="{01CA5D57-D743-507D-233F-70499008E2A9}"/>
              </a:ext>
            </a:extLst>
          </p:cNvPr>
          <p:cNvSpPr/>
          <p:nvPr/>
        </p:nvSpPr>
        <p:spPr>
          <a:xfrm>
            <a:off x="8604173" y="4590361"/>
            <a:ext cx="168926" cy="312145"/>
          </a:xfrm>
          <a:custGeom>
            <a:avLst/>
            <a:gdLst>
              <a:gd name="connsiteX0" fmla="*/ 33051 w 168926"/>
              <a:gd name="connsiteY0" fmla="*/ 0 h 312145"/>
              <a:gd name="connsiteX1" fmla="*/ 0 w 168926"/>
              <a:gd name="connsiteY1" fmla="*/ 139547 h 312145"/>
              <a:gd name="connsiteX2" fmla="*/ 11017 w 168926"/>
              <a:gd name="connsiteY2" fmla="*/ 220338 h 312145"/>
              <a:gd name="connsiteX3" fmla="*/ 62429 w 168926"/>
              <a:gd name="connsiteY3" fmla="*/ 312145 h 312145"/>
              <a:gd name="connsiteX4" fmla="*/ 121186 w 168926"/>
              <a:gd name="connsiteY4" fmla="*/ 308473 h 312145"/>
              <a:gd name="connsiteX5" fmla="*/ 161581 w 168926"/>
              <a:gd name="connsiteY5" fmla="*/ 227682 h 312145"/>
              <a:gd name="connsiteX6" fmla="*/ 168926 w 168926"/>
              <a:gd name="connsiteY6" fmla="*/ 139547 h 312145"/>
              <a:gd name="connsiteX7" fmla="*/ 154237 w 168926"/>
              <a:gd name="connsiteY7" fmla="*/ 55085 h 312145"/>
              <a:gd name="connsiteX8" fmla="*/ 124858 w 168926"/>
              <a:gd name="connsiteY8" fmla="*/ 3673 h 31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26" h="312145">
                <a:moveTo>
                  <a:pt x="33051" y="0"/>
                </a:moveTo>
                <a:lnTo>
                  <a:pt x="0" y="139547"/>
                </a:lnTo>
                <a:lnTo>
                  <a:pt x="11017" y="220338"/>
                </a:lnTo>
                <a:lnTo>
                  <a:pt x="62429" y="312145"/>
                </a:lnTo>
                <a:lnTo>
                  <a:pt x="121186" y="308473"/>
                </a:lnTo>
                <a:lnTo>
                  <a:pt x="161581" y="227682"/>
                </a:lnTo>
                <a:lnTo>
                  <a:pt x="168926" y="139547"/>
                </a:lnTo>
                <a:lnTo>
                  <a:pt x="154237" y="55085"/>
                </a:lnTo>
                <a:lnTo>
                  <a:pt x="124858" y="3673"/>
                </a:lnTo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олілінія: фігура 39">
            <a:extLst>
              <a:ext uri="{FF2B5EF4-FFF2-40B4-BE49-F238E27FC236}">
                <a16:creationId xmlns:a16="http://schemas.microsoft.com/office/drawing/2014/main" xmlns="" id="{20D2877E-ED64-1B2E-7DA7-A44B95270EA5}"/>
              </a:ext>
            </a:extLst>
          </p:cNvPr>
          <p:cNvSpPr/>
          <p:nvPr/>
        </p:nvSpPr>
        <p:spPr>
          <a:xfrm>
            <a:off x="8281012" y="3213253"/>
            <a:ext cx="818921" cy="209320"/>
          </a:xfrm>
          <a:custGeom>
            <a:avLst/>
            <a:gdLst>
              <a:gd name="connsiteX0" fmla="*/ 0 w 818921"/>
              <a:gd name="connsiteY0" fmla="*/ 209320 h 209320"/>
              <a:gd name="connsiteX1" fmla="*/ 18361 w 818921"/>
              <a:gd name="connsiteY1" fmla="*/ 157908 h 209320"/>
              <a:gd name="connsiteX2" fmla="*/ 66101 w 818921"/>
              <a:gd name="connsiteY2" fmla="*/ 99152 h 209320"/>
              <a:gd name="connsiteX3" fmla="*/ 187287 w 818921"/>
              <a:gd name="connsiteY3" fmla="*/ 40395 h 209320"/>
              <a:gd name="connsiteX4" fmla="*/ 319489 w 818921"/>
              <a:gd name="connsiteY4" fmla="*/ 14689 h 209320"/>
              <a:gd name="connsiteX5" fmla="*/ 473725 w 818921"/>
              <a:gd name="connsiteY5" fmla="*/ 0 h 209320"/>
              <a:gd name="connsiteX6" fmla="*/ 583894 w 818921"/>
              <a:gd name="connsiteY6" fmla="*/ 29378 h 209320"/>
              <a:gd name="connsiteX7" fmla="*/ 723441 w 818921"/>
              <a:gd name="connsiteY7" fmla="*/ 88135 h 209320"/>
              <a:gd name="connsiteX8" fmla="*/ 785870 w 818921"/>
              <a:gd name="connsiteY8" fmla="*/ 139547 h 209320"/>
              <a:gd name="connsiteX9" fmla="*/ 818921 w 818921"/>
              <a:gd name="connsiteY9" fmla="*/ 205648 h 20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8921" h="209320">
                <a:moveTo>
                  <a:pt x="0" y="209320"/>
                </a:moveTo>
                <a:lnTo>
                  <a:pt x="18361" y="157908"/>
                </a:lnTo>
                <a:lnTo>
                  <a:pt x="66101" y="99152"/>
                </a:lnTo>
                <a:lnTo>
                  <a:pt x="187287" y="40395"/>
                </a:lnTo>
                <a:lnTo>
                  <a:pt x="319489" y="14689"/>
                </a:lnTo>
                <a:lnTo>
                  <a:pt x="473725" y="0"/>
                </a:lnTo>
                <a:lnTo>
                  <a:pt x="583894" y="29378"/>
                </a:lnTo>
                <a:lnTo>
                  <a:pt x="723441" y="88135"/>
                </a:lnTo>
                <a:lnTo>
                  <a:pt x="785870" y="139547"/>
                </a:lnTo>
                <a:lnTo>
                  <a:pt x="818921" y="205648"/>
                </a:lnTo>
              </a:path>
            </a:pathLst>
          </a:cu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xmlns="" id="{2CA91C89-282A-B86A-BF4C-570BF9F9F3DB}"/>
              </a:ext>
            </a:extLst>
          </p:cNvPr>
          <p:cNvSpPr/>
          <p:nvPr/>
        </p:nvSpPr>
        <p:spPr>
          <a:xfrm>
            <a:off x="9970265" y="3554776"/>
            <a:ext cx="1909258" cy="1872867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xmlns="" id="{2D083330-AC56-9EAC-F111-4BA4DC6B320D}"/>
              </a:ext>
            </a:extLst>
          </p:cNvPr>
          <p:cNvSpPr/>
          <p:nvPr/>
        </p:nvSpPr>
        <p:spPr>
          <a:xfrm>
            <a:off x="9980324" y="3592124"/>
            <a:ext cx="596341" cy="57249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xmlns="" id="{35A1E126-19A1-A32D-345F-7936EB97348F}"/>
              </a:ext>
            </a:extLst>
          </p:cNvPr>
          <p:cNvSpPr/>
          <p:nvPr/>
        </p:nvSpPr>
        <p:spPr>
          <a:xfrm>
            <a:off x="10610001" y="3592124"/>
            <a:ext cx="596341" cy="572494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xmlns="" id="{58C3DFAC-A765-2C12-5D78-73361DB1CFBB}"/>
              </a:ext>
            </a:extLst>
          </p:cNvPr>
          <p:cNvSpPr/>
          <p:nvPr/>
        </p:nvSpPr>
        <p:spPr>
          <a:xfrm>
            <a:off x="11239679" y="3592124"/>
            <a:ext cx="596341" cy="57249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xmlns="" id="{55B5B7E0-FC74-0417-7575-FA96B5DE36FD}"/>
              </a:ext>
            </a:extLst>
          </p:cNvPr>
          <p:cNvSpPr/>
          <p:nvPr/>
        </p:nvSpPr>
        <p:spPr>
          <a:xfrm>
            <a:off x="9980324" y="4201798"/>
            <a:ext cx="596341" cy="57249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xmlns="" id="{F442AC2D-4E33-F4B7-3CD0-8869D2A3CB51}"/>
              </a:ext>
            </a:extLst>
          </p:cNvPr>
          <p:cNvSpPr/>
          <p:nvPr/>
        </p:nvSpPr>
        <p:spPr>
          <a:xfrm>
            <a:off x="10610001" y="4201798"/>
            <a:ext cx="596341" cy="57249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xmlns="" id="{D6669255-6330-8720-10C6-AB1CFCB66513}"/>
              </a:ext>
            </a:extLst>
          </p:cNvPr>
          <p:cNvSpPr/>
          <p:nvPr/>
        </p:nvSpPr>
        <p:spPr>
          <a:xfrm>
            <a:off x="11239679" y="4201798"/>
            <a:ext cx="596341" cy="57249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xmlns="" id="{92879673-F718-1E81-7190-1D6B09906DF7}"/>
              </a:ext>
            </a:extLst>
          </p:cNvPr>
          <p:cNvSpPr/>
          <p:nvPr/>
        </p:nvSpPr>
        <p:spPr>
          <a:xfrm>
            <a:off x="9980324" y="4811472"/>
            <a:ext cx="596341" cy="57249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xmlns="" id="{8409D2A7-D1CF-0DF6-E035-09C720C568C7}"/>
              </a:ext>
            </a:extLst>
          </p:cNvPr>
          <p:cNvSpPr/>
          <p:nvPr/>
        </p:nvSpPr>
        <p:spPr>
          <a:xfrm>
            <a:off x="10610001" y="4811472"/>
            <a:ext cx="596341" cy="572495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0" name="Прямокутник 49">
            <a:extLst>
              <a:ext uri="{FF2B5EF4-FFF2-40B4-BE49-F238E27FC236}">
                <a16:creationId xmlns:a16="http://schemas.microsoft.com/office/drawing/2014/main" xmlns="" id="{6C508BD6-628F-8011-D8AE-C6475E0D81CB}"/>
              </a:ext>
            </a:extLst>
          </p:cNvPr>
          <p:cNvSpPr/>
          <p:nvPr/>
        </p:nvSpPr>
        <p:spPr>
          <a:xfrm>
            <a:off x="11239679" y="4811472"/>
            <a:ext cx="596341" cy="57249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F1BFDD2-4E4C-9E40-F8B7-DD6827EBFCA1}"/>
              </a:ext>
            </a:extLst>
          </p:cNvPr>
          <p:cNvSpPr txBox="1"/>
          <p:nvPr/>
        </p:nvSpPr>
        <p:spPr>
          <a:xfrm>
            <a:off x="3160941" y="1486152"/>
            <a:ext cx="8675077" cy="1020913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 smtClean="0"/>
              <a:t>Пофантазуй </a:t>
            </a:r>
            <a:r>
              <a:rPr lang="uk-UA" sz="2400" dirty="0"/>
              <a:t>і намалюй інший предмет, </a:t>
            </a:r>
          </a:p>
          <a:p>
            <a:r>
              <a:rPr lang="uk-UA" sz="2400" dirty="0"/>
              <a:t>скориставшись квадратом, що залишився.       </a:t>
            </a:r>
            <a:endParaRPr lang="ru-RU" sz="240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13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2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Нора наземного животного, изолированные на белом фоне | Бесплатно векторы">
            <a:extLst>
              <a:ext uri="{FF2B5EF4-FFF2-40B4-BE49-F238E27FC236}">
                <a16:creationId xmlns:a16="http://schemas.microsoft.com/office/drawing/2014/main" xmlns="" id="{7E3E6CA5-E2C5-C5B1-F459-35E9CC9A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79" y="3162941"/>
            <a:ext cx="6294268" cy="32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EE6C089-06C9-886D-E2E8-4CF4F84E571C}"/>
              </a:ext>
            </a:extLst>
          </p:cNvPr>
          <p:cNvSpPr/>
          <p:nvPr/>
        </p:nvSpPr>
        <p:spPr>
          <a:xfrm>
            <a:off x="1660105" y="462889"/>
            <a:ext cx="8732066" cy="6615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Завдання для кмітливих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92714E8-CF12-2011-6337-B041D826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1" y="2364982"/>
            <a:ext cx="1680721" cy="31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45180804-53BB-DCE0-F429-4CB4ED5A3ABD}"/>
              </a:ext>
            </a:extLst>
          </p:cNvPr>
          <p:cNvSpPr/>
          <p:nvPr/>
        </p:nvSpPr>
        <p:spPr>
          <a:xfrm>
            <a:off x="1660105" y="1353075"/>
            <a:ext cx="8811952" cy="149443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Мишка розклала в нірці зернятка пшениці, вівса і гречки. </a:t>
            </a:r>
            <a:endParaRPr lang="uk-UA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Яких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зерняток найбільше? Яких найменше? 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Склади й назви нерівності.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Пин на доске Мыши">
            <a:extLst>
              <a:ext uri="{FF2B5EF4-FFF2-40B4-BE49-F238E27FC236}">
                <a16:creationId xmlns:a16="http://schemas.microsoft.com/office/drawing/2014/main" xmlns="" id="{D68A172D-F543-6796-9E50-723B0EF1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656" y="3959441"/>
            <a:ext cx="2364247" cy="27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одовольственного зерна, пшеницы, хлопья">
            <a:extLst>
              <a:ext uri="{FF2B5EF4-FFF2-40B4-BE49-F238E27FC236}">
                <a16:creationId xmlns:a16="http://schemas.microsoft.com/office/drawing/2014/main" xmlns="" id="{FC518013-F17B-15EA-DED7-4426E6426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4118" l="0" r="4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47" t="587" r="50000" b="34404"/>
          <a:stretch/>
        </p:blipFill>
        <p:spPr bwMode="auto">
          <a:xfrm rot="2556252">
            <a:off x="6802675" y="5401326"/>
            <a:ext cx="500749" cy="8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продовольственного зерна, пшеницы, хлопья">
            <a:extLst>
              <a:ext uri="{FF2B5EF4-FFF2-40B4-BE49-F238E27FC236}">
                <a16:creationId xmlns:a16="http://schemas.microsoft.com/office/drawing/2014/main" xmlns="" id="{A4F9BD68-ED34-A3FE-D8C5-03435583C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4118" l="0" r="4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47" t="587" r="50000" b="34404"/>
          <a:stretch/>
        </p:blipFill>
        <p:spPr bwMode="auto">
          <a:xfrm rot="2556252">
            <a:off x="7218907" y="5528191"/>
            <a:ext cx="500749" cy="8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продовольственного зерна, пшеницы, хлопья">
            <a:extLst>
              <a:ext uri="{FF2B5EF4-FFF2-40B4-BE49-F238E27FC236}">
                <a16:creationId xmlns:a16="http://schemas.microsoft.com/office/drawing/2014/main" xmlns="" id="{BCB44E88-4990-C5A4-2FA4-E9C83D6A5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4118" l="0" r="4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47" t="587" r="50000" b="34404"/>
          <a:stretch/>
        </p:blipFill>
        <p:spPr bwMode="auto">
          <a:xfrm rot="2556252">
            <a:off x="7638300" y="5559062"/>
            <a:ext cx="500749" cy="8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продовольственного зерна, пшеницы, хлопья">
            <a:extLst>
              <a:ext uri="{FF2B5EF4-FFF2-40B4-BE49-F238E27FC236}">
                <a16:creationId xmlns:a16="http://schemas.microsoft.com/office/drawing/2014/main" xmlns="" id="{A15B5E68-28BA-75D2-82A3-1DAE81860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4118" l="0" r="4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47" t="587" r="50000" b="34404"/>
          <a:stretch/>
        </p:blipFill>
        <p:spPr bwMode="auto">
          <a:xfrm rot="4940420">
            <a:off x="7366086" y="5148779"/>
            <a:ext cx="500749" cy="8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вес зерно (в оболочке) купить">
            <a:extLst>
              <a:ext uri="{FF2B5EF4-FFF2-40B4-BE49-F238E27FC236}">
                <a16:creationId xmlns:a16="http://schemas.microsoft.com/office/drawing/2014/main" xmlns="" id="{C661B34B-98EB-47D7-35BD-734D81497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2" b="15058" l="76032" r="97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69" t="1957" r="-1077" b="83283"/>
          <a:stretch/>
        </p:blipFill>
        <p:spPr bwMode="auto">
          <a:xfrm>
            <a:off x="8099638" y="5354037"/>
            <a:ext cx="1679452" cy="6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Овес зерно (в оболочке) купить">
            <a:extLst>
              <a:ext uri="{FF2B5EF4-FFF2-40B4-BE49-F238E27FC236}">
                <a16:creationId xmlns:a16="http://schemas.microsoft.com/office/drawing/2014/main" xmlns="" id="{A6447D20-92BF-DEA4-4673-37B39F22A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2" b="15058" l="76032" r="97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69" t="1957" r="-1077" b="83283"/>
          <a:stretch/>
        </p:blipFill>
        <p:spPr bwMode="auto">
          <a:xfrm>
            <a:off x="8302860" y="5667074"/>
            <a:ext cx="1679452" cy="6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речневая каша png | PNGWing">
            <a:extLst>
              <a:ext uri="{FF2B5EF4-FFF2-40B4-BE49-F238E27FC236}">
                <a16:creationId xmlns:a16="http://schemas.microsoft.com/office/drawing/2014/main" xmlns="" id="{68B883FE-DA5E-2B6B-7FC1-B6739A19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556" b="48056" l="530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6418" b="50000"/>
          <a:stretch/>
        </p:blipFill>
        <p:spPr bwMode="auto">
          <a:xfrm>
            <a:off x="9692549" y="5373727"/>
            <a:ext cx="920120" cy="86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Овес зерно (в оболочке) купить">
            <a:extLst>
              <a:ext uri="{FF2B5EF4-FFF2-40B4-BE49-F238E27FC236}">
                <a16:creationId xmlns:a16="http://schemas.microsoft.com/office/drawing/2014/main" xmlns="" id="{FDA4ECE5-68E9-6D83-4FFA-630F22A6B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2" b="15058" l="76032" r="97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69" t="1957" r="-1077" b="83283"/>
          <a:stretch/>
        </p:blipFill>
        <p:spPr bwMode="auto">
          <a:xfrm rot="1058384">
            <a:off x="8501351" y="5439802"/>
            <a:ext cx="1501999" cy="5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еселый карандаш (60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" b="99281" l="10000" r="99867">
                        <a14:foregroundMark x1="43333" y1="19544" x2="43333" y2="19544"/>
                        <a14:foregroundMark x1="50533" y1="31175" x2="50533" y2="31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866" y="980304"/>
            <a:ext cx="4900305" cy="544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88675" y="1301013"/>
            <a:ext cx="7746274" cy="5068389"/>
          </a:xfrm>
          <a:prstGeom prst="rect">
            <a:avLst/>
          </a:prstGeom>
          <a:solidFill>
            <a:srgbClr val="E9E9DF"/>
          </a:solidFill>
          <a:ln>
            <a:solidFill>
              <a:srgbClr val="E9E9DF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33625" y="494528"/>
            <a:ext cx="8732066" cy="68112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510" y="2964800"/>
            <a:ext cx="5464945" cy="3255353"/>
          </a:xfrm>
          <a:prstGeom prst="round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191165" y="1301013"/>
            <a:ext cx="8643784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3017" y="6369402"/>
            <a:ext cx="8921932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2171" y="1395139"/>
            <a:ext cx="3820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Вушка, прислухайтесь!</a:t>
            </a:r>
          </a:p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Очки, придивляйтесь!</a:t>
            </a:r>
          </a:p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Носик, глибше дихай!</a:t>
            </a:r>
          </a:p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Ротик, посміхнись!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5208" y="1395139"/>
            <a:ext cx="3820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Спинки, розправляйтесь!</a:t>
            </a:r>
          </a:p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Ручки, піднімайтесь!</a:t>
            </a:r>
          </a:p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Нумо до роботи</a:t>
            </a:r>
          </a:p>
          <a:p>
            <a:r>
              <a:rPr lang="uk-UA" sz="2400" b="1" i="1" dirty="0">
                <a:solidFill>
                  <a:schemeClr val="bg2">
                    <a:lumMod val="10000"/>
                  </a:schemeClr>
                </a:solidFill>
              </a:rPr>
              <a:t>Дружно всі взялись!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xmlns="" id="{D2BEF2E6-737E-9415-C8D1-0E067D85A029}"/>
              </a:ext>
            </a:extLst>
          </p:cNvPr>
          <p:cNvSpPr/>
          <p:nvPr/>
        </p:nvSpPr>
        <p:spPr>
          <a:xfrm>
            <a:off x="869046" y="508497"/>
            <a:ext cx="10449983" cy="9828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Поняття </a:t>
            </a:r>
            <a:r>
              <a:rPr lang="uk-UA" sz="3600" b="1" dirty="0">
                <a:solidFill>
                  <a:schemeClr val="bg1"/>
                </a:solidFill>
              </a:rPr>
              <a:t>«четвертий»</a:t>
            </a:r>
          </a:p>
        </p:txBody>
      </p:sp>
      <p:pic>
        <p:nvPicPr>
          <p:cNvPr id="1030" name="Picture 6" descr="Бейсбольный мяч PNG">
            <a:extLst>
              <a:ext uri="{FF2B5EF4-FFF2-40B4-BE49-F238E27FC236}">
                <a16:creationId xmlns:a16="http://schemas.microsoft.com/office/drawing/2014/main" xmlns="" id="{6148D796-B5C7-A6AF-E3EB-372AD7FD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42" y="3291251"/>
            <a:ext cx="1651916" cy="15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чественный Игровой Мяч Волейбольный полиуретан, с 3-мя слоями, цена 489  грн - Prom.ua (ID#1202979747)">
            <a:extLst>
              <a:ext uri="{FF2B5EF4-FFF2-40B4-BE49-F238E27FC236}">
                <a16:creationId xmlns:a16="http://schemas.microsoft.com/office/drawing/2014/main" xmlns="" id="{325B59D3-B340-1CC8-CA40-46A6AC99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10" y="2664696"/>
            <a:ext cx="2164386" cy="21687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Баскетбол фото PNG скачать бесплатно">
            <a:extLst>
              <a:ext uri="{FF2B5EF4-FFF2-40B4-BE49-F238E27FC236}">
                <a16:creationId xmlns:a16="http://schemas.microsoft.com/office/drawing/2014/main" xmlns="" id="{B87318B1-9A96-933F-F6E2-1C344773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05" y="2664695"/>
            <a:ext cx="2241798" cy="22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Теннисный мяч PNG">
            <a:extLst>
              <a:ext uri="{FF2B5EF4-FFF2-40B4-BE49-F238E27FC236}">
                <a16:creationId xmlns:a16="http://schemas.microsoft.com/office/drawing/2014/main" xmlns="" id="{F7B8D609-FCF9-A275-D72D-9509ACA8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93" y="3341819"/>
            <a:ext cx="1491610" cy="14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xmlns="" id="{244529A9-7811-D28B-4B2F-7F370BB8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7" y="2591632"/>
            <a:ext cx="2241797" cy="22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8">
            <a:extLst>
              <a:ext uri="{FF2B5EF4-FFF2-40B4-BE49-F238E27FC236}">
                <a16:creationId xmlns:a16="http://schemas.microsoft.com/office/drawing/2014/main" xmlns="" id="{AF3CF87F-B83C-BDE1-13C2-CF7B22F21BD0}"/>
              </a:ext>
            </a:extLst>
          </p:cNvPr>
          <p:cNvSpPr/>
          <p:nvPr/>
        </p:nvSpPr>
        <p:spPr>
          <a:xfrm>
            <a:off x="869046" y="5318227"/>
            <a:ext cx="4910890" cy="84813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У яких видах спорту використовують ці м'ячі?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кругленная прямоугольная выноска 18">
            <a:extLst>
              <a:ext uri="{FF2B5EF4-FFF2-40B4-BE49-F238E27FC236}">
                <a16:creationId xmlns:a16="http://schemas.microsoft.com/office/drawing/2014/main" xmlns="" id="{D7DE4BFE-D3F8-2924-DB87-C5CD5F03A478}"/>
              </a:ext>
            </a:extLst>
          </p:cNvPr>
          <p:cNvSpPr/>
          <p:nvPr/>
        </p:nvSpPr>
        <p:spPr>
          <a:xfrm>
            <a:off x="6408140" y="5318227"/>
            <a:ext cx="4910890" cy="84813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Знайди м'яч розташований четвертим ліворуч?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5039B1-F23A-5226-9B55-7A7FB7BF33C5}"/>
              </a:ext>
            </a:extLst>
          </p:cNvPr>
          <p:cNvSpPr txBox="1"/>
          <p:nvPr/>
        </p:nvSpPr>
        <p:spPr>
          <a:xfrm>
            <a:off x="869046" y="1811314"/>
            <a:ext cx="20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Футбол</a:t>
            </a:r>
            <a:endParaRPr lang="x-none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9C4E85-E437-63EF-1186-6676B17D379C}"/>
              </a:ext>
            </a:extLst>
          </p:cNvPr>
          <p:cNvSpPr txBox="1"/>
          <p:nvPr/>
        </p:nvSpPr>
        <p:spPr>
          <a:xfrm>
            <a:off x="3448107" y="1811314"/>
            <a:ext cx="20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Волейбол</a:t>
            </a:r>
            <a:endParaRPr lang="x-none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7BDF8F-006A-E90E-89C0-951DD37F85C6}"/>
              </a:ext>
            </a:extLst>
          </p:cNvPr>
          <p:cNvSpPr txBox="1"/>
          <p:nvPr/>
        </p:nvSpPr>
        <p:spPr>
          <a:xfrm>
            <a:off x="5751740" y="1811314"/>
            <a:ext cx="20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Теніс</a:t>
            </a:r>
            <a:endParaRPr lang="x-none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304AD3-4B9C-D9BA-47C3-41072B9E72F4}"/>
              </a:ext>
            </a:extLst>
          </p:cNvPr>
          <p:cNvSpPr txBox="1"/>
          <p:nvPr/>
        </p:nvSpPr>
        <p:spPr>
          <a:xfrm>
            <a:off x="9592895" y="1811902"/>
            <a:ext cx="216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Баскетбол</a:t>
            </a:r>
            <a:endParaRPr lang="x-none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9537F1-C88A-F17B-C328-49DBC658AC15}"/>
              </a:ext>
            </a:extLst>
          </p:cNvPr>
          <p:cNvSpPr txBox="1"/>
          <p:nvPr/>
        </p:nvSpPr>
        <p:spPr>
          <a:xfrm>
            <a:off x="7428510" y="1811314"/>
            <a:ext cx="216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Бейсбол</a:t>
            </a:r>
            <a:endParaRPr lang="x-none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73A1491-DE2F-C641-BA4D-60C2162A1A89}"/>
              </a:ext>
            </a:extLst>
          </p:cNvPr>
          <p:cNvSpPr/>
          <p:nvPr/>
        </p:nvSpPr>
        <p:spPr>
          <a:xfrm>
            <a:off x="7094483" y="2806262"/>
            <a:ext cx="2364827" cy="22417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34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6" grpId="0"/>
      <p:bldP spid="17" grpId="0"/>
      <p:bldP spid="18" grpId="0"/>
      <p:bldP spid="19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80" y="1990350"/>
            <a:ext cx="1925736" cy="338028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33068" y="1720358"/>
            <a:ext cx="8961058" cy="4017544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70663" y="5327562"/>
            <a:ext cx="4945836" cy="11599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57068" y="5235464"/>
            <a:ext cx="4886300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+     =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09202" y="5235463"/>
            <a:ext cx="993347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70532" y="5466495"/>
            <a:ext cx="840916" cy="882054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81517" y="5466495"/>
            <a:ext cx="840916" cy="882054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958944" y="5212883"/>
            <a:ext cx="1273712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434" y="2092209"/>
            <a:ext cx="1886540" cy="29185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249" y="2005079"/>
            <a:ext cx="1730626" cy="26641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8895" y="564664"/>
            <a:ext cx="8645231" cy="752508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>
                <a:solidFill>
                  <a:schemeClr val="bg1"/>
                </a:solidFill>
              </a:rPr>
              <a:t>Доповни записи за </a:t>
            </a:r>
            <a:r>
              <a:rPr lang="uk-UA" sz="4000" dirty="0" smtClean="0">
                <a:solidFill>
                  <a:schemeClr val="bg1"/>
                </a:solidFill>
              </a:rPr>
              <a:t>малюнком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48895" y="564664"/>
            <a:ext cx="8645231" cy="752508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>
                <a:solidFill>
                  <a:schemeClr val="bg1"/>
                </a:solidFill>
              </a:rPr>
              <a:t>Доповни записи за </a:t>
            </a:r>
            <a:r>
              <a:rPr lang="uk-UA" sz="4000" dirty="0" smtClean="0">
                <a:solidFill>
                  <a:schemeClr val="bg1"/>
                </a:solidFill>
              </a:rPr>
              <a:t>малюнком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33068" y="1720358"/>
            <a:ext cx="8961058" cy="4017544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70663" y="5327562"/>
            <a:ext cx="4945836" cy="11599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95387" y="5235463"/>
            <a:ext cx="744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09202" y="5235463"/>
            <a:ext cx="993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70532" y="5466495"/>
            <a:ext cx="840916" cy="8820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81517" y="5466495"/>
            <a:ext cx="840916" cy="8820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958944" y="5212883"/>
            <a:ext cx="1273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4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25644" y="5466495"/>
            <a:ext cx="840916" cy="8820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018645" y="5167629"/>
            <a:ext cx="686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   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270612" y="5245799"/>
            <a:ext cx="8161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 </a:t>
            </a:r>
          </a:p>
        </p:txBody>
      </p:sp>
      <p:pic>
        <p:nvPicPr>
          <p:cNvPr id="27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75" y="2038866"/>
            <a:ext cx="8783298" cy="36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артинки по запросу &quot;клипарт божья коровка на прозрачном фоне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9083">
            <a:off x="3810133" y="3907974"/>
            <a:ext cx="1209274" cy="13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Картинки по запросу &quot;клипарт божья коровка на прозрачном фоне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33">
            <a:off x="3320658" y="2598398"/>
            <a:ext cx="925270" cy="10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Картинки по запросу &quot;клипарт божья коровка на прозрачном фон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1805">
            <a:off x="5918256" y="2630444"/>
            <a:ext cx="1021216" cy="11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Картинки по запросу &quot;клипарт божья коровка на прозрачном фоне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9083">
            <a:off x="7972541" y="3796464"/>
            <a:ext cx="1209274" cy="13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Картинки по запросу &quot;клипарт лилия водяная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89" y="2997404"/>
            <a:ext cx="3097992" cy="13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TextBox 3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67947" y="447394"/>
            <a:ext cx="9858137" cy="7211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Сполучи малюнок з відповідним записом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67947" y="1582910"/>
            <a:ext cx="4830128" cy="316407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54534" y="5236302"/>
            <a:ext cx="2329291" cy="10593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4 - 1</a:t>
            </a:r>
            <a:endParaRPr lang="ru-RU" sz="60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83989" y="1582910"/>
            <a:ext cx="4830128" cy="316407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54934" y="5236302"/>
            <a:ext cx="2329291" cy="10593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+ 1</a:t>
            </a:r>
            <a:endParaRPr lang="ru-RU" sz="60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55334" y="5236302"/>
            <a:ext cx="2329291" cy="10593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3 - 1</a:t>
            </a:r>
            <a:endParaRPr lang="ru-RU" sz="60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Картинки по запросу &quot;клипарт лягуш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19" y="2417248"/>
            <a:ext cx="2365590" cy="21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клипарт лягушк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162" y="1559620"/>
            <a:ext cx="1194362" cy="10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тинки по запросу &quot;клипарт лягушк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9" y="2204400"/>
            <a:ext cx="1322434" cy="11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артинки по запросу &quot;клипарт лягушк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80" y="2974809"/>
            <a:ext cx="1322434" cy="11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ownloads\pngwing.com - 2020-06-13T102045.22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3" t="44314" b="12812"/>
          <a:stretch/>
        </p:blipFill>
        <p:spPr bwMode="auto">
          <a:xfrm rot="1828419">
            <a:off x="7397076" y="2536729"/>
            <a:ext cx="2463525" cy="23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\Downloads\pngwing.com - 2020-06-13T102053.4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974">
            <a:off x="7189670" y="2260538"/>
            <a:ext cx="1256838" cy="12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ser\Downloads\pngwing.com - 2020-06-13T102053.4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625">
            <a:off x="9577532" y="2230470"/>
            <a:ext cx="1256838" cy="12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Downloads\pngwing.com - 2020-06-13T102053.4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100">
            <a:off x="8499438" y="2001237"/>
            <a:ext cx="1256838" cy="12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user\Downloads\pngwing.com - 2020-06-13T102053.44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2107">
            <a:off x="8376225" y="3449945"/>
            <a:ext cx="1290832" cy="12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/>
          <p:cNvCxnSpPr>
            <a:stCxn id="8" idx="2"/>
          </p:cNvCxnSpPr>
          <p:nvPr/>
        </p:nvCxnSpPr>
        <p:spPr>
          <a:xfrm>
            <a:off x="3583011" y="4746983"/>
            <a:ext cx="2648582" cy="4575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019179" y="4746983"/>
            <a:ext cx="5914345" cy="4116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07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xmlns="" id="{D2BEF2E6-737E-9415-C8D1-0E067D85A029}"/>
              </a:ext>
            </a:extLst>
          </p:cNvPr>
          <p:cNvSpPr/>
          <p:nvPr/>
        </p:nvSpPr>
        <p:spPr>
          <a:xfrm>
            <a:off x="1951240" y="410524"/>
            <a:ext cx="8732066" cy="65455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«Злови рибу»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ая прямоугольная выноска 18">
            <a:extLst>
              <a:ext uri="{FF2B5EF4-FFF2-40B4-BE49-F238E27FC236}">
                <a16:creationId xmlns:a16="http://schemas.microsoft.com/office/drawing/2014/main" xmlns="" id="{AF3CF87F-B83C-BDE1-13C2-CF7B22F21BD0}"/>
              </a:ext>
            </a:extLst>
          </p:cNvPr>
          <p:cNvSpPr/>
          <p:nvPr/>
        </p:nvSpPr>
        <p:spPr>
          <a:xfrm>
            <a:off x="2584937" y="1757116"/>
            <a:ext cx="2552145" cy="1733431"/>
          </a:xfrm>
          <a:prstGeom prst="cloudCallout">
            <a:avLst>
              <a:gd name="adj1" fmla="val -60107"/>
              <a:gd name="adj2" fmla="val 64022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Злови рибку із числом 4. 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390"/>
          <a:stretch/>
        </p:blipFill>
        <p:spPr>
          <a:xfrm>
            <a:off x="5301762" y="1065076"/>
            <a:ext cx="6585438" cy="568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" y="1305334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040315" y="4457699"/>
            <a:ext cx="553916" cy="545124"/>
          </a:xfrm>
          <a:prstGeom prst="ellips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18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216943" y="2208954"/>
            <a:ext cx="4201370" cy="3117037"/>
            <a:chOff x="6348627" y="2064925"/>
            <a:chExt cx="4793038" cy="313007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4" b="18632"/>
            <a:stretch/>
          </p:blipFill>
          <p:spPr>
            <a:xfrm>
              <a:off x="6348627" y="2064925"/>
              <a:ext cx="4793038" cy="3130079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6945524" y="2874179"/>
              <a:ext cx="3744021" cy="1360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/>
                  </a:solidFill>
                </a:rPr>
                <a:t>Яке число більше </a:t>
              </a:r>
            </a:p>
            <a:p>
              <a:pPr algn="ctr"/>
              <a:r>
                <a:rPr lang="uk-UA" sz="2800" b="1" dirty="0" smtClean="0">
                  <a:solidFill>
                    <a:schemeClr val="tx1"/>
                  </a:solidFill>
                </a:rPr>
                <a:t>2 чи 1?</a:t>
              </a:r>
              <a:endParaRPr lang="uk-UA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335608" y="441750"/>
            <a:ext cx="8603545" cy="8006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Підсумок</a:t>
            </a:r>
            <a:endParaRPr lang="ru-RU" sz="4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79" y="2175143"/>
            <a:ext cx="4258936" cy="3033982"/>
          </a:xfrm>
          <a:prstGeom prst="rect">
            <a:avLst/>
          </a:prstGeom>
        </p:spPr>
      </p:pic>
      <p:sp>
        <p:nvSpPr>
          <p:cNvPr id="11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xmlns="" id="{EC0A562C-078E-A45D-84A3-63B98C4B8BFB}"/>
              </a:ext>
            </a:extLst>
          </p:cNvPr>
          <p:cNvSpPr/>
          <p:nvPr/>
        </p:nvSpPr>
        <p:spPr>
          <a:xfrm>
            <a:off x="326845" y="1376373"/>
            <a:ext cx="2954474" cy="1224060"/>
          </a:xfrm>
          <a:prstGeom prst="cloud">
            <a:avLst/>
          </a:prstGeom>
          <a:solidFill>
            <a:srgbClr val="FCE44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uk-UA" b="1" dirty="0">
                <a:solidFill>
                  <a:schemeClr val="tx1"/>
                </a:solidFill>
              </a:rPr>
              <a:t>На хмаринку натискай, </a:t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uk-UA" b="1" dirty="0">
                <a:solidFill>
                  <a:schemeClr val="tx1"/>
                </a:solidFill>
              </a:rPr>
              <a:t>на питання відповідай.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604513" y="3999793"/>
            <a:ext cx="4024512" cy="2868377"/>
            <a:chOff x="6348627" y="2064925"/>
            <a:chExt cx="4793038" cy="313007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4" b="18632"/>
            <a:stretch/>
          </p:blipFill>
          <p:spPr>
            <a:xfrm>
              <a:off x="6348627" y="2064925"/>
              <a:ext cx="4793038" cy="3130079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6700937" y="2953408"/>
              <a:ext cx="4244763" cy="1360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/>
                  </a:solidFill>
                </a:rPr>
                <a:t>Яке число буде більше 4 чи 3?</a:t>
              </a:r>
              <a:endParaRPr lang="uk-UA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70" y="3919910"/>
            <a:ext cx="4079655" cy="290626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732646" y="1242446"/>
            <a:ext cx="3692928" cy="2979233"/>
            <a:chOff x="6348627" y="2064925"/>
            <a:chExt cx="4793038" cy="313007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4" b="18632"/>
            <a:stretch/>
          </p:blipFill>
          <p:spPr>
            <a:xfrm>
              <a:off x="6348627" y="2064925"/>
              <a:ext cx="4793038" cy="3130079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6858659" y="2878086"/>
              <a:ext cx="3772974" cy="1360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/>
                  </a:solidFill>
                </a:rPr>
                <a:t>Яке число більше 1 чи 3?</a:t>
              </a:r>
              <a:endParaRPr lang="uk-UA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43" y="1195150"/>
            <a:ext cx="4070649" cy="289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06934" y="444238"/>
            <a:ext cx="8732066" cy="7362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з конструктором «</a:t>
            </a:r>
            <a:r>
              <a:rPr lang="en-US" sz="4000" b="1" dirty="0">
                <a:solidFill>
                  <a:schemeClr val="bg1"/>
                </a:solidFill>
              </a:rPr>
              <a:t>LEGO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4" y="1874298"/>
            <a:ext cx="3103402" cy="2371886"/>
          </a:xfrm>
          <a:prstGeom prst="rect">
            <a:avLst/>
          </a:prstGeom>
        </p:spPr>
      </p:pic>
      <p:pic>
        <p:nvPicPr>
          <p:cNvPr id="12" name="Picture 10" descr="Лего-цифры и знаки препинания. -клипарт пнг). Обсуждение на LiveInternet -  Российский Сервис Онлайн-Дневников">
            <a:extLst>
              <a:ext uri="{FF2B5EF4-FFF2-40B4-BE49-F238E27FC236}">
                <a16:creationId xmlns:a16="http://schemas.microsoft.com/office/drawing/2014/main" xmlns="" id="{9873D5F4-59C8-9174-88D3-6E8AFD5B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79" y="994737"/>
            <a:ext cx="4043627" cy="521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34 Shanks Vector Images - Free &amp;amp; Royalty-free Shanks Vectors | 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/>
          <a:stretch/>
        </p:blipFill>
        <p:spPr bwMode="auto">
          <a:xfrm>
            <a:off x="256511" y="2477184"/>
            <a:ext cx="3769200" cy="36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29567" y="494529"/>
            <a:ext cx="8732066" cy="7682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«Емоційне яєчко»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22" r="66103" b="49972"/>
          <a:stretch/>
        </p:blipFill>
        <p:spPr>
          <a:xfrm>
            <a:off x="4462352" y="4153043"/>
            <a:ext cx="1498600" cy="18440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769" t="52077"/>
          <a:stretch/>
        </p:blipFill>
        <p:spPr>
          <a:xfrm>
            <a:off x="10157418" y="4163005"/>
            <a:ext cx="1547812" cy="17665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461" r="33092" b="49562"/>
          <a:stretch/>
        </p:blipFill>
        <p:spPr>
          <a:xfrm>
            <a:off x="6396183" y="4163005"/>
            <a:ext cx="1511300" cy="1859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504" t="51043" r="33231"/>
          <a:stretch/>
        </p:blipFill>
        <p:spPr>
          <a:xfrm>
            <a:off x="8344124" y="4124905"/>
            <a:ext cx="1549400" cy="1804633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3036038" y="1428903"/>
            <a:ext cx="2314676" cy="1353312"/>
          </a:xfrm>
          <a:prstGeom prst="cloudCallout">
            <a:avLst>
              <a:gd name="adj1" fmla="val 19725"/>
              <a:gd name="adj2" fmla="val 15799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-облако 23"/>
          <p:cNvSpPr/>
          <p:nvPr/>
        </p:nvSpPr>
        <p:spPr>
          <a:xfrm>
            <a:off x="5374014" y="2170126"/>
            <a:ext cx="2314676" cy="1353312"/>
          </a:xfrm>
          <a:prstGeom prst="cloudCallout">
            <a:avLst>
              <a:gd name="adj1" fmla="val 10771"/>
              <a:gd name="adj2" fmla="val 1039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-облако 25"/>
          <p:cNvSpPr/>
          <p:nvPr/>
        </p:nvSpPr>
        <p:spPr>
          <a:xfrm>
            <a:off x="7907483" y="2341942"/>
            <a:ext cx="2314676" cy="1173121"/>
          </a:xfrm>
          <a:prstGeom prst="cloudCallout">
            <a:avLst>
              <a:gd name="adj1" fmla="val -1344"/>
              <a:gd name="adj2" fmla="val 9403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носка-облако 26"/>
          <p:cNvSpPr/>
          <p:nvPr/>
        </p:nvSpPr>
        <p:spPr>
          <a:xfrm>
            <a:off x="9773986" y="1394954"/>
            <a:ext cx="2314676" cy="1130994"/>
          </a:xfrm>
          <a:prstGeom prst="cloudCallout">
            <a:avLst>
              <a:gd name="adj1" fmla="val -817"/>
              <a:gd name="adj2" fmla="val 16159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8019402" y="2477184"/>
            <a:ext cx="209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Було складно та нічого не зрозуміло!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9893524" y="1722275"/>
            <a:ext cx="219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Я дуже втомився!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3065552" y="1778451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Все було легко та просто!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5369868" y="2527559"/>
            <a:ext cx="240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Чекаю наступний урок!</a:t>
            </a:r>
          </a:p>
        </p:txBody>
      </p:sp>
    </p:spTree>
    <p:extLst>
      <p:ext uri="{BB962C8B-B14F-4D97-AF65-F5344CB8AC3E}">
        <p14:creationId xmlns:p14="http://schemas.microsoft.com/office/powerpoint/2010/main" val="37607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6" grpId="0" animBg="1"/>
      <p:bldP spid="27" grpId="0" animBg="1"/>
      <p:bldP spid="28" grpId="0"/>
      <p:bldP spid="3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838848" y="587130"/>
            <a:ext cx="8732066" cy="8515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Лічба від 1 до 10 в порядку зростання </a:t>
            </a: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xmlns="" id="{7F42D714-51BF-5BED-9B0C-593570849B6E}"/>
              </a:ext>
            </a:extLst>
          </p:cNvPr>
          <p:cNvGrpSpPr/>
          <p:nvPr/>
        </p:nvGrpSpPr>
        <p:grpSpPr>
          <a:xfrm>
            <a:off x="1126679" y="1547003"/>
            <a:ext cx="1486644" cy="1513685"/>
            <a:chOff x="1126679" y="1547003"/>
            <a:chExt cx="1486644" cy="1513685"/>
          </a:xfrm>
        </p:grpSpPr>
        <p:pic>
          <p:nvPicPr>
            <p:cNvPr id="28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79" y="1574044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92885" y="1547003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xmlns="" id="{3D8113BA-CE03-21FE-F68E-81812106352C}"/>
              </a:ext>
            </a:extLst>
          </p:cNvPr>
          <p:cNvGrpSpPr/>
          <p:nvPr/>
        </p:nvGrpSpPr>
        <p:grpSpPr>
          <a:xfrm>
            <a:off x="3965970" y="1574044"/>
            <a:ext cx="1486644" cy="1546948"/>
            <a:chOff x="5179982" y="1351332"/>
            <a:chExt cx="1486644" cy="1546948"/>
          </a:xfrm>
        </p:grpSpPr>
        <p:pic>
          <p:nvPicPr>
            <p:cNvPr id="29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982" y="1411636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5629767" y="1351332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xmlns="" id="{6F4C814E-9B03-6E8A-DF70-FC68A7D3CCA3}"/>
              </a:ext>
            </a:extLst>
          </p:cNvPr>
          <p:cNvGrpSpPr/>
          <p:nvPr/>
        </p:nvGrpSpPr>
        <p:grpSpPr>
          <a:xfrm>
            <a:off x="6717968" y="1634348"/>
            <a:ext cx="1486644" cy="1516234"/>
            <a:chOff x="9406740" y="1438672"/>
            <a:chExt cx="1486644" cy="1516234"/>
          </a:xfrm>
        </p:grpSpPr>
        <p:pic>
          <p:nvPicPr>
            <p:cNvPr id="31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6740" y="1468262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9907523" y="1438672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xmlns="" id="{212453F1-25B4-E523-287C-3CB393C099BB}"/>
              </a:ext>
            </a:extLst>
          </p:cNvPr>
          <p:cNvGrpSpPr/>
          <p:nvPr/>
        </p:nvGrpSpPr>
        <p:grpSpPr>
          <a:xfrm>
            <a:off x="2267404" y="3206350"/>
            <a:ext cx="1486644" cy="1486644"/>
            <a:chOff x="2267404" y="3206350"/>
            <a:chExt cx="1486644" cy="1486644"/>
          </a:xfrm>
        </p:grpSpPr>
        <p:pic>
          <p:nvPicPr>
            <p:cNvPr id="30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404" y="3206350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629310" y="3239905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xmlns="" id="{261D0574-5154-434D-4168-59603C1A34FD}"/>
              </a:ext>
            </a:extLst>
          </p:cNvPr>
          <p:cNvGrpSpPr/>
          <p:nvPr/>
        </p:nvGrpSpPr>
        <p:grpSpPr>
          <a:xfrm>
            <a:off x="4990107" y="3234214"/>
            <a:ext cx="1486644" cy="1524219"/>
            <a:chOff x="4990107" y="3234214"/>
            <a:chExt cx="1486644" cy="1524219"/>
          </a:xfrm>
        </p:grpSpPr>
        <p:pic>
          <p:nvPicPr>
            <p:cNvPr id="3074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107" y="3271789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452614" y="3234214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xmlns="" id="{74DB876B-4B42-181A-93E0-8BFE04AE70CB}"/>
              </a:ext>
            </a:extLst>
          </p:cNvPr>
          <p:cNvGrpSpPr/>
          <p:nvPr/>
        </p:nvGrpSpPr>
        <p:grpSpPr>
          <a:xfrm>
            <a:off x="7920096" y="3168773"/>
            <a:ext cx="1486644" cy="1524221"/>
            <a:chOff x="7920096" y="3168773"/>
            <a:chExt cx="1486644" cy="1524221"/>
          </a:xfrm>
        </p:grpSpPr>
        <p:pic>
          <p:nvPicPr>
            <p:cNvPr id="32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96" y="3206350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416349" y="3168773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xmlns="" id="{310D7DDC-96D1-DD46-98D6-91D23C947A3D}"/>
              </a:ext>
            </a:extLst>
          </p:cNvPr>
          <p:cNvGrpSpPr/>
          <p:nvPr/>
        </p:nvGrpSpPr>
        <p:grpSpPr>
          <a:xfrm>
            <a:off x="941024" y="4845176"/>
            <a:ext cx="1486644" cy="1509848"/>
            <a:chOff x="941024" y="4845176"/>
            <a:chExt cx="1486644" cy="1509848"/>
          </a:xfrm>
        </p:grpSpPr>
        <p:pic>
          <p:nvPicPr>
            <p:cNvPr id="33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024" y="4868380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1420420" y="4845176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xmlns="" id="{2B52EBCC-7BF3-A6C3-38CF-02F158505757}"/>
              </a:ext>
            </a:extLst>
          </p:cNvPr>
          <p:cNvGrpSpPr/>
          <p:nvPr/>
        </p:nvGrpSpPr>
        <p:grpSpPr>
          <a:xfrm>
            <a:off x="3619209" y="4907274"/>
            <a:ext cx="1486644" cy="1486644"/>
            <a:chOff x="3619209" y="4907274"/>
            <a:chExt cx="1486644" cy="1486644"/>
          </a:xfrm>
        </p:grpSpPr>
        <p:pic>
          <p:nvPicPr>
            <p:cNvPr id="34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209" y="4907274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4098644" y="4907274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xmlns="" id="{2D74C5D2-9795-31DB-42EC-E29ACCD70F47}"/>
              </a:ext>
            </a:extLst>
          </p:cNvPr>
          <p:cNvGrpSpPr/>
          <p:nvPr/>
        </p:nvGrpSpPr>
        <p:grpSpPr>
          <a:xfrm>
            <a:off x="6378430" y="4914854"/>
            <a:ext cx="1486644" cy="1486644"/>
            <a:chOff x="6378430" y="4914854"/>
            <a:chExt cx="1486644" cy="1486644"/>
          </a:xfrm>
        </p:grpSpPr>
        <p:pic>
          <p:nvPicPr>
            <p:cNvPr id="22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430" y="4914854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6820279" y="4914854"/>
              <a:ext cx="846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xmlns="" id="{5749ADD9-F6EE-FCF3-34A0-F71BF3B55447}"/>
              </a:ext>
            </a:extLst>
          </p:cNvPr>
          <p:cNvGrpSpPr/>
          <p:nvPr/>
        </p:nvGrpSpPr>
        <p:grpSpPr>
          <a:xfrm>
            <a:off x="9270683" y="4920326"/>
            <a:ext cx="1486644" cy="1486644"/>
            <a:chOff x="9270683" y="4920326"/>
            <a:chExt cx="1486644" cy="1486644"/>
          </a:xfrm>
        </p:grpSpPr>
        <p:pic>
          <p:nvPicPr>
            <p:cNvPr id="27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683" y="4920326"/>
              <a:ext cx="1486644" cy="148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9406740" y="4920326"/>
              <a:ext cx="12303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8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D6214C9-9FCE-7C5C-7972-3FDBDD7D1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71" y="802077"/>
            <a:ext cx="4172802" cy="45066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33806" y="551973"/>
            <a:ext cx="8732066" cy="69988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1D5FEF3-1C41-4036-430A-EF3BBF85C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12" l="10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21" y="2840931"/>
            <a:ext cx="2446673" cy="2581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BB35864-BD2E-36EC-D535-E9F4C582DE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0640">
            <a:off x="8754542" y="5458631"/>
            <a:ext cx="1490969" cy="8576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47B973E-60AB-742C-AB6C-BE83F498DD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6200000">
            <a:off x="7887052" y="3894707"/>
            <a:ext cx="1182060" cy="5972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1B8F9B-6015-8646-A9E1-FFE7FE3D8C76}"/>
              </a:ext>
            </a:extLst>
          </p:cNvPr>
          <p:cNvSpPr txBox="1"/>
          <p:nvPr/>
        </p:nvSpPr>
        <p:spPr>
          <a:xfrm>
            <a:off x="1299121" y="1847436"/>
            <a:ext cx="61744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Було у мавпи Хани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Спочатку два банани.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Мавпа ще один зірвала.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Порахуйте, скільки стало? </a:t>
            </a:r>
            <a:endParaRPr lang="x-none" dirty="0"/>
          </a:p>
        </p:txBody>
      </p:sp>
      <p:pic>
        <p:nvPicPr>
          <p:cNvPr id="1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F9F45234-2622-F72B-5106-654D90984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3457819" y="4796239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D3A998-CC47-9C68-D5F3-89780A0AC99F}"/>
              </a:ext>
            </a:extLst>
          </p:cNvPr>
          <p:cNvSpPr txBox="1"/>
          <p:nvPr/>
        </p:nvSpPr>
        <p:spPr>
          <a:xfrm>
            <a:off x="3935179" y="4913787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2F313D-DE81-8272-B9CC-EE8633AB38FD}"/>
              </a:ext>
            </a:extLst>
          </p:cNvPr>
          <p:cNvSpPr txBox="1"/>
          <p:nvPr/>
        </p:nvSpPr>
        <p:spPr>
          <a:xfrm>
            <a:off x="1397329" y="1527323"/>
            <a:ext cx="6094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Біг зайчисько-</a:t>
            </a:r>
            <a:r>
              <a:rPr lang="uk-UA" sz="3600" b="1" dirty="0" err="1">
                <a:solidFill>
                  <a:schemeClr val="tx2">
                    <a:lumMod val="50000"/>
                  </a:schemeClr>
                </a:solidFill>
              </a:rPr>
              <a:t>куцохвіст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Моркву на сніданок ніс.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Дві морквини – у кишені,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А одна морквинка – в жмені.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Відгадай, одразу,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Скільки буде разом?</a:t>
            </a:r>
          </a:p>
        </p:txBody>
      </p:sp>
      <p:pic>
        <p:nvPicPr>
          <p:cNvPr id="6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0B216D09-9014-1A4A-F4A8-6DFCE175D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6385256" y="471741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02E037-9024-E245-DA37-293A4BF49FDE}"/>
              </a:ext>
            </a:extLst>
          </p:cNvPr>
          <p:cNvSpPr txBox="1"/>
          <p:nvPr/>
        </p:nvSpPr>
        <p:spPr>
          <a:xfrm>
            <a:off x="6862616" y="483495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Морковь рисунок (29 фото) » Рисунки для срисовки и не только">
            <a:extLst>
              <a:ext uri="{FF2B5EF4-FFF2-40B4-BE49-F238E27FC236}">
                <a16:creationId xmlns:a16="http://schemas.microsoft.com/office/drawing/2014/main" xmlns="" id="{2639AB08-8930-8D1A-551A-5EB40B85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74737">
            <a:off x="8713696" y="4550102"/>
            <a:ext cx="1139693" cy="6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Морковь рисунок (29 фото) » Рисунки для срисовки и не только">
            <a:extLst>
              <a:ext uri="{FF2B5EF4-FFF2-40B4-BE49-F238E27FC236}">
                <a16:creationId xmlns:a16="http://schemas.microsoft.com/office/drawing/2014/main" xmlns="" id="{60143497-C85A-1D65-9B33-87760628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0010">
            <a:off x="8772938" y="4363469"/>
            <a:ext cx="1139696" cy="6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липарт | Записи в рубрике клипарт | Дневник rosinka7304 : LiveInternet -  Российский Сервис Онлайн-Дневников | Ilustrações, Coelhos, Contação de  historia infantil">
            <a:extLst>
              <a:ext uri="{FF2B5EF4-FFF2-40B4-BE49-F238E27FC236}">
                <a16:creationId xmlns:a16="http://schemas.microsoft.com/office/drawing/2014/main" xmlns="" id="{6646C717-8560-57E3-D67B-D9E9B0BF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6931" y="1527323"/>
            <a:ext cx="2617639" cy="377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Морковь рисунок (29 фото) » Рисунки для срисовки и не только">
            <a:extLst>
              <a:ext uri="{FF2B5EF4-FFF2-40B4-BE49-F238E27FC236}">
                <a16:creationId xmlns:a16="http://schemas.microsoft.com/office/drawing/2014/main" xmlns="" id="{C0175402-A15D-DCB1-C518-8B7F92B5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31671" y="2975992"/>
            <a:ext cx="1696300" cy="9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33806" y="551973"/>
            <a:ext cx="8732066" cy="69988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Петух красивый - картинка №13687 | Printonic.ru">
            <a:extLst>
              <a:ext uri="{FF2B5EF4-FFF2-40B4-BE49-F238E27FC236}">
                <a16:creationId xmlns:a16="http://schemas.microsoft.com/office/drawing/2014/main" xmlns="" id="{515396CF-F257-0327-3223-3C469526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6" y="1563745"/>
            <a:ext cx="3429582" cy="39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2AD84A-35B1-2B45-E003-89C45AD0B6B3}"/>
              </a:ext>
            </a:extLst>
          </p:cNvPr>
          <p:cNvSpPr txBox="1"/>
          <p:nvPr/>
        </p:nvSpPr>
        <p:spPr>
          <a:xfrm>
            <a:off x="4057638" y="1223620"/>
            <a:ext cx="64962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Курка Пуся – з білим пір'ям,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Курка Муся – з чорним пір'ям,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Поруч півень червонястий,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Голосистий, гребенястий.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Скільки курок на подвір'ї?</a:t>
            </a:r>
          </a:p>
        </p:txBody>
      </p:sp>
      <p:pic>
        <p:nvPicPr>
          <p:cNvPr id="7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24A8CA82-7758-3893-D523-D71A93A83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9868848" y="4752983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EC560F-D85C-B6F7-0ADB-11C1CD251D82}"/>
              </a:ext>
            </a:extLst>
          </p:cNvPr>
          <p:cNvSpPr txBox="1"/>
          <p:nvPr/>
        </p:nvSpPr>
        <p:spPr>
          <a:xfrm>
            <a:off x="10357930" y="486759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Куриц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0BF3058E-E1F6-3826-E15C-BCA551AA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85" y="4368848"/>
            <a:ext cx="1830241" cy="213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ерная куриц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A1646EE7-4539-A83E-7879-A579A1DD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18" y="4494850"/>
            <a:ext cx="2139985" cy="19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33806" y="551973"/>
            <a:ext cx="8732066" cy="69988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B8A9A-E41A-A542-F5FD-FD6052B2D3BA}"/>
              </a:ext>
            </a:extLst>
          </p:cNvPr>
          <p:cNvSpPr txBox="1"/>
          <p:nvPr/>
        </p:nvSpPr>
        <p:spPr>
          <a:xfrm>
            <a:off x="1383310" y="1394314"/>
            <a:ext cx="6094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В клас зайшов Мишко,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А за ним – Петько,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А за 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</a:rPr>
              <a:t>ним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– Маринка,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За нею – Яринка,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А за нею Гнат.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Скільки всіх хлоп'ят?</a:t>
            </a:r>
          </a:p>
        </p:txBody>
      </p:sp>
      <p:pic>
        <p:nvPicPr>
          <p:cNvPr id="7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1F7AF8C0-9652-8FEB-615B-AD46B3E5B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5051878" y="484238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F9AFE2-1F12-37EA-E3E9-87C22A38092C}"/>
              </a:ext>
            </a:extLst>
          </p:cNvPr>
          <p:cNvSpPr txBox="1"/>
          <p:nvPr/>
        </p:nvSpPr>
        <p:spPr>
          <a:xfrm>
            <a:off x="5529238" y="4948145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6D5E7E-D588-29F7-5B7E-356D3CC5E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142" y="1690974"/>
            <a:ext cx="3602752" cy="2009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63EA5A-BD83-3428-D224-36A302552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02" t="3161" r="4717" b="1777"/>
          <a:stretch/>
        </p:blipFill>
        <p:spPr>
          <a:xfrm>
            <a:off x="8278776" y="3984726"/>
            <a:ext cx="2098327" cy="24327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30433F-FB95-B4D6-8D73-5E0CF613AA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532"/>
          <a:stretch/>
        </p:blipFill>
        <p:spPr>
          <a:xfrm>
            <a:off x="10591600" y="1949080"/>
            <a:ext cx="1071665" cy="175169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33806" y="551973"/>
            <a:ext cx="8732066" cy="69988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окрутка Рулон Папирус - Бесплатная векторная графика на Pixabay">
            <a:extLst>
              <a:ext uri="{FF2B5EF4-FFF2-40B4-BE49-F238E27FC236}">
                <a16:creationId xmlns:a16="http://schemas.microsoft.com/office/drawing/2014/main" xmlns="" id="{E74EBC9D-0404-0B6A-7086-B9E8820D1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9881"/>
          <a:stretch/>
        </p:blipFill>
        <p:spPr bwMode="auto">
          <a:xfrm>
            <a:off x="3589700" y="994737"/>
            <a:ext cx="7968073" cy="56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997562" y="413285"/>
            <a:ext cx="8732066" cy="6752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Мотивація навчальної діяльності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8" descr="Приключения мистера Пибоди и Шермана - Приключения мистера Пибоди и Шермана 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911" y="2216699"/>
            <a:ext cx="3215588" cy="34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50F427-A163-6329-C4F0-5D6532EB7FF6}"/>
              </a:ext>
            </a:extLst>
          </p:cNvPr>
          <p:cNvSpPr txBox="1"/>
          <p:nvPr/>
        </p:nvSpPr>
        <p:spPr>
          <a:xfrm>
            <a:off x="4106886" y="1744564"/>
            <a:ext cx="66227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   Попереднього уроку ми вивчали число 3, яке в деяких народів було священним. В інших народів величезну роль відігравало наступне за ним число. Яке це число?  (4)</a:t>
            </a:r>
          </a:p>
          <a:p>
            <a:pPr algn="just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   Так, у стародавній цивілізації майя вважалося, що небосхил тримають на руках чотири велетні... </a:t>
            </a:r>
          </a:p>
          <a:p>
            <a:pPr algn="just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   А ще згадайте: чотири сторони світу; чотири пори року; чотири частини доби; чотири кути в кімнаті тощо, - все це підкреслює важливість числа 4 для людини. </a:t>
            </a:r>
          </a:p>
        </p:txBody>
      </p:sp>
    </p:spTree>
    <p:extLst>
      <p:ext uri="{BB962C8B-B14F-4D97-AF65-F5344CB8AC3E}">
        <p14:creationId xmlns:p14="http://schemas.microsoft.com/office/powerpoint/2010/main" val="37575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05427" y="320358"/>
            <a:ext cx="8732066" cy="6158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5554" y="1446236"/>
            <a:ext cx="480059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ми будемо вивчати дуже вагоме число 4.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Будемо складати нерівності за малюнком.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Навчимося писати цифру 4.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861193" y="183494"/>
            <a:ext cx="2267220" cy="350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0" y="1446237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15554" y="3861901"/>
            <a:ext cx="445657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Ця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цифра </a:t>
            </a:r>
            <a:r>
              <a:rPr lang="ru-RU" sz="2800" b="1" dirty="0" err="1">
                <a:solidFill>
                  <a:schemeClr val="bg1"/>
                </a:solidFill>
              </a:rPr>
              <a:t>дуже</a:t>
            </a:r>
            <a:r>
              <a:rPr lang="ru-RU" sz="2800" b="1" dirty="0">
                <a:solidFill>
                  <a:schemeClr val="bg1"/>
                </a:solidFill>
              </a:rPr>
              <a:t> схожа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вітрило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Навіть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вітер</a:t>
            </a:r>
            <a:r>
              <a:rPr lang="ru-RU" sz="2800" b="1" dirty="0">
                <a:solidFill>
                  <a:schemeClr val="bg1"/>
                </a:solidFill>
              </a:rPr>
              <a:t> про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знає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І </a:t>
            </a:r>
            <a:r>
              <a:rPr lang="ru-RU" sz="2800" b="1" dirty="0" err="1">
                <a:solidFill>
                  <a:schemeClr val="bg1"/>
                </a:solidFill>
              </a:rPr>
              <a:t>вітрило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підіймає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03318" y="5841878"/>
            <a:ext cx="1876374" cy="605104"/>
          </a:xfrm>
          <a:prstGeom prst="roundRect">
            <a:avLst/>
          </a:prstGeom>
          <a:noFill/>
          <a:ln w="57150">
            <a:solidFill>
              <a:srgbClr val="00B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Чотири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https://o.remove.bg/downloads/48ba11e6-d6dc-4378-91f9-82c09e3963bb/827275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532" y="3180698"/>
            <a:ext cx="2986978" cy="367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6828</TotalTime>
  <Words>668</Words>
  <Application>Microsoft Office PowerPoint</Application>
  <PresentationFormat>Произвольный</PresentationFormat>
  <Paragraphs>175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632</cp:revision>
  <dcterms:created xsi:type="dcterms:W3CDTF">2018-01-05T16:38:53Z</dcterms:created>
  <dcterms:modified xsi:type="dcterms:W3CDTF">2023-09-26T11:21:41Z</dcterms:modified>
</cp:coreProperties>
</file>