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259" r:id="rId3"/>
    <p:sldId id="1418" r:id="rId4"/>
    <p:sldId id="391" r:id="rId5"/>
    <p:sldId id="1420" r:id="rId6"/>
    <p:sldId id="555" r:id="rId7"/>
    <p:sldId id="590" r:id="rId8"/>
    <p:sldId id="561" r:id="rId9"/>
    <p:sldId id="596" r:id="rId10"/>
    <p:sldId id="599" r:id="rId11"/>
    <p:sldId id="600" r:id="rId12"/>
    <p:sldId id="598" r:id="rId13"/>
    <p:sldId id="603" r:id="rId14"/>
    <p:sldId id="1421" r:id="rId15"/>
    <p:sldId id="601" r:id="rId16"/>
    <p:sldId id="1402" r:id="rId17"/>
    <p:sldId id="1422" r:id="rId18"/>
    <p:sldId id="142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295FFF"/>
    <a:srgbClr val="322ADA"/>
    <a:srgbClr val="463EDE"/>
    <a:srgbClr val="FF3300"/>
    <a:srgbClr val="F2B800"/>
    <a:srgbClr val="F6F9FC"/>
    <a:srgbClr val="F3F7FB"/>
    <a:srgbClr val="FCFDFE"/>
    <a:srgbClr val="EFF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7829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27.09.2023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3.wdp"/><Relationship Id="rId3" Type="http://schemas.microsoft.com/office/2007/relationships/hdphoto" Target="../media/hdphoto9.wdp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43.jpeg"/><Relationship Id="rId5" Type="http://schemas.openxmlformats.org/officeDocument/2006/relationships/image" Target="../media/image40.png"/><Relationship Id="rId10" Type="http://schemas.microsoft.com/office/2007/relationships/hdphoto" Target="../media/hdphoto12.wdp"/><Relationship Id="rId4" Type="http://schemas.openxmlformats.org/officeDocument/2006/relationships/image" Target="../media/image39.jpe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78195" y="5073759"/>
            <a:ext cx="9013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331686" y="691167"/>
            <a:ext cx="5013450" cy="3079273"/>
            <a:chOff x="5774323" y="964369"/>
            <a:chExt cx="5715000" cy="4048125"/>
          </a:xfrm>
        </p:grpSpPr>
        <p:pic>
          <p:nvPicPr>
            <p:cNvPr id="18436" name="Picture 4" descr="Фон для презентации профессии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4323" y="964369"/>
              <a:ext cx="5715000" cy="4048125"/>
            </a:xfrm>
            <a:prstGeom prst="round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4" name="Picture 2" descr="Профессии мультяшные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7525" y="2177496"/>
              <a:ext cx="3728537" cy="2150124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892630" y="4216675"/>
            <a:ext cx="10602684" cy="19409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Повторення вивченого в </a:t>
            </a:r>
            <a:r>
              <a:rPr lang="uk-UA" sz="3600" b="1" dirty="0" err="1">
                <a:solidFill>
                  <a:schemeClr val="bg1"/>
                </a:solidFill>
              </a:rPr>
              <a:t>добукварний</a:t>
            </a:r>
            <a:r>
              <a:rPr lang="uk-UA" sz="3600" b="1" dirty="0">
                <a:solidFill>
                  <a:schemeClr val="bg1"/>
                </a:solidFill>
              </a:rPr>
              <a:t> період. 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Тема для спілкування: Професії. Ким я мрію стати. </a:t>
            </a:r>
          </a:p>
          <a:p>
            <a:pPr algn="ctr"/>
            <a:r>
              <a:rPr lang="uk-UA" sz="3600" b="1" i="1" dirty="0">
                <a:solidFill>
                  <a:schemeClr val="bg1"/>
                </a:solidFill>
              </a:rPr>
              <a:t>Робота з дитячою </a:t>
            </a:r>
            <a:r>
              <a:rPr lang="uk-UA" sz="3600" b="1" i="1" dirty="0" smtClean="0">
                <a:solidFill>
                  <a:schemeClr val="bg1"/>
                </a:solidFill>
              </a:rPr>
              <a:t>книжкою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36217" y="1139188"/>
            <a:ext cx="37991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err="1">
                <a:solidFill>
                  <a:schemeClr val="bg1"/>
                </a:solidFill>
              </a:rPr>
              <a:t>Добукварний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15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648497" y="269763"/>
            <a:ext cx="5127950" cy="13497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Назви </a:t>
            </a:r>
            <a:r>
              <a:rPr lang="uk-UA" sz="2000" b="1" dirty="0">
                <a:solidFill>
                  <a:schemeClr val="bg1"/>
                </a:solidFill>
              </a:rPr>
              <a:t>слова – назви тварин, які складаються з одного; двох складів; 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слова, у яких наголошений перший склад, другий склад.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485" y="1891305"/>
            <a:ext cx="3342301" cy="408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Сова на белом фон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523" y="1827405"/>
            <a:ext cx="2375981" cy="29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Дятел на белом фон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934" y="1955204"/>
            <a:ext cx="1982128" cy="3010828"/>
          </a:xfrm>
          <a:prstGeom prst="rect">
            <a:avLst/>
          </a:prstGeom>
          <a:noFill/>
          <a:extLst/>
        </p:spPr>
      </p:pic>
      <p:pic>
        <p:nvPicPr>
          <p:cNvPr id="8202" name="Picture 10" descr="Кошка на прозрачном фон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03" y="1827405"/>
            <a:ext cx="2160422" cy="313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Группа 84"/>
          <p:cNvGrpSpPr/>
          <p:nvPr/>
        </p:nvGrpSpPr>
        <p:grpSpPr>
          <a:xfrm>
            <a:off x="3710958" y="5723939"/>
            <a:ext cx="2105438" cy="491816"/>
            <a:chOff x="6422540" y="5235512"/>
            <a:chExt cx="2105438" cy="491816"/>
          </a:xfrm>
        </p:grpSpPr>
        <p:cxnSp>
          <p:nvCxnSpPr>
            <p:cNvPr id="86" name="Прямая соединительная линия 85"/>
            <p:cNvCxnSpPr/>
            <p:nvPr/>
          </p:nvCxnSpPr>
          <p:spPr>
            <a:xfrm>
              <a:off x="7515112" y="5235512"/>
              <a:ext cx="0" cy="49181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7" name="Прямоугольник 86"/>
            <p:cNvSpPr/>
            <p:nvPr/>
          </p:nvSpPr>
          <p:spPr>
            <a:xfrm>
              <a:off x="6422540" y="5235512"/>
              <a:ext cx="2105438" cy="49181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9" name="Прямоугольный треугольник 88"/>
          <p:cNvSpPr/>
          <p:nvPr/>
        </p:nvSpPr>
        <p:spPr>
          <a:xfrm rot="11552914" flipH="1">
            <a:off x="5560348" y="5469988"/>
            <a:ext cx="74754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0" name="Группа 89"/>
          <p:cNvGrpSpPr/>
          <p:nvPr/>
        </p:nvGrpSpPr>
        <p:grpSpPr>
          <a:xfrm>
            <a:off x="9311942" y="5542829"/>
            <a:ext cx="2105438" cy="491816"/>
            <a:chOff x="6422540" y="5235512"/>
            <a:chExt cx="2105438" cy="491816"/>
          </a:xfrm>
        </p:grpSpPr>
        <p:cxnSp>
          <p:nvCxnSpPr>
            <p:cNvPr id="91" name="Прямая соединительная линия 90"/>
            <p:cNvCxnSpPr/>
            <p:nvPr/>
          </p:nvCxnSpPr>
          <p:spPr>
            <a:xfrm>
              <a:off x="7515112" y="5235512"/>
              <a:ext cx="0" cy="49181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2" name="Прямоугольник 91"/>
            <p:cNvSpPr/>
            <p:nvPr/>
          </p:nvSpPr>
          <p:spPr>
            <a:xfrm>
              <a:off x="6422540" y="5235512"/>
              <a:ext cx="2105438" cy="49181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3" name="Прямоугольный треугольник 92"/>
          <p:cNvSpPr/>
          <p:nvPr/>
        </p:nvSpPr>
        <p:spPr>
          <a:xfrm rot="11552914" flipH="1">
            <a:off x="10061890" y="5278317"/>
            <a:ext cx="74754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/>
          <p:cNvSpPr/>
          <p:nvPr/>
        </p:nvSpPr>
        <p:spPr>
          <a:xfrm>
            <a:off x="7047587" y="5718959"/>
            <a:ext cx="1195938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80131" y="262906"/>
            <a:ext cx="5908803" cy="8169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Збери</a:t>
            </a:r>
            <a:r>
              <a:rPr lang="uk-UA" sz="3200" b="1" dirty="0" smtClean="0">
                <a:solidFill>
                  <a:schemeClr val="bg1"/>
                </a:solidFill>
              </a:rPr>
              <a:t> пару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5221995" y="4649118"/>
            <a:ext cx="2159306" cy="89371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7887651" y="4519177"/>
            <a:ext cx="1719057" cy="752759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4318612" y="4626760"/>
            <a:ext cx="4993330" cy="995289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94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2629" y="445745"/>
            <a:ext cx="5816629" cy="8198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Придумай </a:t>
            </a:r>
            <a:r>
              <a:rPr lang="uk-UA" sz="3600" b="1" dirty="0">
                <a:solidFill>
                  <a:schemeClr val="bg1"/>
                </a:solidFill>
              </a:rPr>
              <a:t>слова, які</a:t>
            </a:r>
            <a:r>
              <a:rPr lang="uk-UA" sz="3600" b="1" dirty="0" smtClean="0">
                <a:solidFill>
                  <a:schemeClr val="bg1"/>
                </a:solidFill>
              </a:rPr>
              <a:t>: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512" y="1891305"/>
            <a:ext cx="1935769" cy="27052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821" y="1891305"/>
            <a:ext cx="2086634" cy="26259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7" b="99833" l="0" r="100000">
                        <a14:foregroundMark x1="33626" y1="23333" x2="33626" y2="23333"/>
                        <a14:foregroundMark x1="38681" y1="31500" x2="38681" y2="31500"/>
                        <a14:foregroundMark x1="45055" y1="35167" x2="45055" y2="35167"/>
                        <a14:foregroundMark x1="52527" y1="35167" x2="52527" y2="35167"/>
                        <a14:foregroundMark x1="50110" y1="16333" x2="50110" y2="16333"/>
                        <a14:foregroundMark x1="57582" y1="19167" x2="57582" y2="19167"/>
                        <a14:foregroundMark x1="82198" y1="23333" x2="82198" y2="2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421" y="1891305"/>
            <a:ext cx="1905276" cy="2625986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4536411" y="3360882"/>
            <a:ext cx="792609" cy="747612"/>
            <a:chOff x="5178223" y="2743200"/>
            <a:chExt cx="1190625" cy="1143781"/>
          </a:xfrm>
        </p:grpSpPr>
        <p:sp>
          <p:nvSpPr>
            <p:cNvPr id="3" name="Овал 2"/>
            <p:cNvSpPr/>
            <p:nvPr/>
          </p:nvSpPr>
          <p:spPr>
            <a:xfrm>
              <a:off x="5178223" y="2743200"/>
              <a:ext cx="1190625" cy="114378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295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Овал 3"/>
            <p:cNvSpPr/>
            <p:nvPr/>
          </p:nvSpPr>
          <p:spPr>
            <a:xfrm>
              <a:off x="5512852" y="3049080"/>
              <a:ext cx="513096" cy="515777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7410541" y="3150331"/>
            <a:ext cx="777709" cy="747612"/>
            <a:chOff x="8932482" y="2743200"/>
            <a:chExt cx="1190625" cy="1143781"/>
          </a:xfrm>
        </p:grpSpPr>
        <p:sp>
          <p:nvSpPr>
            <p:cNvPr id="26" name="Овал 25"/>
            <p:cNvSpPr/>
            <p:nvPr/>
          </p:nvSpPr>
          <p:spPr>
            <a:xfrm>
              <a:off x="8932482" y="2743200"/>
              <a:ext cx="1190625" cy="114378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295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9213469" y="3200399"/>
              <a:ext cx="628650" cy="22938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0188034" y="3150330"/>
            <a:ext cx="777709" cy="747612"/>
            <a:chOff x="9900933" y="2915240"/>
            <a:chExt cx="777709" cy="747612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9900933" y="2915240"/>
              <a:ext cx="777709" cy="747612"/>
              <a:chOff x="8952442" y="2791744"/>
              <a:chExt cx="1190625" cy="1143781"/>
            </a:xfrm>
          </p:grpSpPr>
          <p:sp>
            <p:nvSpPr>
              <p:cNvPr id="22" name="Овал 21"/>
              <p:cNvSpPr/>
              <p:nvPr/>
            </p:nvSpPr>
            <p:spPr>
              <a:xfrm>
                <a:off x="8952442" y="2791744"/>
                <a:ext cx="1190625" cy="1143781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295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9213469" y="3066738"/>
                <a:ext cx="628649" cy="229381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4" name="Прямоугольник 23"/>
            <p:cNvSpPr/>
            <p:nvPr/>
          </p:nvSpPr>
          <p:spPr>
            <a:xfrm>
              <a:off x="10071434" y="3306460"/>
              <a:ext cx="410630" cy="14993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485" y="1891305"/>
            <a:ext cx="3342301" cy="408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Группа 35"/>
          <p:cNvGrpSpPr/>
          <p:nvPr/>
        </p:nvGrpSpPr>
        <p:grpSpPr>
          <a:xfrm>
            <a:off x="3925017" y="5014054"/>
            <a:ext cx="2105438" cy="491816"/>
            <a:chOff x="6422540" y="5235512"/>
            <a:chExt cx="2105438" cy="491816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7141076" y="5235512"/>
              <a:ext cx="0" cy="49181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Прямоугольник 37"/>
            <p:cNvSpPr/>
            <p:nvPr/>
          </p:nvSpPr>
          <p:spPr>
            <a:xfrm>
              <a:off x="6422540" y="5235512"/>
              <a:ext cx="2105438" cy="49181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>
              <a:off x="7866681" y="5235512"/>
              <a:ext cx="0" cy="49181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Группа 39"/>
          <p:cNvGrpSpPr/>
          <p:nvPr/>
        </p:nvGrpSpPr>
        <p:grpSpPr>
          <a:xfrm>
            <a:off x="6709258" y="5014054"/>
            <a:ext cx="2105438" cy="491816"/>
            <a:chOff x="6422540" y="5235512"/>
            <a:chExt cx="2105438" cy="491816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>
              <a:off x="7141076" y="5235512"/>
              <a:ext cx="0" cy="49181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Прямоугольник 41"/>
            <p:cNvSpPr/>
            <p:nvPr/>
          </p:nvSpPr>
          <p:spPr>
            <a:xfrm>
              <a:off x="6422540" y="5235512"/>
              <a:ext cx="2105438" cy="49181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3" name="Прямая соединительная линия 42"/>
            <p:cNvCxnSpPr/>
            <p:nvPr/>
          </p:nvCxnSpPr>
          <p:spPr>
            <a:xfrm>
              <a:off x="7866681" y="5235512"/>
              <a:ext cx="0" cy="49181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Группа 45"/>
          <p:cNvGrpSpPr/>
          <p:nvPr/>
        </p:nvGrpSpPr>
        <p:grpSpPr>
          <a:xfrm>
            <a:off x="9493499" y="5015660"/>
            <a:ext cx="2105438" cy="491816"/>
            <a:chOff x="6422540" y="5235512"/>
            <a:chExt cx="2105438" cy="491816"/>
          </a:xfrm>
        </p:grpSpPr>
        <p:cxnSp>
          <p:nvCxnSpPr>
            <p:cNvPr id="47" name="Прямая соединительная линия 46"/>
            <p:cNvCxnSpPr/>
            <p:nvPr/>
          </p:nvCxnSpPr>
          <p:spPr>
            <a:xfrm>
              <a:off x="7141076" y="5235512"/>
              <a:ext cx="0" cy="49181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Прямоугольник 47"/>
            <p:cNvSpPr/>
            <p:nvPr/>
          </p:nvSpPr>
          <p:spPr>
            <a:xfrm>
              <a:off x="6422540" y="5235512"/>
              <a:ext cx="2105438" cy="49181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9" name="Прямая соединительная линия 48"/>
            <p:cNvCxnSpPr/>
            <p:nvPr/>
          </p:nvCxnSpPr>
          <p:spPr>
            <a:xfrm>
              <a:off x="7866681" y="5235512"/>
              <a:ext cx="0" cy="49181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Группа 50"/>
          <p:cNvGrpSpPr/>
          <p:nvPr/>
        </p:nvGrpSpPr>
        <p:grpSpPr>
          <a:xfrm>
            <a:off x="5305103" y="5732448"/>
            <a:ext cx="2105438" cy="491816"/>
            <a:chOff x="6422540" y="5235512"/>
            <a:chExt cx="2105438" cy="491816"/>
          </a:xfrm>
        </p:grpSpPr>
        <p:cxnSp>
          <p:nvCxnSpPr>
            <p:cNvPr id="52" name="Прямая соединительная линия 51"/>
            <p:cNvCxnSpPr/>
            <p:nvPr/>
          </p:nvCxnSpPr>
          <p:spPr>
            <a:xfrm>
              <a:off x="7515112" y="5235512"/>
              <a:ext cx="0" cy="49181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Прямоугольник 52"/>
            <p:cNvSpPr/>
            <p:nvPr/>
          </p:nvSpPr>
          <p:spPr>
            <a:xfrm>
              <a:off x="6422540" y="5235512"/>
              <a:ext cx="2105438" cy="49181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4" name="Прямоугольник 53"/>
          <p:cNvSpPr/>
          <p:nvPr/>
        </p:nvSpPr>
        <p:spPr>
          <a:xfrm>
            <a:off x="8568280" y="5736665"/>
            <a:ext cx="1195938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832735" y="690576"/>
            <a:ext cx="4919315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bg1"/>
                </a:solidFill>
              </a:rPr>
              <a:t>починаються з голосного звука; </a:t>
            </a:r>
            <a:endParaRPr lang="uk-UA" b="1" dirty="0" smtClean="0">
              <a:solidFill>
                <a:schemeClr val="bg1"/>
              </a:solidFill>
            </a:endParaRPr>
          </a:p>
          <a:p>
            <a:r>
              <a:rPr lang="uk-UA" b="1" dirty="0" smtClean="0">
                <a:solidFill>
                  <a:schemeClr val="bg1"/>
                </a:solidFill>
              </a:rPr>
              <a:t>з </a:t>
            </a:r>
            <a:r>
              <a:rPr lang="uk-UA" b="1" dirty="0">
                <a:solidFill>
                  <a:schemeClr val="bg1"/>
                </a:solidFill>
              </a:rPr>
              <a:t>твердого приголосного звука; </a:t>
            </a:r>
            <a:endParaRPr lang="uk-UA" b="1" dirty="0" smtClean="0">
              <a:solidFill>
                <a:schemeClr val="bg1"/>
              </a:solidFill>
            </a:endParaRPr>
          </a:p>
          <a:p>
            <a:r>
              <a:rPr lang="uk-UA" b="1" dirty="0" smtClean="0">
                <a:solidFill>
                  <a:schemeClr val="bg1"/>
                </a:solidFill>
              </a:rPr>
              <a:t>які </a:t>
            </a:r>
            <a:r>
              <a:rPr lang="uk-UA" b="1" dirty="0">
                <a:solidFill>
                  <a:schemeClr val="bg1"/>
                </a:solidFill>
              </a:rPr>
              <a:t>мають на початку м'який приголосний звук.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1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15676" y="408508"/>
            <a:ext cx="8756193" cy="7253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Склади речення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3925" y="1873093"/>
            <a:ext cx="3342301" cy="408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 класс. Обучение грамоте. 6 урок. Знаки препинания в конце предложения -  YouTub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16" t="18231" r="37329" b="4577"/>
          <a:stretch/>
        </p:blipFill>
        <p:spPr bwMode="auto">
          <a:xfrm>
            <a:off x="9949514" y="4584045"/>
            <a:ext cx="1001658" cy="130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1 класс. Обучение грамоте. 6 урок. Знаки препинания в конце предложения -  YouTub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50" t="14168" r="9990" b="5932"/>
          <a:stretch/>
        </p:blipFill>
        <p:spPr bwMode="auto">
          <a:xfrm>
            <a:off x="10037862" y="2989952"/>
            <a:ext cx="623612" cy="128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1 класс. Обучение грамоте. 6 урок. Знаки препинания в конце предложения -  YouTub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09" t="64675" r="76450" b="-388"/>
          <a:stretch/>
        </p:blipFill>
        <p:spPr bwMode="auto">
          <a:xfrm>
            <a:off x="10047535" y="1731624"/>
            <a:ext cx="685105" cy="87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162717" y="1896999"/>
            <a:ext cx="4920253" cy="64487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4502372" y="2058667"/>
            <a:ext cx="991674" cy="321184"/>
            <a:chOff x="4132601" y="5642899"/>
            <a:chExt cx="991674" cy="321184"/>
          </a:xfrm>
        </p:grpSpPr>
        <p:sp>
          <p:nvSpPr>
            <p:cNvPr id="15" name="Прямоугольник 14"/>
            <p:cNvSpPr/>
            <p:nvPr/>
          </p:nvSpPr>
          <p:spPr>
            <a:xfrm rot="16200000" flipH="1">
              <a:off x="4603752" y="5443561"/>
              <a:ext cx="49373" cy="9916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 rot="16200000" flipV="1">
              <a:off x="4007212" y="5768288"/>
              <a:ext cx="296498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Прямоугольник 17"/>
          <p:cNvSpPr/>
          <p:nvPr/>
        </p:nvSpPr>
        <p:spPr>
          <a:xfrm rot="16200000" flipH="1">
            <a:off x="6186158" y="1859330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16200000" flipH="1">
            <a:off x="7160672" y="2097450"/>
            <a:ext cx="53369" cy="5194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 rot="16200000" flipH="1">
            <a:off x="8143418" y="1859330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 rot="16200000" flipH="1">
            <a:off x="8808096" y="2325566"/>
            <a:ext cx="4571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162717" y="3483140"/>
            <a:ext cx="4920253" cy="64487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4502372" y="3644808"/>
            <a:ext cx="991674" cy="321184"/>
            <a:chOff x="4132601" y="5642899"/>
            <a:chExt cx="991674" cy="321184"/>
          </a:xfrm>
        </p:grpSpPr>
        <p:sp>
          <p:nvSpPr>
            <p:cNvPr id="24" name="Прямоугольник 23"/>
            <p:cNvSpPr/>
            <p:nvPr/>
          </p:nvSpPr>
          <p:spPr>
            <a:xfrm rot="16200000" flipH="1">
              <a:off x="4603752" y="5443561"/>
              <a:ext cx="49373" cy="9916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 rot="16200000" flipV="1">
              <a:off x="4007212" y="5768288"/>
              <a:ext cx="296498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Прямоугольник 26"/>
          <p:cNvSpPr/>
          <p:nvPr/>
        </p:nvSpPr>
        <p:spPr>
          <a:xfrm rot="16200000" flipH="1">
            <a:off x="6186158" y="3445471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 rot="16200000" flipH="1">
            <a:off x="7160672" y="3683591"/>
            <a:ext cx="53369" cy="5194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 rot="16200000" flipH="1">
            <a:off x="8143418" y="3445471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4162717" y="5016745"/>
            <a:ext cx="4920253" cy="64487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" name="Группа 31"/>
          <p:cNvGrpSpPr/>
          <p:nvPr/>
        </p:nvGrpSpPr>
        <p:grpSpPr>
          <a:xfrm>
            <a:off x="4502372" y="5178413"/>
            <a:ext cx="991674" cy="321184"/>
            <a:chOff x="4132601" y="5642899"/>
            <a:chExt cx="991674" cy="321184"/>
          </a:xfrm>
        </p:grpSpPr>
        <p:sp>
          <p:nvSpPr>
            <p:cNvPr id="33" name="Прямоугольник 32"/>
            <p:cNvSpPr/>
            <p:nvPr/>
          </p:nvSpPr>
          <p:spPr>
            <a:xfrm rot="16200000" flipH="1">
              <a:off x="4603752" y="5443561"/>
              <a:ext cx="49373" cy="9916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 rot="16200000" flipV="1">
              <a:off x="4007212" y="5768288"/>
              <a:ext cx="296498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5" name="Прямоугольник 34"/>
          <p:cNvSpPr/>
          <p:nvPr/>
        </p:nvSpPr>
        <p:spPr>
          <a:xfrm rot="16200000" flipH="1">
            <a:off x="6186158" y="4979076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 rot="16200000" flipH="1">
            <a:off x="7160672" y="5217196"/>
            <a:ext cx="53369" cy="5194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 rot="16200000" flipH="1">
            <a:off x="8143418" y="4979076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8443108" y="3483140"/>
            <a:ext cx="775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/>
            <a:r>
              <a:rPr lang="uk-UA" sz="3600" b="1" dirty="0"/>
              <a:t>!</a:t>
            </a:r>
            <a:endParaRPr lang="ru-RU" sz="36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8392407" y="5016745"/>
            <a:ext cx="775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/>
            <a:r>
              <a:rPr lang="uk-UA" sz="3600" b="1" dirty="0"/>
              <a:t>?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17656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5463" y="445747"/>
            <a:ext cx="8756193" cy="7253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Пограємо. Склади речення.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24" y="1762063"/>
            <a:ext cx="2969586" cy="363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3846E8C6-3192-43DB-AC5F-F4F0793D873A}"/>
              </a:ext>
            </a:extLst>
          </p:cNvPr>
          <p:cNvSpPr/>
          <p:nvPr/>
        </p:nvSpPr>
        <p:spPr>
          <a:xfrm>
            <a:off x="2989310" y="1752041"/>
            <a:ext cx="7090861" cy="30243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6" descr="Похожее изображение">
            <a:extLst>
              <a:ext uri="{FF2B5EF4-FFF2-40B4-BE49-F238E27FC236}">
                <a16:creationId xmlns:a16="http://schemas.microsoft.com/office/drawing/2014/main" xmlns="" id="{B643472A-BE99-4B22-ABF9-A2570B8ED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80050" y="1752041"/>
            <a:ext cx="3240360" cy="3240360"/>
          </a:xfrm>
          <a:prstGeom prst="rect">
            <a:avLst/>
          </a:prstGeom>
          <a:noFill/>
        </p:spPr>
      </p:pic>
      <p:pic>
        <p:nvPicPr>
          <p:cNvPr id="14" name="Picture 8" descr="Похожее изображение">
            <a:extLst>
              <a:ext uri="{FF2B5EF4-FFF2-40B4-BE49-F238E27FC236}">
                <a16:creationId xmlns:a16="http://schemas.microsoft.com/office/drawing/2014/main" xmlns="" id="{1632BBAF-3665-4F56-A843-E4D699C30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45100" y="2080847"/>
            <a:ext cx="1656184" cy="2444077"/>
          </a:xfrm>
          <a:prstGeom prst="rect">
            <a:avLst/>
          </a:prstGeom>
          <a:noFill/>
        </p:spPr>
      </p:pic>
      <p:pic>
        <p:nvPicPr>
          <p:cNvPr id="15" name="Picture 30" descr="Главная иконка силуэт Бесплатные Иконки">
            <a:extLst>
              <a:ext uri="{FF2B5EF4-FFF2-40B4-BE49-F238E27FC236}">
                <a16:creationId xmlns:a16="http://schemas.microsoft.com/office/drawing/2014/main" xmlns="" id="{470AA49A-32A2-42AB-9185-489CC00C9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3332" y="2224863"/>
            <a:ext cx="1780456" cy="1780457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9E51377-DDE3-435F-B1DD-5093A9D95912}"/>
              </a:ext>
            </a:extLst>
          </p:cNvPr>
          <p:cNvSpPr txBox="1"/>
          <p:nvPr/>
        </p:nvSpPr>
        <p:spPr>
          <a:xfrm>
            <a:off x="3286115" y="4992401"/>
            <a:ext cx="4247958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3600" b="1" dirty="0"/>
              <a:t>Сова  живе  в  дуплі.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9E51377-DDE3-435F-B1DD-5093A9D95912}"/>
              </a:ext>
            </a:extLst>
          </p:cNvPr>
          <p:cNvSpPr txBox="1"/>
          <p:nvPr/>
        </p:nvSpPr>
        <p:spPr>
          <a:xfrm>
            <a:off x="3196960" y="4978955"/>
            <a:ext cx="487274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3600" b="1" dirty="0"/>
              <a:t>Їжак біжить до ялинки.</a:t>
            </a:r>
          </a:p>
        </p:txBody>
      </p:sp>
      <p:sp>
        <p:nvSpPr>
          <p:cNvPr id="19" name="Скругленный прямоугольник 5">
            <a:extLst>
              <a:ext uri="{FF2B5EF4-FFF2-40B4-BE49-F238E27FC236}">
                <a16:creationId xmlns:a16="http://schemas.microsoft.com/office/drawing/2014/main" xmlns="" id="{243AC44B-7938-48B9-98F6-2C94B8467A17}"/>
              </a:ext>
            </a:extLst>
          </p:cNvPr>
          <p:cNvSpPr/>
          <p:nvPr/>
        </p:nvSpPr>
        <p:spPr>
          <a:xfrm>
            <a:off x="2989310" y="1752041"/>
            <a:ext cx="7050729" cy="30243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6" descr="Картинки по запросу ежик рисунок пнг">
            <a:extLst>
              <a:ext uri="{FF2B5EF4-FFF2-40B4-BE49-F238E27FC236}">
                <a16:creationId xmlns:a16="http://schemas.microsoft.com/office/drawing/2014/main" xmlns="" id="{87CF304E-9FA9-489D-ABDA-15F69373B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86115" y="2281949"/>
            <a:ext cx="2066578" cy="2066579"/>
          </a:xfrm>
          <a:prstGeom prst="rect">
            <a:avLst/>
          </a:prstGeom>
          <a:noFill/>
        </p:spPr>
      </p:pic>
      <p:pic>
        <p:nvPicPr>
          <p:cNvPr id="21" name="Picture 3" descr="C:\Users\Лена\Downloads\—Pngtree—vector walking icon_4155715.png">
            <a:extLst>
              <a:ext uri="{FF2B5EF4-FFF2-40B4-BE49-F238E27FC236}">
                <a16:creationId xmlns:a16="http://schemas.microsoft.com/office/drawing/2014/main" xmlns="" id="{1094B234-BFF0-4609-9648-CBF12CA8A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5427" y="2153174"/>
            <a:ext cx="2376264" cy="2376264"/>
          </a:xfrm>
          <a:prstGeom prst="rect">
            <a:avLst/>
          </a:prstGeom>
          <a:noFill/>
        </p:spPr>
      </p:pic>
      <p:pic>
        <p:nvPicPr>
          <p:cNvPr id="24" name="Picture 8" descr="Похожее изображение">
            <a:extLst>
              <a:ext uri="{FF2B5EF4-FFF2-40B4-BE49-F238E27FC236}">
                <a16:creationId xmlns:a16="http://schemas.microsoft.com/office/drawing/2014/main" xmlns="" id="{87775A21-5210-49F4-A9ED-BB1301BB5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55167" y="1762063"/>
            <a:ext cx="1890125" cy="2810266"/>
          </a:xfrm>
          <a:prstGeom prst="rect">
            <a:avLst/>
          </a:prstGeom>
          <a:noFill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9E51377-DDE3-435F-B1DD-5093A9D95912}"/>
              </a:ext>
            </a:extLst>
          </p:cNvPr>
          <p:cNvSpPr txBox="1"/>
          <p:nvPr/>
        </p:nvSpPr>
        <p:spPr>
          <a:xfrm>
            <a:off x="2989311" y="4992401"/>
            <a:ext cx="6776607" cy="646331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Метелики літають між квітами.</a:t>
            </a:r>
          </a:p>
        </p:txBody>
      </p:sp>
      <p:sp>
        <p:nvSpPr>
          <p:cNvPr id="27" name="Скругленный прямоугольник 5">
            <a:extLst>
              <a:ext uri="{FF2B5EF4-FFF2-40B4-BE49-F238E27FC236}">
                <a16:creationId xmlns:a16="http://schemas.microsoft.com/office/drawing/2014/main" xmlns="" id="{7BC36006-46C2-4E70-B2F1-15EF5FA8CE44}"/>
              </a:ext>
            </a:extLst>
          </p:cNvPr>
          <p:cNvSpPr/>
          <p:nvPr/>
        </p:nvSpPr>
        <p:spPr>
          <a:xfrm>
            <a:off x="2989311" y="1587623"/>
            <a:ext cx="7090860" cy="318875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Picture 7" descr="Похожее изображение">
            <a:extLst>
              <a:ext uri="{FF2B5EF4-FFF2-40B4-BE49-F238E27FC236}">
                <a16:creationId xmlns:a16="http://schemas.microsoft.com/office/drawing/2014/main" xmlns="" id="{D996F5ED-DB57-4EC3-BEF5-902C695B8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94410" y="1863798"/>
            <a:ext cx="2508488" cy="2606375"/>
          </a:xfrm>
          <a:prstGeom prst="rect">
            <a:avLst/>
          </a:prstGeom>
          <a:noFill/>
        </p:spPr>
      </p:pic>
      <p:pic>
        <p:nvPicPr>
          <p:cNvPr id="29" name="Picture 9" descr="Похожее изображение">
            <a:extLst>
              <a:ext uri="{FF2B5EF4-FFF2-40B4-BE49-F238E27FC236}">
                <a16:creationId xmlns:a16="http://schemas.microsoft.com/office/drawing/2014/main" xmlns="" id="{C552021F-E8A1-49E4-8C86-C9DDA434B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71621" y="1603779"/>
            <a:ext cx="2401151" cy="3161311"/>
          </a:xfrm>
          <a:prstGeom prst="rect">
            <a:avLst/>
          </a:prstGeom>
          <a:noFill/>
        </p:spPr>
      </p:pic>
      <p:pic>
        <p:nvPicPr>
          <p:cNvPr id="30" name="Picture 3" descr="C:\Users\Лена\Downloads\kisspng-airplane-aircraft-clip-art-air-jet-5b441547d69bf9.8292813815311885518791.png">
            <a:extLst>
              <a:ext uri="{FF2B5EF4-FFF2-40B4-BE49-F238E27FC236}">
                <a16:creationId xmlns:a16="http://schemas.microsoft.com/office/drawing/2014/main" xmlns="" id="{336ED6C9-F8A7-45FC-B783-EF416A48F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74923" y="2019671"/>
            <a:ext cx="4976741" cy="23893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486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8" grpId="0" animBg="1"/>
      <p:bldP spid="18" grpId="1" animBg="1"/>
      <p:bldP spid="19" grpId="0" animBg="1"/>
      <p:bldP spid="25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716486" y="1655215"/>
            <a:ext cx="4503964" cy="4515869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878408" y="413119"/>
            <a:ext cx="8732066" cy="69493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118202" y="2081880"/>
            <a:ext cx="3501117" cy="353943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нн</a:t>
            </a:r>
            <a:r>
              <a:rPr lang="uk-UA" sz="3200" b="1" dirty="0">
                <a:solidFill>
                  <a:srgbClr val="FF0000"/>
                </a:solidFill>
              </a:rPr>
              <a:t>я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зд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зн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сл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жб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сл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скл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 скл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зв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й 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пр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ф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>
                <a:solidFill>
                  <a:srgbClr val="FF0000"/>
                </a:solidFill>
              </a:rPr>
              <a:t>ії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655215"/>
            <a:ext cx="5743902" cy="43079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22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09824" y="442714"/>
            <a:ext cx="8756193" cy="7560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Робота з дитячою </a:t>
            </a:r>
            <a:r>
              <a:rPr lang="uk-UA" sz="3600" b="1" dirty="0" smtClean="0"/>
              <a:t>книжкою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 descr="Книга «Маленькі дослідники. Світ професій» – , купити за ціною 350.00 на  YAKABOO: 978-617-7820-52-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4" t="12563" r="1327" b="11374"/>
          <a:stretch/>
        </p:blipFill>
        <p:spPr bwMode="auto">
          <a:xfrm>
            <a:off x="3536789" y="1995650"/>
            <a:ext cx="2021031" cy="28289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Дітям про професії — купити на ВсіКниг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034" y="2003273"/>
            <a:ext cx="2021031" cy="28289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ᐈ Книжка &quot;Ще не вмію, а вже мрію! Моя майбутня професія.  Малятко-розумнятко.&quot; купити в інтернет-магазині Viva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404" y="3531520"/>
            <a:ext cx="2021031" cy="300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ROZETKA | Книжка дитяча &quot;Професії&quot; + англійські слова Кредо (101482). Цена,  купить Книжка дитяча &quot;Професії&quot; + англійські слова Кредо (101482) в Киеве,  Харькове, Днепре, Одессе, Запорожье, Львове. Книжка дитяча &quot;Професії&quot; +  англійські слова Кредо ..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1" t="580" r="12194" b="2091"/>
          <a:stretch/>
        </p:blipFill>
        <p:spPr bwMode="auto">
          <a:xfrm>
            <a:off x="460375" y="2076590"/>
            <a:ext cx="2021031" cy="28289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Я обираю професію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733" y="1815332"/>
            <a:ext cx="2021031" cy="28289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Книга Том та Джессі в країні професій, купити онлайн на Bizlit.com.ua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" r="3988" b="375"/>
          <a:stretch/>
        </p:blipFill>
        <p:spPr bwMode="auto">
          <a:xfrm>
            <a:off x="2109072" y="3491052"/>
            <a:ext cx="2021305" cy="28289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2" name="Picture 18" descr="Незвичайні професії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90" t="12248" r="18344" b="17240"/>
          <a:stretch/>
        </p:blipFill>
        <p:spPr bwMode="auto">
          <a:xfrm>
            <a:off x="8544986" y="3621680"/>
            <a:ext cx="2021031" cy="28289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945787" y="1198792"/>
            <a:ext cx="8341214" cy="781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Розглянь </a:t>
            </a:r>
            <a:r>
              <a:rPr lang="uk-UA" sz="2000" b="1" dirty="0"/>
              <a:t>книжки про світ професій. </a:t>
            </a:r>
            <a:r>
              <a:rPr lang="uk-UA" sz="2000" b="1" dirty="0" smtClean="0"/>
              <a:t>Що зображено на їх палітурках? </a:t>
            </a:r>
          </a:p>
          <a:p>
            <a:pPr algn="ctr"/>
            <a:r>
              <a:rPr lang="uk-UA" sz="2000" b="1" dirty="0" smtClean="0"/>
              <a:t>За </a:t>
            </a:r>
            <a:r>
              <a:rPr lang="uk-UA" sz="2000" b="1" dirty="0"/>
              <a:t>ілюстраціями </a:t>
            </a:r>
            <a:r>
              <a:rPr lang="uk-UA" sz="2000" b="1" dirty="0" smtClean="0"/>
              <a:t>визнач </a:t>
            </a:r>
            <a:r>
              <a:rPr lang="uk-UA" sz="2000" b="1" dirty="0"/>
              <a:t>зміст творів, уміщених у цих </a:t>
            </a:r>
            <a:r>
              <a:rPr lang="uk-UA" sz="2000" b="1" dirty="0" smtClean="0"/>
              <a:t>книжках.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854029" y="441750"/>
            <a:ext cx="8603545" cy="6943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Пограємо «</a:t>
            </a:r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 працює в школі</a:t>
            </a: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ru-RU" sz="4000" b="1" dirty="0" smtClean="0"/>
              <a:t>»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2"/>
          <a:srcRect t="2830" b="7089"/>
          <a:stretch/>
        </p:blipFill>
        <p:spPr>
          <a:xfrm>
            <a:off x="223273" y="189456"/>
            <a:ext cx="2415446" cy="2695697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3577640" y="1245809"/>
            <a:ext cx="5428512" cy="582992"/>
          </a:xfrm>
          <a:prstGeom prst="roundRect">
            <a:avLst>
              <a:gd name="adj" fmla="val 25423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Плескай, якщо «ТАК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Замри, якщо «НІ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120127" y="5459571"/>
            <a:ext cx="2258394" cy="484855"/>
          </a:xfrm>
          <a:prstGeom prst="roundRect">
            <a:avLst>
              <a:gd name="adj" fmla="val 1288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tx1"/>
                </a:solidFill>
              </a:rPr>
              <a:t>Вчитель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29" y="1828801"/>
            <a:ext cx="2082121" cy="3649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t="8071" b="12358"/>
          <a:stretch/>
        </p:blipFill>
        <p:spPr>
          <a:xfrm>
            <a:off x="5129263" y="2118796"/>
            <a:ext cx="2325266" cy="2235873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5408043" y="4496745"/>
            <a:ext cx="2046486" cy="413460"/>
          </a:xfrm>
          <a:prstGeom prst="roundRect">
            <a:avLst>
              <a:gd name="adj" fmla="val 1288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tx1"/>
                </a:solidFill>
              </a:rPr>
              <a:t>Пілот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91147" y="5982084"/>
            <a:ext cx="2733568" cy="532633"/>
          </a:xfrm>
          <a:prstGeom prst="roundRect">
            <a:avLst>
              <a:gd name="adj" fmla="val 1288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tx1"/>
                </a:solidFill>
              </a:rPr>
              <a:t>Директор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27" y="2262225"/>
            <a:ext cx="1411571" cy="357605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8528" y="2969244"/>
            <a:ext cx="1833740" cy="3115543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>
            <a:off x="223273" y="6126416"/>
            <a:ext cx="2896854" cy="510861"/>
          </a:xfrm>
          <a:prstGeom prst="roundRect">
            <a:avLst>
              <a:gd name="adj" fmla="val 1288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tx1"/>
                </a:solidFill>
              </a:rPr>
              <a:t>Будівельник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527" y="1278840"/>
            <a:ext cx="2392926" cy="3217905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9033398" y="4399058"/>
            <a:ext cx="3094227" cy="608833"/>
          </a:xfrm>
          <a:prstGeom prst="roundRect">
            <a:avLst>
              <a:gd name="adj" fmla="val 1288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1"/>
                </a:solidFill>
              </a:rPr>
              <a:t>Прибиральниця</a:t>
            </a:r>
          </a:p>
        </p:txBody>
      </p:sp>
    </p:spTree>
    <p:extLst>
      <p:ext uri="{BB962C8B-B14F-4D97-AF65-F5344CB8AC3E}">
        <p14:creationId xmlns:p14="http://schemas.microsoft.com/office/powerpoint/2010/main" val="425570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20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854029" y="441750"/>
            <a:ext cx="8603545" cy="6943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Пограємо «</a:t>
            </a:r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 працює в школі</a:t>
            </a: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ru-RU" sz="4000" b="1" dirty="0" smtClean="0"/>
              <a:t>»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2"/>
          <a:srcRect t="2830" b="7089"/>
          <a:stretch/>
        </p:blipFill>
        <p:spPr>
          <a:xfrm>
            <a:off x="223273" y="189456"/>
            <a:ext cx="2415446" cy="2695697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3577640" y="1245809"/>
            <a:ext cx="5428512" cy="582992"/>
          </a:xfrm>
          <a:prstGeom prst="roundRect">
            <a:avLst>
              <a:gd name="adj" fmla="val 25423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Плескай, якщо «ТАК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Замри, якщо «НІ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"/>
          <a:stretch/>
        </p:blipFill>
        <p:spPr>
          <a:xfrm flipH="1">
            <a:off x="282078" y="3090209"/>
            <a:ext cx="2485821" cy="3001647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405669" y="5947510"/>
            <a:ext cx="2448360" cy="650202"/>
          </a:xfrm>
          <a:prstGeom prst="roundRect">
            <a:avLst>
              <a:gd name="adj" fmla="val 1288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1"/>
                </a:solidFill>
              </a:rPr>
              <a:t>Перукар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67899" y="1975411"/>
            <a:ext cx="2516423" cy="3098509"/>
          </a:xfrm>
          <a:prstGeom prst="rect">
            <a:avLst/>
          </a:prstGeom>
        </p:spPr>
      </p:pic>
      <p:sp>
        <p:nvSpPr>
          <p:cNvPr id="26" name="Скругленный прямоугольник 25"/>
          <p:cNvSpPr/>
          <p:nvPr/>
        </p:nvSpPr>
        <p:spPr>
          <a:xfrm>
            <a:off x="2638719" y="5073919"/>
            <a:ext cx="2392405" cy="641489"/>
          </a:xfrm>
          <a:prstGeom prst="roundRect">
            <a:avLst>
              <a:gd name="adj" fmla="val 1288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1"/>
                </a:solidFill>
              </a:rPr>
              <a:t>Бібліотекар 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2060" y="3676487"/>
            <a:ext cx="2519672" cy="3011164"/>
          </a:xfrm>
          <a:prstGeom prst="rect">
            <a:avLst/>
          </a:prstGeom>
        </p:spPr>
      </p:pic>
      <p:sp>
        <p:nvSpPr>
          <p:cNvPr id="28" name="Скругленный прямоугольник 27"/>
          <p:cNvSpPr/>
          <p:nvPr/>
        </p:nvSpPr>
        <p:spPr>
          <a:xfrm>
            <a:off x="5031124" y="3124044"/>
            <a:ext cx="2519672" cy="608833"/>
          </a:xfrm>
          <a:prstGeom prst="roundRect">
            <a:avLst>
              <a:gd name="adj" fmla="val 1288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tx1"/>
                </a:solidFill>
              </a:rPr>
              <a:t>Пожежник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385" y="3425576"/>
            <a:ext cx="2210807" cy="3050571"/>
          </a:xfrm>
          <a:prstGeom prst="rect">
            <a:avLst/>
          </a:prstGeom>
        </p:spPr>
      </p:pic>
      <p:sp>
        <p:nvSpPr>
          <p:cNvPr id="30" name="Скругленный прямоугольник 29"/>
          <p:cNvSpPr/>
          <p:nvPr/>
        </p:nvSpPr>
        <p:spPr>
          <a:xfrm>
            <a:off x="9893416" y="1884076"/>
            <a:ext cx="2088505" cy="1087804"/>
          </a:xfrm>
          <a:prstGeom prst="roundRect">
            <a:avLst>
              <a:gd name="adj" fmla="val 1288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1"/>
                </a:solidFill>
              </a:rPr>
              <a:t>Медична сестра 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96" y="2057657"/>
            <a:ext cx="2181390" cy="3237659"/>
          </a:xfrm>
          <a:prstGeom prst="rect">
            <a:avLst/>
          </a:prstGeom>
        </p:spPr>
      </p:pic>
      <p:sp>
        <p:nvSpPr>
          <p:cNvPr id="32" name="Скругленный прямоугольник 31"/>
          <p:cNvSpPr/>
          <p:nvPr/>
        </p:nvSpPr>
        <p:spPr>
          <a:xfrm>
            <a:off x="7824157" y="5295316"/>
            <a:ext cx="1634667" cy="510861"/>
          </a:xfrm>
          <a:prstGeom prst="roundRect">
            <a:avLst>
              <a:gd name="adj" fmla="val 1288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1"/>
                </a:solidFill>
              </a:rPr>
              <a:t>Кухар</a:t>
            </a:r>
          </a:p>
        </p:txBody>
      </p:sp>
    </p:spTree>
    <p:extLst>
      <p:ext uri="{BB962C8B-B14F-4D97-AF65-F5344CB8AC3E}">
        <p14:creationId xmlns:p14="http://schemas.microsoft.com/office/powerpoint/2010/main" val="406178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 animBg="1"/>
      <p:bldP spid="30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316946" y="1328181"/>
            <a:ext cx="5890519" cy="576821"/>
          </a:xfrm>
          <a:prstGeom prst="rect">
            <a:avLst/>
          </a:prstGeom>
          <a:solidFill>
            <a:srgbClr val="FF505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Проаналізуй свою роботу на </a:t>
            </a:r>
            <a:r>
              <a:rPr lang="uk-UA" sz="2400" b="1" dirty="0" err="1" smtClean="0">
                <a:solidFill>
                  <a:schemeClr val="bg1"/>
                </a:solidFill>
              </a:rPr>
              <a:t>уроці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84109" y="463851"/>
            <a:ext cx="8756193" cy="7553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smtClean="0">
                <a:solidFill>
                  <a:schemeClr val="bg1"/>
                </a:solidFill>
              </a:rPr>
              <a:t>Рефлексія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9" name="Picture 3" descr="D:\Картинки до тестів\Емоції Книга\images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1" t="2414" r="13578" b="4941"/>
          <a:stretch/>
        </p:blipFill>
        <p:spPr bwMode="auto">
          <a:xfrm>
            <a:off x="6423057" y="2021305"/>
            <a:ext cx="2211723" cy="2786771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Картинки до тестів\Емоції Книга\images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23" y="2081324"/>
            <a:ext cx="2786771" cy="278677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Емоції Книга\images (1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72" y="2081324"/>
            <a:ext cx="2666731" cy="266673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229" y="1996147"/>
            <a:ext cx="1771777" cy="2751909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695228" y="4889595"/>
            <a:ext cx="2448360" cy="945148"/>
          </a:xfrm>
          <a:prstGeom prst="roundRect">
            <a:avLst>
              <a:gd name="adj" fmla="val 12887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Мені все вдалося!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14057" y="4889595"/>
            <a:ext cx="2448360" cy="945148"/>
          </a:xfrm>
          <a:prstGeom prst="roundRect">
            <a:avLst>
              <a:gd name="adj" fmla="val 12887"/>
            </a:avLst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Було цікаво!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23056" y="4889866"/>
            <a:ext cx="2448360" cy="945148"/>
          </a:xfrm>
          <a:prstGeom prst="roundRect">
            <a:avLst>
              <a:gd name="adj" fmla="val 12887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Треба ще подумати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232055" y="4890137"/>
            <a:ext cx="2448360" cy="945148"/>
          </a:xfrm>
          <a:prstGeom prst="roundRect">
            <a:avLst>
              <a:gd name="adj" fmla="val 12887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Було важко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16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листья&quot; — card of the user Vlad L. in Yandex.Collecti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55" y="1574803"/>
            <a:ext cx="5131151" cy="343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Window transparent PNG by AbsurdWordPreferred Watch Resources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t="-1079" r="12816" b="3766"/>
          <a:stretch/>
        </p:blipFill>
        <p:spPr bwMode="auto">
          <a:xfrm>
            <a:off x="472058" y="1200839"/>
            <a:ext cx="5563519" cy="397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6578462" y="2066133"/>
            <a:ext cx="5181893" cy="3111795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79694" y="435655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</a:t>
            </a:r>
            <a:r>
              <a:rPr lang="uk-UA" sz="3600" b="1" dirty="0" smtClean="0">
                <a:solidFill>
                  <a:schemeClr val="bg1"/>
                </a:solidFill>
              </a:rPr>
              <a:t>класу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78462" y="2283202"/>
            <a:ext cx="51818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знову дзвоник кличе в клас,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Знання нові чекають нас.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дуже любим рідну мову,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 мелодію чудову,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Тож починаємо урок,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буде наш  наступний крок.</a:t>
            </a:r>
          </a:p>
        </p:txBody>
      </p:sp>
    </p:spTree>
    <p:extLst>
      <p:ext uri="{BB962C8B-B14F-4D97-AF65-F5344CB8AC3E}">
        <p14:creationId xmlns:p14="http://schemas.microsoft.com/office/powerpoint/2010/main" val="118985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316944" y="1328179"/>
            <a:ext cx="5890519" cy="5768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Настрій якої книжки повторює твій настрій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84108" y="463849"/>
            <a:ext cx="8756193" cy="7553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9" name="Picture 3" descr="D:\Картинки до тестів\Емоції Книга\images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1" t="2414" r="13578" b="4941"/>
          <a:stretch/>
        </p:blipFill>
        <p:spPr bwMode="auto">
          <a:xfrm>
            <a:off x="6896342" y="3474709"/>
            <a:ext cx="2211723" cy="2786771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Картинки до тестів\Емоції Книга\images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17" y="3298074"/>
            <a:ext cx="2786770" cy="278677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Емоції Книга\images (1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86" y="2159112"/>
            <a:ext cx="2379238" cy="237923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228" y="1996145"/>
            <a:ext cx="1771777" cy="2751909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19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17109" y="445746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441812" y="1478766"/>
            <a:ext cx="4961960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Сьогодні на уроці ми дослідимо ваші знання про слова, речення, розділові знаки, службові слова, поділ слів на склади, наголос;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удосконалимо </a:t>
            </a:r>
            <a:r>
              <a:rPr lang="uk-UA" sz="2400" b="1" dirty="0">
                <a:solidFill>
                  <a:schemeClr val="bg1"/>
                </a:solidFill>
              </a:rPr>
              <a:t>вміння виконувати звуковий аналіз слів;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складати </a:t>
            </a:r>
            <a:r>
              <a:rPr lang="uk-UA" sz="2400" b="1" dirty="0">
                <a:solidFill>
                  <a:schemeClr val="bg1"/>
                </a:solidFill>
              </a:rPr>
              <a:t>речення і розповіді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 за малюнками. </a:t>
            </a:r>
            <a:endParaRPr lang="uk-UA" sz="2400" b="1" i="1" dirty="0">
              <a:solidFill>
                <a:schemeClr val="bg1"/>
              </a:solidFill>
            </a:endParaRPr>
          </a:p>
        </p:txBody>
      </p:sp>
      <p:pic>
        <p:nvPicPr>
          <p:cNvPr id="14" name="Picture 2" descr="ÐÐ°ÑÑÐ¸Ð½ÐºÐ¸ Ð¿Ð¾ Ð·Ð°Ð¿ÑÐ¾ÑÑ ÐºÐ»Ð¸Ð¿Ð°ÑÑ Ð´ÐµÑÐ¸ ÑÐ°Ð·Ð³Ð¾Ð²Ð°ÑÐ¸Ð²Ð°ÑÑ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1244" y="3173172"/>
            <a:ext cx="3156954" cy="340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2784" y="1667435"/>
            <a:ext cx="3279670" cy="401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98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716486" y="1655215"/>
            <a:ext cx="4503964" cy="4515869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878408" y="413119"/>
            <a:ext cx="8732066" cy="69493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118202" y="2081880"/>
            <a:ext cx="3501117" cy="353943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нн</a:t>
            </a:r>
            <a:r>
              <a:rPr lang="uk-UA" sz="3200" b="1" dirty="0">
                <a:solidFill>
                  <a:srgbClr val="FF0000"/>
                </a:solidFill>
              </a:rPr>
              <a:t>я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зд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зн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сл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жб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сл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скл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 скл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зв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й 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пр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ф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>
                <a:solidFill>
                  <a:srgbClr val="FF0000"/>
                </a:solidFill>
              </a:rPr>
              <a:t>ії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655215"/>
            <a:ext cx="5743902" cy="43079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96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96597" y="475385"/>
            <a:ext cx="10483575" cy="714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малюнки. Назв</a:t>
            </a:r>
            <a:r>
              <a:rPr lang="uk-UA" sz="3200" b="1" dirty="0">
                <a:solidFill>
                  <a:schemeClr val="bg1"/>
                </a:solidFill>
              </a:rPr>
              <a:t>и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професії зображених людей.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30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117121" y="1911807"/>
            <a:ext cx="29823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2F3242"/>
                </a:solidFill>
              </a:rPr>
              <a:t>Лікар</a:t>
            </a:r>
            <a:endParaRPr lang="ru-RU" sz="2800" b="1" dirty="0">
              <a:solidFill>
                <a:srgbClr val="2F3242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4434344" y="1911807"/>
            <a:ext cx="29823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2F3242"/>
                </a:solidFill>
              </a:rPr>
              <a:t>Будівельник</a:t>
            </a:r>
            <a:endParaRPr lang="ru-RU" sz="2800" b="1" dirty="0">
              <a:solidFill>
                <a:srgbClr val="2F3242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8121681" y="1915380"/>
            <a:ext cx="29823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2F3242"/>
                </a:solidFill>
              </a:rPr>
              <a:t>Продавець</a:t>
            </a:r>
            <a:endParaRPr lang="ru-RU" sz="2800" b="1" dirty="0">
              <a:solidFill>
                <a:srgbClr val="2F3242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6" t="10862" r="66876" b="71464"/>
          <a:stretch/>
        </p:blipFill>
        <p:spPr>
          <a:xfrm>
            <a:off x="1029231" y="2590593"/>
            <a:ext cx="2982380" cy="269014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89" t="11009" r="38904" b="71317"/>
          <a:stretch/>
        </p:blipFill>
        <p:spPr>
          <a:xfrm>
            <a:off x="4588797" y="2590593"/>
            <a:ext cx="2982380" cy="269014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35" t="10863" r="11658" b="71463"/>
          <a:stretch/>
        </p:blipFill>
        <p:spPr>
          <a:xfrm>
            <a:off x="8339395" y="2590592"/>
            <a:ext cx="2982380" cy="269014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732823" y="1150362"/>
            <a:ext cx="5316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</a:rPr>
              <a:t>Склади речення за малюнками.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382184" y="5505238"/>
            <a:ext cx="2559790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402789" y="5494237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 rot="16200000" flipH="1">
            <a:off x="3543572" y="554837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/>
          <p:cNvSpPr/>
          <p:nvPr/>
        </p:nvSpPr>
        <p:spPr>
          <a:xfrm>
            <a:off x="2055631" y="563090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16200000" flipH="1">
            <a:off x="2702445" y="554837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1547145" y="5602270"/>
            <a:ext cx="375893" cy="236470"/>
            <a:chOff x="6841977" y="5603805"/>
            <a:chExt cx="375893" cy="236470"/>
          </a:xfrm>
        </p:grpSpPr>
        <p:sp>
          <p:nvSpPr>
            <p:cNvPr id="23" name="Прямоугольник 22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Прямоугольник 23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6" name="Овал 25"/>
          <p:cNvSpPr/>
          <p:nvPr/>
        </p:nvSpPr>
        <p:spPr>
          <a:xfrm>
            <a:off x="3072105" y="5626261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Прямоугольный треугольник 26"/>
          <p:cNvSpPr/>
          <p:nvPr/>
        </p:nvSpPr>
        <p:spPr>
          <a:xfrm rot="12565604" flipH="1">
            <a:off x="2200109" y="5290898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1856368" y="1447729"/>
            <a:ext cx="79506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err="1" smtClean="0">
                <a:solidFill>
                  <a:schemeClr val="accent2">
                    <a:lumMod val="50000"/>
                  </a:schemeClr>
                </a:solidFill>
              </a:rPr>
              <a:t>Перевір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</a:rPr>
              <a:t>, чи правильно побудовані звукові схеми слів.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709705" y="6021308"/>
            <a:ext cx="4724029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 rot="16200000" flipH="1">
            <a:off x="3968176" y="604862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Овал 30"/>
          <p:cNvSpPr/>
          <p:nvPr/>
        </p:nvSpPr>
        <p:spPr>
          <a:xfrm>
            <a:off x="4326668" y="6151654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rot="16200000" flipH="1">
            <a:off x="5845224" y="604862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3" name="Группа 32"/>
          <p:cNvGrpSpPr/>
          <p:nvPr/>
        </p:nvGrpSpPr>
        <p:grpSpPr>
          <a:xfrm>
            <a:off x="4778268" y="6118338"/>
            <a:ext cx="375893" cy="236470"/>
            <a:chOff x="6841977" y="5603805"/>
            <a:chExt cx="375893" cy="236470"/>
          </a:xfrm>
        </p:grpSpPr>
        <p:sp>
          <p:nvSpPr>
            <p:cNvPr id="34" name="Прямоугольник 33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" name="Прямоугольник 34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6" name="Овал 35"/>
          <p:cNvSpPr/>
          <p:nvPr/>
        </p:nvSpPr>
        <p:spPr>
          <a:xfrm>
            <a:off x="5282573" y="613216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6538385" y="6118338"/>
            <a:ext cx="375893" cy="236470"/>
            <a:chOff x="6841977" y="5603805"/>
            <a:chExt cx="375893" cy="236470"/>
          </a:xfrm>
        </p:grpSpPr>
        <p:sp>
          <p:nvSpPr>
            <p:cNvPr id="38" name="Прямоугольник 37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Прямоугольник 38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0" name="Прямоугольный треугольник 39"/>
          <p:cNvSpPr/>
          <p:nvPr/>
        </p:nvSpPr>
        <p:spPr>
          <a:xfrm rot="12565604" flipH="1">
            <a:off x="6371054" y="5804336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5586909" y="6029895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/>
        </p:nvSpPr>
        <p:spPr>
          <a:xfrm>
            <a:off x="6215558" y="613216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 rot="16200000" flipH="1">
            <a:off x="7281739" y="6048626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Овал 43"/>
          <p:cNvSpPr/>
          <p:nvPr/>
        </p:nvSpPr>
        <p:spPr>
          <a:xfrm>
            <a:off x="7640388" y="614075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 rot="16200000" flipH="1">
            <a:off x="8080713" y="6048626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4683394" y="6021303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7056480" y="6029895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7942140" y="5415638"/>
            <a:ext cx="3904569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Прямоугольник 48"/>
          <p:cNvSpPr/>
          <p:nvPr/>
        </p:nvSpPr>
        <p:spPr>
          <a:xfrm rot="16200000" flipH="1">
            <a:off x="8200611" y="544295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Овал 49"/>
          <p:cNvSpPr/>
          <p:nvPr/>
        </p:nvSpPr>
        <p:spPr>
          <a:xfrm>
            <a:off x="9039790" y="5526496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 rot="16200000" flipH="1">
            <a:off x="8694099" y="5442956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2" name="Группа 51"/>
          <p:cNvGrpSpPr/>
          <p:nvPr/>
        </p:nvGrpSpPr>
        <p:grpSpPr>
          <a:xfrm>
            <a:off x="11331417" y="5507949"/>
            <a:ext cx="375893" cy="236470"/>
            <a:chOff x="6841977" y="5603805"/>
            <a:chExt cx="375893" cy="236470"/>
          </a:xfrm>
        </p:grpSpPr>
        <p:sp>
          <p:nvSpPr>
            <p:cNvPr id="53" name="Прямоугольник 52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4" name="Прямоугольник 53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6" name="Прямоугольный треугольник 55"/>
          <p:cNvSpPr/>
          <p:nvPr/>
        </p:nvSpPr>
        <p:spPr>
          <a:xfrm rot="12565604" flipH="1">
            <a:off x="11208610" y="5184619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9375420" y="5435120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Овал 57"/>
          <p:cNvSpPr/>
          <p:nvPr/>
        </p:nvSpPr>
        <p:spPr>
          <a:xfrm>
            <a:off x="9991293" y="5526496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10332190" y="5435120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 rot="16200000" flipH="1">
            <a:off x="9650871" y="5442956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Овал 62"/>
          <p:cNvSpPr/>
          <p:nvPr/>
        </p:nvSpPr>
        <p:spPr>
          <a:xfrm>
            <a:off x="10991206" y="5521778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 rot="16200000" flipH="1">
            <a:off x="10612325" y="543823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12" y="832542"/>
            <a:ext cx="1848003" cy="225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21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61" grpId="0"/>
      <p:bldP spid="62" grpId="0"/>
      <p:bldP spid="13" grpId="0"/>
      <p:bldP spid="15" grpId="0" animBg="1"/>
      <p:bldP spid="19" grpId="0" animBg="1"/>
      <p:bldP spid="20" grpId="0" animBg="1"/>
      <p:bldP spid="21" grpId="0" animBg="1"/>
      <p:bldP spid="26" grpId="0" animBg="1"/>
      <p:bldP spid="27" grpId="0" animBg="1"/>
      <p:bldP spid="28" grpId="0"/>
      <p:bldP spid="29" grpId="0" animBg="1"/>
      <p:bldP spid="30" grpId="0" animBg="1"/>
      <p:bldP spid="31" grpId="0" animBg="1"/>
      <p:bldP spid="32" grpId="0" animBg="1"/>
      <p:bldP spid="36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8" grpId="0" animBg="1"/>
      <p:bldP spid="49" grpId="0" animBg="1"/>
      <p:bldP spid="50" grpId="0" animBg="1"/>
      <p:bldP spid="51" grpId="0" animBg="1"/>
      <p:bldP spid="56" grpId="0" animBg="1"/>
      <p:bldP spid="58" grpId="0" animBg="1"/>
      <p:bldP spid="60" grpId="0" animBg="1"/>
      <p:bldP spid="63" grpId="0" animBg="1"/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7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975" y="1189700"/>
            <a:ext cx="2685853" cy="328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96597" y="475385"/>
            <a:ext cx="10483575" cy="714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</a:t>
            </a:r>
            <a:r>
              <a:rPr lang="uk-UA" sz="3200" b="1" dirty="0">
                <a:solidFill>
                  <a:schemeClr val="bg1"/>
                </a:solidFill>
              </a:rPr>
              <a:t>професії зображених людей.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30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852814" y="1980835"/>
            <a:ext cx="27956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</a:rPr>
              <a:t>Склади речення за малюнками.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851711" y="4776758"/>
            <a:ext cx="30536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err="1" smtClean="0">
                <a:solidFill>
                  <a:schemeClr val="accent2">
                    <a:lumMod val="50000"/>
                  </a:schemeClr>
                </a:solidFill>
              </a:rPr>
              <a:t>Перевір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</a:rPr>
              <a:t>чи правильно розміщено звукові схеми до цих слів.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D:\1 клас\1. Навчання грамоти\1 УРОКИ 2023\Читання\015 - Повторення вивченого в добукварний період\2023-09-26_1628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828" y="1612027"/>
            <a:ext cx="5858986" cy="487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076550" y="1189700"/>
            <a:ext cx="29823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2F3242"/>
                </a:solidFill>
              </a:rPr>
              <a:t>Учитель </a:t>
            </a:r>
            <a:endParaRPr lang="ru-RU" sz="2800" b="1" dirty="0">
              <a:solidFill>
                <a:srgbClr val="2F3242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27336" y="1190994"/>
            <a:ext cx="23417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2F3242"/>
                </a:solidFill>
              </a:rPr>
              <a:t>двірник </a:t>
            </a:r>
            <a:endParaRPr lang="ru-RU" sz="2800" b="1" dirty="0">
              <a:solidFill>
                <a:srgbClr val="2F3242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50901" y="4399303"/>
            <a:ext cx="1612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2F3242"/>
                </a:solidFill>
              </a:rPr>
              <a:t>Співак </a:t>
            </a:r>
            <a:endParaRPr lang="ru-RU" sz="2800" b="1" dirty="0">
              <a:solidFill>
                <a:srgbClr val="2F3242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765781" y="4050481"/>
            <a:ext cx="16127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2F3242"/>
                </a:solidFill>
              </a:rPr>
              <a:t>Пекар </a:t>
            </a:r>
            <a:endParaRPr lang="ru-RU" sz="2800" b="1" dirty="0">
              <a:solidFill>
                <a:srgbClr val="2F3242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5487891" y="5595687"/>
            <a:ext cx="870857" cy="469528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5050971" y="5561588"/>
            <a:ext cx="1307777" cy="503627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4942114" y="3657599"/>
            <a:ext cx="457200" cy="163287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7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94138" y="358658"/>
            <a:ext cx="8756193" cy="1021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</a:t>
            </a:r>
            <a:r>
              <a:rPr lang="uk-UA" sz="3200" b="1" dirty="0">
                <a:solidFill>
                  <a:schemeClr val="bg1"/>
                </a:solidFill>
              </a:rPr>
              <a:t>малюнок. </a:t>
            </a:r>
            <a:r>
              <a:rPr lang="uk-UA" sz="3200" b="1" dirty="0" smtClean="0">
                <a:solidFill>
                  <a:schemeClr val="bg1"/>
                </a:solidFill>
              </a:rPr>
              <a:t>Розкажи,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ким </a:t>
            </a:r>
            <a:r>
              <a:rPr lang="uk-UA" sz="3200" b="1" dirty="0">
                <a:solidFill>
                  <a:schemeClr val="bg1"/>
                </a:solidFill>
              </a:rPr>
              <a:t>мріють стати Катруся і Лесик. </a:t>
            </a:r>
            <a:endParaRPr lang="uk-UA" sz="3200" b="1" dirty="0" smtClean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6" t="9583" r="17593" b="66807"/>
          <a:stretch/>
        </p:blipFill>
        <p:spPr>
          <a:xfrm>
            <a:off x="2733273" y="2103234"/>
            <a:ext cx="7977977" cy="3842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397300" y="5935522"/>
            <a:ext cx="2474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2F3242"/>
                </a:solidFill>
              </a:rPr>
              <a:t>Балерина</a:t>
            </a:r>
            <a:endParaRPr lang="ru-RU" sz="2800" b="1" dirty="0">
              <a:solidFill>
                <a:srgbClr val="2F3242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13217" y="5935522"/>
            <a:ext cx="2804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2F3242"/>
                </a:solidFill>
              </a:rPr>
              <a:t>Програміст</a:t>
            </a:r>
            <a:endParaRPr lang="ru-RU" sz="2800" b="1" dirty="0">
              <a:solidFill>
                <a:srgbClr val="2F3242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94138" y="1466849"/>
            <a:ext cx="8756193" cy="5339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Ким ти хочеш </a:t>
            </a:r>
            <a:r>
              <a:rPr lang="uk-UA" sz="2000" b="1" dirty="0">
                <a:solidFill>
                  <a:schemeClr val="bg1"/>
                </a:solidFill>
              </a:rPr>
              <a:t>стати, коли </a:t>
            </a:r>
            <a:r>
              <a:rPr lang="uk-UA" sz="2000" b="1" dirty="0" smtClean="0">
                <a:solidFill>
                  <a:schemeClr val="bg1"/>
                </a:solidFill>
              </a:rPr>
              <a:t>виростеш? Чи подобаються тобі ці </a:t>
            </a:r>
            <a:r>
              <a:rPr lang="uk-UA" sz="2000" b="1" dirty="0">
                <a:solidFill>
                  <a:schemeClr val="bg1"/>
                </a:solidFill>
              </a:rPr>
              <a:t>професії?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974" y="1875350"/>
            <a:ext cx="2685853" cy="328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31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61481" y="445744"/>
            <a:ext cx="9500433" cy="9585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</a:t>
            </a:r>
            <a:r>
              <a:rPr lang="uk-UA" sz="3200" b="1" dirty="0">
                <a:solidFill>
                  <a:schemeClr val="bg1"/>
                </a:solidFill>
              </a:rPr>
              <a:t>малюнок. Що зображено на табличках.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Пригадай, </a:t>
            </a:r>
            <a:r>
              <a:rPr lang="uk-UA" sz="3200" b="1" dirty="0">
                <a:solidFill>
                  <a:schemeClr val="bg1"/>
                </a:solidFill>
              </a:rPr>
              <a:t>що означають ці умовні позначення.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86" t="36886" r="12027" b="20174"/>
          <a:stretch/>
        </p:blipFill>
        <p:spPr>
          <a:xfrm>
            <a:off x="3820885" y="1404328"/>
            <a:ext cx="6624378" cy="5225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974" y="1875350"/>
            <a:ext cx="2685853" cy="328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31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53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42204</TotalTime>
  <Words>420</Words>
  <Application>Microsoft Office PowerPoint</Application>
  <PresentationFormat>Произвольный</PresentationFormat>
  <Paragraphs>103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2446</cp:revision>
  <dcterms:created xsi:type="dcterms:W3CDTF">2018-01-05T16:38:53Z</dcterms:created>
  <dcterms:modified xsi:type="dcterms:W3CDTF">2023-09-27T07:18:24Z</dcterms:modified>
</cp:coreProperties>
</file>