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602" r:id="rId3"/>
    <p:sldId id="1424" r:id="rId4"/>
    <p:sldId id="520" r:id="rId5"/>
    <p:sldId id="585" r:id="rId6"/>
    <p:sldId id="1425" r:id="rId7"/>
    <p:sldId id="619" r:id="rId8"/>
    <p:sldId id="607" r:id="rId9"/>
    <p:sldId id="1426" r:id="rId10"/>
    <p:sldId id="555" r:id="rId11"/>
    <p:sldId id="586" r:id="rId12"/>
    <p:sldId id="587" r:id="rId13"/>
    <p:sldId id="588" r:id="rId14"/>
    <p:sldId id="615" r:id="rId15"/>
    <p:sldId id="616" r:id="rId16"/>
    <p:sldId id="611" r:id="rId17"/>
    <p:sldId id="1427" r:id="rId18"/>
    <p:sldId id="1428" r:id="rId19"/>
    <p:sldId id="1402" r:id="rId20"/>
    <p:sldId id="485" r:id="rId21"/>
    <p:sldId id="57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95FFF"/>
    <a:srgbClr val="322ADA"/>
    <a:srgbClr val="463EDE"/>
    <a:srgbClr val="FF3300"/>
    <a:srgbClr val="F2B800"/>
    <a:srgbClr val="F6F9FC"/>
    <a:srgbClr val="F3F7FB"/>
    <a:srgbClr val="FCFDFE"/>
    <a:srgbClr val="EF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43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2.wdp"/><Relationship Id="rId7" Type="http://schemas.openxmlformats.org/officeDocument/2006/relationships/image" Target="../media/image3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5337" y="4642872"/>
            <a:ext cx="9013805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Звук [а]. Мала буква а. 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Складання речень за малюнками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Буква А. Слова на букву А. Імена на букву А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07" y="696686"/>
            <a:ext cx="4819336" cy="364671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85856" y="1226274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16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69571" y="473692"/>
            <a:ext cx="9852167" cy="9849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малюнок. Де знаходяться букви? Куди поспішають? Звуковий аналіз слова </a:t>
            </a:r>
            <a:r>
              <a:rPr lang="uk-UA" sz="2800" b="1" i="1" dirty="0">
                <a:solidFill>
                  <a:schemeClr val="bg1"/>
                </a:solidFill>
              </a:rPr>
              <a:t>автобус. </a:t>
            </a:r>
            <a:r>
              <a:rPr lang="uk-UA" sz="2800" b="1" dirty="0">
                <a:solidFill>
                  <a:schemeClr val="bg1"/>
                </a:solidFill>
              </a:rPr>
              <a:t>Перший звук у слові.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32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38982" y="2099113"/>
            <a:ext cx="2711411" cy="3401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" t="223" r="-345" b="19529"/>
          <a:stretch/>
        </p:blipFill>
        <p:spPr>
          <a:xfrm>
            <a:off x="3384000" y="2044369"/>
            <a:ext cx="8240306" cy="34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2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2624" y="448658"/>
            <a:ext cx="8756193" cy="8031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Звуковий </a:t>
            </a:r>
            <a:r>
              <a:rPr lang="uk-UA" sz="3600" b="1" dirty="0">
                <a:solidFill>
                  <a:schemeClr val="bg1"/>
                </a:solidFill>
              </a:rPr>
              <a:t>аналіз </a:t>
            </a:r>
            <a:r>
              <a:rPr lang="uk-UA" sz="3600" b="1" dirty="0" smtClean="0">
                <a:solidFill>
                  <a:schemeClr val="bg1"/>
                </a:solidFill>
              </a:rPr>
              <a:t>слів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0" t="38188" r="13512" b="43689"/>
          <a:stretch/>
        </p:blipFill>
        <p:spPr>
          <a:xfrm>
            <a:off x="606837" y="2357892"/>
            <a:ext cx="10972801" cy="35072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2" name="Полилиния 21"/>
          <p:cNvSpPr/>
          <p:nvPr/>
        </p:nvSpPr>
        <p:spPr>
          <a:xfrm>
            <a:off x="1420625" y="4250875"/>
            <a:ext cx="967272" cy="1155641"/>
          </a:xfrm>
          <a:custGeom>
            <a:avLst/>
            <a:gdLst>
              <a:gd name="connsiteX0" fmla="*/ 999412 w 999412"/>
              <a:gd name="connsiteY0" fmla="*/ 0 h 1155641"/>
              <a:gd name="connsiteX1" fmla="*/ 120522 w 999412"/>
              <a:gd name="connsiteY1" fmla="*/ 781234 h 1155641"/>
              <a:gd name="connsiteX2" fmla="*/ 40623 w 999412"/>
              <a:gd name="connsiteY2" fmla="*/ 1109708 h 1155641"/>
              <a:gd name="connsiteX3" fmla="*/ 431241 w 999412"/>
              <a:gd name="connsiteY3" fmla="*/ 1145219 h 1155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412" h="1155641">
                <a:moveTo>
                  <a:pt x="999412" y="0"/>
                </a:moveTo>
                <a:cubicBezTo>
                  <a:pt x="639866" y="298141"/>
                  <a:pt x="280320" y="596283"/>
                  <a:pt x="120522" y="781234"/>
                </a:cubicBezTo>
                <a:cubicBezTo>
                  <a:pt x="-39276" y="966185"/>
                  <a:pt x="-11163" y="1049044"/>
                  <a:pt x="40623" y="1109708"/>
                </a:cubicBezTo>
                <a:cubicBezTo>
                  <a:pt x="92409" y="1170372"/>
                  <a:pt x="261825" y="1157795"/>
                  <a:pt x="431241" y="1145219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2009832" y="5401026"/>
            <a:ext cx="213781" cy="321376"/>
            <a:chOff x="3398075" y="6018352"/>
            <a:chExt cx="184699" cy="263541"/>
          </a:xfrm>
        </p:grpSpPr>
        <p:sp>
          <p:nvSpPr>
            <p:cNvPr id="24" name="Полилиния 23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836109" y="5406516"/>
            <a:ext cx="225699" cy="322043"/>
            <a:chOff x="3398075" y="6018352"/>
            <a:chExt cx="184699" cy="263541"/>
          </a:xfrm>
        </p:grpSpPr>
        <p:sp>
          <p:nvSpPr>
            <p:cNvPr id="29" name="Полилиния 28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0236136" y="5406516"/>
            <a:ext cx="225699" cy="322043"/>
            <a:chOff x="3398075" y="6018352"/>
            <a:chExt cx="184699" cy="263541"/>
          </a:xfrm>
        </p:grpSpPr>
        <p:sp>
          <p:nvSpPr>
            <p:cNvPr id="32" name="Полилиния 31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904261" y="5786186"/>
            <a:ext cx="157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аґрус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5214" y="5786186"/>
            <a:ext cx="1393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рак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46545" y="5786185"/>
            <a:ext cx="17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сумка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08760" y="1342040"/>
            <a:ext cx="8756193" cy="1015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 про те, що робить буква </a:t>
            </a:r>
            <a:r>
              <a:rPr lang="uk-UA" sz="2000" b="1" i="1" dirty="0">
                <a:solidFill>
                  <a:schemeClr val="bg1"/>
                </a:solidFill>
              </a:rPr>
              <a:t>а</a:t>
            </a:r>
            <a:r>
              <a:rPr lang="uk-UA" sz="2000" b="1" dirty="0">
                <a:solidFill>
                  <a:schemeClr val="bg1"/>
                </a:solidFill>
              </a:rPr>
              <a:t> на кожному малюнку. </a:t>
            </a:r>
            <a:r>
              <a:rPr lang="uk-UA" sz="2000" b="1" dirty="0" smtClean="0">
                <a:solidFill>
                  <a:schemeClr val="bg1"/>
                </a:solidFill>
              </a:rPr>
              <a:t>Виконай </a:t>
            </a:r>
            <a:r>
              <a:rPr lang="uk-UA" sz="2000" b="1" dirty="0">
                <a:solidFill>
                  <a:schemeClr val="bg1"/>
                </a:solidFill>
              </a:rPr>
              <a:t>звуковий аналіз слів. </a:t>
            </a:r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місце звука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а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 в кожному слові.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32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86713" y="393413"/>
            <a:ext cx="10758829" cy="9810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 завдання Читалочки. </a:t>
            </a:r>
            <a:r>
              <a:rPr lang="uk-UA" sz="3200" b="1" dirty="0" smtClean="0">
                <a:solidFill>
                  <a:schemeClr val="bg1"/>
                </a:solidFill>
              </a:rPr>
              <a:t>Зверни </a:t>
            </a:r>
            <a:r>
              <a:rPr lang="uk-UA" sz="3200" b="1" dirty="0">
                <a:solidFill>
                  <a:schemeClr val="bg1"/>
                </a:solidFill>
              </a:rPr>
              <a:t>увагу на стрілочки, вони показують, в якому напрямку треба читати.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731922" y="1464929"/>
            <a:ext cx="4346854" cy="3074020"/>
            <a:chOff x="5197057" y="1716863"/>
            <a:chExt cx="5342606" cy="445217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0" t="4058" r="57707" b="15656"/>
            <a:stretch/>
          </p:blipFill>
          <p:spPr>
            <a:xfrm>
              <a:off x="5197057" y="1716863"/>
              <a:ext cx="5342606" cy="4452173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373" y="1900990"/>
              <a:ext cx="2770121" cy="2937134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55" t="3785" r="4807" b="11915"/>
          <a:stretch/>
        </p:blipFill>
        <p:spPr>
          <a:xfrm>
            <a:off x="5962322" y="1442165"/>
            <a:ext cx="5765991" cy="475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56288" y="5102621"/>
            <a:ext cx="2365188" cy="30949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14"/>
          <p:cNvSpPr/>
          <p:nvPr/>
        </p:nvSpPr>
        <p:spPr>
          <a:xfrm rot="12565604" flipH="1">
            <a:off x="11099763" y="4958906"/>
            <a:ext cx="45719" cy="8226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rot="16200000" flipH="1">
            <a:off x="10000482" y="5148637"/>
            <a:ext cx="55116" cy="2174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841392" y="5117291"/>
            <a:ext cx="739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10665059" y="5117291"/>
            <a:ext cx="2" cy="300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9429674" y="5198923"/>
            <a:ext cx="13661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0370573" y="5198923"/>
            <a:ext cx="13661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6200000" flipH="1">
            <a:off x="10810177" y="5133929"/>
            <a:ext cx="55116" cy="2174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1014194" y="5188838"/>
            <a:ext cx="136618" cy="13706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6200000" flipH="1">
            <a:off x="11388928" y="5148637"/>
            <a:ext cx="55116" cy="2174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9273018" y="5685028"/>
            <a:ext cx="238277" cy="360942"/>
            <a:chOff x="3398075" y="6018352"/>
            <a:chExt cx="184699" cy="263541"/>
          </a:xfrm>
        </p:grpSpPr>
        <p:sp>
          <p:nvSpPr>
            <p:cNvPr id="26" name="Полилиния 25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978352" y="5686822"/>
            <a:ext cx="238277" cy="360942"/>
            <a:chOff x="3398075" y="6018352"/>
            <a:chExt cx="184699" cy="263541"/>
          </a:xfrm>
        </p:grpSpPr>
        <p:sp>
          <p:nvSpPr>
            <p:cNvPr id="30" name="Полилиния 29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609864" y="5704985"/>
            <a:ext cx="238277" cy="360942"/>
            <a:chOff x="3398075" y="6018352"/>
            <a:chExt cx="184699" cy="263541"/>
          </a:xfrm>
        </p:grpSpPr>
        <p:sp>
          <p:nvSpPr>
            <p:cNvPr id="34" name="Полилиния 33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6" name="Прямая со стрелкой 35"/>
          <p:cNvCxnSpPr/>
          <p:nvPr/>
        </p:nvCxnSpPr>
        <p:spPr>
          <a:xfrm flipV="1">
            <a:off x="8319802" y="2650166"/>
            <a:ext cx="1266965" cy="8181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8055312" y="5256239"/>
            <a:ext cx="1156797" cy="1687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415067" y="4609291"/>
            <a:ext cx="4378096" cy="14234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</a:t>
            </a:r>
            <a:r>
              <a:rPr lang="uk-UA" sz="2400" b="1" dirty="0">
                <a:solidFill>
                  <a:schemeClr val="bg1"/>
                </a:solidFill>
              </a:rPr>
              <a:t>всі предмети.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</a:t>
            </a:r>
            <a:r>
              <a:rPr lang="uk-UA" sz="2400" b="1" dirty="0">
                <a:solidFill>
                  <a:schemeClr val="bg1"/>
                </a:solidFill>
              </a:rPr>
              <a:t>схему кожного слова. </a:t>
            </a:r>
            <a:r>
              <a:rPr lang="uk-UA" sz="2400" b="1" dirty="0" smtClean="0">
                <a:solidFill>
                  <a:schemeClr val="bg1"/>
                </a:solidFill>
              </a:rPr>
              <a:t>Заповни </a:t>
            </a:r>
            <a:r>
              <a:rPr lang="uk-UA" sz="2400" b="1" dirty="0">
                <a:solidFill>
                  <a:schemeClr val="bg1"/>
                </a:solidFill>
              </a:rPr>
              <a:t>схему слова </a:t>
            </a:r>
            <a:r>
              <a:rPr lang="uk-UA" sz="2400" b="1" i="1" dirty="0">
                <a:solidFill>
                  <a:schemeClr val="bg1"/>
                </a:solidFill>
              </a:rPr>
              <a:t>ананас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33457" y="2841879"/>
            <a:ext cx="155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альбом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20729" y="1621042"/>
            <a:ext cx="157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антена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79320" y="5397205"/>
            <a:ext cx="157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ананас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9627027" y="4105875"/>
            <a:ext cx="238277" cy="360942"/>
            <a:chOff x="3398075" y="6018352"/>
            <a:chExt cx="184699" cy="263541"/>
          </a:xfrm>
        </p:grpSpPr>
        <p:sp>
          <p:nvSpPr>
            <p:cNvPr id="43" name="Полилиния 42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1150812" y="4097507"/>
            <a:ext cx="238277" cy="360942"/>
            <a:chOff x="3398075" y="6018352"/>
            <a:chExt cx="184699" cy="263541"/>
          </a:xfrm>
        </p:grpSpPr>
        <p:sp>
          <p:nvSpPr>
            <p:cNvPr id="46" name="Полилиния 45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6080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8" grpId="0" animBg="1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049309" y="347775"/>
            <a:ext cx="8756193" cy="11653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предмети. </a:t>
            </a:r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у яких словах буква а стоїть у середині, а в яких – у кінці.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6010877" y="2628432"/>
            <a:ext cx="1318846" cy="10287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5922953" y="3048716"/>
            <a:ext cx="1406770" cy="120753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9261100" y="2979626"/>
            <a:ext cx="779584" cy="64786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9343161" y="2954633"/>
            <a:ext cx="697523" cy="69784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" t="1793" r="1190" b="2091"/>
          <a:stretch/>
        </p:blipFill>
        <p:spPr>
          <a:xfrm rot="10800000">
            <a:off x="3719302" y="1906567"/>
            <a:ext cx="8217565" cy="385674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1925049"/>
            <a:ext cx="3174421" cy="3829071"/>
          </a:xfrm>
          <a:prstGeom prst="rect">
            <a:avLst/>
          </a:prstGeom>
        </p:spPr>
      </p:pic>
      <p:cxnSp>
        <p:nvCxnSpPr>
          <p:cNvPr id="39" name="Прямая со стрелкой 38"/>
          <p:cNvCxnSpPr/>
          <p:nvPr/>
        </p:nvCxnSpPr>
        <p:spPr>
          <a:xfrm>
            <a:off x="5669470" y="2927991"/>
            <a:ext cx="1318846" cy="102870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5506808" y="3278595"/>
            <a:ext cx="1406770" cy="120753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8582385" y="3181221"/>
            <a:ext cx="779584" cy="64786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 flipV="1">
            <a:off x="8701436" y="3093417"/>
            <a:ext cx="1339248" cy="78894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8701084" y="3877682"/>
            <a:ext cx="1305103" cy="11847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9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24" y="1971400"/>
            <a:ext cx="7315161" cy="417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2321453" y="470697"/>
            <a:ext cx="8756193" cy="10206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</a:t>
            </a:r>
            <a:r>
              <a:rPr lang="uk-UA" sz="3200" b="1" dirty="0">
                <a:solidFill>
                  <a:schemeClr val="bg1"/>
                </a:solidFill>
              </a:rPr>
              <a:t>речення за малюнками,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добираючи </a:t>
            </a:r>
            <a:r>
              <a:rPr lang="uk-UA" sz="3200" b="1" dirty="0">
                <a:solidFill>
                  <a:schemeClr val="bg1"/>
                </a:solidFill>
              </a:rPr>
              <a:t>замість трьох крапок слова. 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4577862" y="2916817"/>
            <a:ext cx="1318846" cy="1028700"/>
          </a:xfrm>
          <a:prstGeom prst="straightConnector1">
            <a:avLst/>
          </a:prstGeom>
          <a:ln w="57150">
            <a:noFill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4489938" y="3337101"/>
            <a:ext cx="1406770" cy="1207533"/>
          </a:xfrm>
          <a:prstGeom prst="straightConnector1">
            <a:avLst/>
          </a:prstGeom>
          <a:ln w="57150">
            <a:noFill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7828085" y="3268011"/>
            <a:ext cx="779584" cy="647863"/>
          </a:xfrm>
          <a:prstGeom prst="straightConnector1">
            <a:avLst/>
          </a:prstGeom>
          <a:ln w="57150">
            <a:noFill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7910146" y="3243018"/>
            <a:ext cx="697523" cy="697849"/>
          </a:xfrm>
          <a:prstGeom prst="straightConnector1">
            <a:avLst/>
          </a:prstGeom>
          <a:ln w="57150">
            <a:noFill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155575" y="521524"/>
            <a:ext cx="2588551" cy="3413346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701025" y="3015927"/>
            <a:ext cx="207299" cy="280986"/>
            <a:chOff x="3398075" y="6018352"/>
            <a:chExt cx="184699" cy="263541"/>
          </a:xfrm>
        </p:grpSpPr>
        <p:sp>
          <p:nvSpPr>
            <p:cNvPr id="16" name="Полилиния 15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5270506" y="3012645"/>
            <a:ext cx="183999" cy="284268"/>
            <a:chOff x="3398075" y="6018352"/>
            <a:chExt cx="184699" cy="263541"/>
          </a:xfrm>
        </p:grpSpPr>
        <p:sp>
          <p:nvSpPr>
            <p:cNvPr id="19" name="Полилиния 18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717279" y="3012644"/>
            <a:ext cx="206423" cy="289455"/>
            <a:chOff x="3398075" y="6018352"/>
            <a:chExt cx="184699" cy="263541"/>
          </a:xfrm>
        </p:grpSpPr>
        <p:sp>
          <p:nvSpPr>
            <p:cNvPr id="22" name="Полилиния 21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562600" y="5738675"/>
            <a:ext cx="194544" cy="262660"/>
            <a:chOff x="3398077" y="6018352"/>
            <a:chExt cx="184697" cy="263545"/>
          </a:xfrm>
        </p:grpSpPr>
        <p:sp>
          <p:nvSpPr>
            <p:cNvPr id="26" name="Полилиния 25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398077" y="6115054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52660" y="5738675"/>
            <a:ext cx="205740" cy="289560"/>
            <a:chOff x="3398075" y="6018352"/>
            <a:chExt cx="184699" cy="263541"/>
          </a:xfrm>
        </p:grpSpPr>
        <p:sp>
          <p:nvSpPr>
            <p:cNvPr id="30" name="Полилиния 29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0424160" y="5738675"/>
            <a:ext cx="201226" cy="289560"/>
            <a:chOff x="3398075" y="6018352"/>
            <a:chExt cx="184699" cy="263541"/>
          </a:xfrm>
        </p:grpSpPr>
        <p:sp>
          <p:nvSpPr>
            <p:cNvPr id="38" name="Полилиния 3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375" y="4169886"/>
            <a:ext cx="340405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Проаналізуй слова – назви малюнків</a:t>
            </a:r>
            <a:r>
              <a:rPr lang="uk-UA" sz="2000" b="1" dirty="0" smtClean="0">
                <a:solidFill>
                  <a:schemeClr val="bg1"/>
                </a:solidFill>
              </a:rPr>
              <a:t>, </a:t>
            </a:r>
            <a:r>
              <a:rPr lang="uk-UA" sz="2000" b="1" dirty="0">
                <a:solidFill>
                  <a:schemeClr val="bg1"/>
                </a:solidFill>
              </a:rPr>
              <a:t>знайди місце звука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а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 в цих словах.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0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371" y="1925049"/>
            <a:ext cx="7816779" cy="292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809823" y="410224"/>
            <a:ext cx="8756193" cy="7814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Назви </a:t>
            </a:r>
            <a:r>
              <a:rPr lang="uk-UA" sz="4000" b="1" dirty="0">
                <a:solidFill>
                  <a:schemeClr val="bg1"/>
                </a:solidFill>
              </a:rPr>
              <a:t>букви, які </a:t>
            </a:r>
            <a:r>
              <a:rPr lang="uk-UA" sz="4000" b="1" dirty="0" smtClean="0">
                <a:solidFill>
                  <a:schemeClr val="bg1"/>
                </a:solidFill>
              </a:rPr>
              <a:t>ти знаєш.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4577862" y="2874092"/>
            <a:ext cx="1318846" cy="1028700"/>
          </a:xfrm>
          <a:prstGeom prst="straightConnector1">
            <a:avLst/>
          </a:prstGeom>
          <a:ln w="57150">
            <a:noFill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4489938" y="3294376"/>
            <a:ext cx="1406770" cy="1207533"/>
          </a:xfrm>
          <a:prstGeom prst="straightConnector1">
            <a:avLst/>
          </a:prstGeom>
          <a:ln w="57150">
            <a:noFill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7828085" y="3225286"/>
            <a:ext cx="779584" cy="647863"/>
          </a:xfrm>
          <a:prstGeom prst="straightConnector1">
            <a:avLst/>
          </a:prstGeom>
          <a:ln w="57150">
            <a:noFill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7910146" y="3200293"/>
            <a:ext cx="697523" cy="697849"/>
          </a:xfrm>
          <a:prstGeom prst="straightConnector1">
            <a:avLst/>
          </a:prstGeom>
          <a:ln w="57150">
            <a:noFill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4" y="1379840"/>
            <a:ext cx="3174421" cy="3829071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8896342" y="2153585"/>
            <a:ext cx="649758" cy="624254"/>
          </a:xfrm>
          <a:prstGeom prst="ellipse">
            <a:avLst/>
          </a:prstGeom>
          <a:noFill/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0957392" y="3900240"/>
            <a:ext cx="649758" cy="624254"/>
          </a:xfrm>
          <a:prstGeom prst="ellipse">
            <a:avLst/>
          </a:prstGeom>
          <a:noFill/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4140369" y="4373267"/>
            <a:ext cx="163267" cy="257283"/>
            <a:chOff x="3398075" y="6018352"/>
            <a:chExt cx="184699" cy="263541"/>
          </a:xfrm>
        </p:grpSpPr>
        <p:sp>
          <p:nvSpPr>
            <p:cNvPr id="20" name="Полилиния 19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472387" y="4370896"/>
            <a:ext cx="163267" cy="259654"/>
            <a:chOff x="3398075" y="6018352"/>
            <a:chExt cx="184699" cy="263541"/>
          </a:xfrm>
        </p:grpSpPr>
        <p:sp>
          <p:nvSpPr>
            <p:cNvPr id="23" name="Полилиния 22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2524" y="451920"/>
            <a:ext cx="8756193" cy="11373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Написання </a:t>
            </a:r>
            <a:r>
              <a:rPr lang="uk-UA" sz="3200" b="1" dirty="0">
                <a:solidFill>
                  <a:schemeClr val="bg1"/>
                </a:solidFill>
              </a:rPr>
              <a:t>малої друкованої букви 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37" name="Групувати 5">
            <a:extLst>
              <a:ext uri="{FF2B5EF4-FFF2-40B4-BE49-F238E27FC236}">
                <a16:creationId xmlns:a16="http://schemas.microsoft.com/office/drawing/2014/main" xmlns="" id="{07037181-4646-471A-9EC6-D54FA4A130D1}"/>
              </a:ext>
            </a:extLst>
          </p:cNvPr>
          <p:cNvGrpSpPr/>
          <p:nvPr/>
        </p:nvGrpSpPr>
        <p:grpSpPr>
          <a:xfrm>
            <a:off x="645201" y="2031532"/>
            <a:ext cx="10837758" cy="3429859"/>
            <a:chOff x="656347" y="1784412"/>
            <a:chExt cx="12965361" cy="4323426"/>
          </a:xfrm>
        </p:grpSpPr>
        <p:sp>
          <p:nvSpPr>
            <p:cNvPr id="38" name="Прямокутник 1">
              <a:extLst>
                <a:ext uri="{FF2B5EF4-FFF2-40B4-BE49-F238E27FC236}">
                  <a16:creationId xmlns:a16="http://schemas.microsoft.com/office/drawing/2014/main" xmlns="" id="{F706940F-E7FC-B53F-CA54-EF37FC06FA63}"/>
                </a:ext>
              </a:extLst>
            </p:cNvPr>
            <p:cNvSpPr/>
            <p:nvPr/>
          </p:nvSpPr>
          <p:spPr>
            <a:xfrm>
              <a:off x="656347" y="1784412"/>
              <a:ext cx="4323426" cy="4323426"/>
            </a:xfrm>
            <a:prstGeom prst="rect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Прямокутник 7">
              <a:extLst>
                <a:ext uri="{FF2B5EF4-FFF2-40B4-BE49-F238E27FC236}">
                  <a16:creationId xmlns:a16="http://schemas.microsoft.com/office/drawing/2014/main" xmlns="" id="{16949442-86F7-2433-29E3-482FB85C44F5}"/>
                </a:ext>
              </a:extLst>
            </p:cNvPr>
            <p:cNvSpPr/>
            <p:nvPr/>
          </p:nvSpPr>
          <p:spPr>
            <a:xfrm>
              <a:off x="4974856" y="1784412"/>
              <a:ext cx="4323426" cy="4323426"/>
            </a:xfrm>
            <a:prstGeom prst="rect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" name="Прямокутник 8">
              <a:extLst>
                <a:ext uri="{FF2B5EF4-FFF2-40B4-BE49-F238E27FC236}">
                  <a16:creationId xmlns:a16="http://schemas.microsoft.com/office/drawing/2014/main" xmlns="" id="{5DB7D6F4-76AC-A346-8592-A4ECD624ADC1}"/>
                </a:ext>
              </a:extLst>
            </p:cNvPr>
            <p:cNvSpPr/>
            <p:nvPr/>
          </p:nvSpPr>
          <p:spPr>
            <a:xfrm>
              <a:off x="9298282" y="1784412"/>
              <a:ext cx="4323426" cy="4323426"/>
            </a:xfrm>
            <a:prstGeom prst="rect">
              <a:avLst/>
            </a:prstGeom>
            <a:noFill/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7" name="Дуга 16"/>
          <p:cNvSpPr/>
          <p:nvPr/>
        </p:nvSpPr>
        <p:spPr>
          <a:xfrm rot="16200000">
            <a:off x="9538449" y="1979805"/>
            <a:ext cx="1792707" cy="2044037"/>
          </a:xfrm>
          <a:prstGeom prst="arc">
            <a:avLst>
              <a:gd name="adj1" fmla="val 16200000"/>
              <a:gd name="adj2" fmla="val 5342082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11446568" y="2966375"/>
            <a:ext cx="5665" cy="244607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лилиния 18"/>
          <p:cNvSpPr/>
          <p:nvPr/>
        </p:nvSpPr>
        <p:spPr>
          <a:xfrm>
            <a:off x="9396664" y="3660212"/>
            <a:ext cx="2061433" cy="750052"/>
          </a:xfrm>
          <a:custGeom>
            <a:avLst/>
            <a:gdLst>
              <a:gd name="connsiteX0" fmla="*/ 2847975 w 2847975"/>
              <a:gd name="connsiteY0" fmla="*/ 0 h 1133475"/>
              <a:gd name="connsiteX1" fmla="*/ 542925 w 2847975"/>
              <a:gd name="connsiteY1" fmla="*/ 419100 h 1133475"/>
              <a:gd name="connsiteX2" fmla="*/ 0 w 2847975"/>
              <a:gd name="connsiteY2" fmla="*/ 1133475 h 1133475"/>
              <a:gd name="connsiteX0" fmla="*/ 2847975 w 2847975"/>
              <a:gd name="connsiteY0" fmla="*/ 0 h 1133475"/>
              <a:gd name="connsiteX1" fmla="*/ 752475 w 2847975"/>
              <a:gd name="connsiteY1" fmla="*/ 390525 h 1133475"/>
              <a:gd name="connsiteX2" fmla="*/ 0 w 2847975"/>
              <a:gd name="connsiteY2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7975" h="1133475">
                <a:moveTo>
                  <a:pt x="2847975" y="0"/>
                </a:moveTo>
                <a:cubicBezTo>
                  <a:pt x="1932781" y="115093"/>
                  <a:pt x="1227138" y="201612"/>
                  <a:pt x="752475" y="390525"/>
                </a:cubicBezTo>
                <a:cubicBezTo>
                  <a:pt x="277812" y="579438"/>
                  <a:pt x="34131" y="870744"/>
                  <a:pt x="0" y="113347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9358112" y="4410264"/>
            <a:ext cx="820605" cy="998774"/>
          </a:xfrm>
          <a:custGeom>
            <a:avLst/>
            <a:gdLst>
              <a:gd name="connsiteX0" fmla="*/ 31234 w 1193284"/>
              <a:gd name="connsiteY0" fmla="*/ 0 h 1507175"/>
              <a:gd name="connsiteX1" fmla="*/ 12184 w 1193284"/>
              <a:gd name="connsiteY1" fmla="*/ 571500 h 1507175"/>
              <a:gd name="connsiteX2" fmla="*/ 193159 w 1193284"/>
              <a:gd name="connsiteY2" fmla="*/ 1190625 h 1507175"/>
              <a:gd name="connsiteX3" fmla="*/ 878959 w 1193284"/>
              <a:gd name="connsiteY3" fmla="*/ 1476375 h 1507175"/>
              <a:gd name="connsiteX4" fmla="*/ 1193284 w 1193284"/>
              <a:gd name="connsiteY4" fmla="*/ 1485900 h 1507175"/>
              <a:gd name="connsiteX0" fmla="*/ 46834 w 1208884"/>
              <a:gd name="connsiteY0" fmla="*/ 0 h 1507175"/>
              <a:gd name="connsiteX1" fmla="*/ 8734 w 1208884"/>
              <a:gd name="connsiteY1" fmla="*/ 638175 h 1507175"/>
              <a:gd name="connsiteX2" fmla="*/ 208759 w 1208884"/>
              <a:gd name="connsiteY2" fmla="*/ 1190625 h 1507175"/>
              <a:gd name="connsiteX3" fmla="*/ 894559 w 1208884"/>
              <a:gd name="connsiteY3" fmla="*/ 1476375 h 1507175"/>
              <a:gd name="connsiteX4" fmla="*/ 1208884 w 1208884"/>
              <a:gd name="connsiteY4" fmla="*/ 1485900 h 1507175"/>
              <a:gd name="connsiteX0" fmla="*/ 46834 w 1208884"/>
              <a:gd name="connsiteY0" fmla="*/ 0 h 1504675"/>
              <a:gd name="connsiteX1" fmla="*/ 8734 w 1208884"/>
              <a:gd name="connsiteY1" fmla="*/ 638175 h 1504675"/>
              <a:gd name="connsiteX2" fmla="*/ 208759 w 1208884"/>
              <a:gd name="connsiteY2" fmla="*/ 1228725 h 1504675"/>
              <a:gd name="connsiteX3" fmla="*/ 894559 w 1208884"/>
              <a:gd name="connsiteY3" fmla="*/ 1476375 h 1504675"/>
              <a:gd name="connsiteX4" fmla="*/ 1208884 w 1208884"/>
              <a:gd name="connsiteY4" fmla="*/ 1485900 h 1504675"/>
              <a:gd name="connsiteX0" fmla="*/ 46834 w 1208884"/>
              <a:gd name="connsiteY0" fmla="*/ 0 h 1510160"/>
              <a:gd name="connsiteX1" fmla="*/ 8734 w 1208884"/>
              <a:gd name="connsiteY1" fmla="*/ 638175 h 1510160"/>
              <a:gd name="connsiteX2" fmla="*/ 208759 w 1208884"/>
              <a:gd name="connsiteY2" fmla="*/ 1228725 h 1510160"/>
              <a:gd name="connsiteX3" fmla="*/ 837409 w 1208884"/>
              <a:gd name="connsiteY3" fmla="*/ 1485900 h 1510160"/>
              <a:gd name="connsiteX4" fmla="*/ 1208884 w 1208884"/>
              <a:gd name="connsiteY4" fmla="*/ 1485900 h 1510160"/>
              <a:gd name="connsiteX0" fmla="*/ 46834 w 1142209"/>
              <a:gd name="connsiteY0" fmla="*/ 0 h 1510160"/>
              <a:gd name="connsiteX1" fmla="*/ 8734 w 1142209"/>
              <a:gd name="connsiteY1" fmla="*/ 638175 h 1510160"/>
              <a:gd name="connsiteX2" fmla="*/ 208759 w 1142209"/>
              <a:gd name="connsiteY2" fmla="*/ 1228725 h 1510160"/>
              <a:gd name="connsiteX3" fmla="*/ 837409 w 1142209"/>
              <a:gd name="connsiteY3" fmla="*/ 1485900 h 1510160"/>
              <a:gd name="connsiteX4" fmla="*/ 1142209 w 1142209"/>
              <a:gd name="connsiteY4" fmla="*/ 1485900 h 1510160"/>
              <a:gd name="connsiteX0" fmla="*/ 46834 w 1142209"/>
              <a:gd name="connsiteY0" fmla="*/ 0 h 1492868"/>
              <a:gd name="connsiteX1" fmla="*/ 8734 w 1142209"/>
              <a:gd name="connsiteY1" fmla="*/ 638175 h 1492868"/>
              <a:gd name="connsiteX2" fmla="*/ 208759 w 1142209"/>
              <a:gd name="connsiteY2" fmla="*/ 1228725 h 1492868"/>
              <a:gd name="connsiteX3" fmla="*/ 608809 w 1142209"/>
              <a:gd name="connsiteY3" fmla="*/ 1438275 h 1492868"/>
              <a:gd name="connsiteX4" fmla="*/ 1142209 w 1142209"/>
              <a:gd name="connsiteY4" fmla="*/ 1485900 h 1492868"/>
              <a:gd name="connsiteX0" fmla="*/ 46834 w 1075534"/>
              <a:gd name="connsiteY0" fmla="*/ 0 h 1492868"/>
              <a:gd name="connsiteX1" fmla="*/ 8734 w 1075534"/>
              <a:gd name="connsiteY1" fmla="*/ 638175 h 1492868"/>
              <a:gd name="connsiteX2" fmla="*/ 208759 w 1075534"/>
              <a:gd name="connsiteY2" fmla="*/ 1228725 h 1492868"/>
              <a:gd name="connsiteX3" fmla="*/ 608809 w 1075534"/>
              <a:gd name="connsiteY3" fmla="*/ 1438275 h 1492868"/>
              <a:gd name="connsiteX4" fmla="*/ 1075534 w 1075534"/>
              <a:gd name="connsiteY4" fmla="*/ 1485900 h 1492868"/>
              <a:gd name="connsiteX0" fmla="*/ 47484 w 1076184"/>
              <a:gd name="connsiteY0" fmla="*/ 0 h 1494037"/>
              <a:gd name="connsiteX1" fmla="*/ 9384 w 1076184"/>
              <a:gd name="connsiteY1" fmla="*/ 638175 h 1494037"/>
              <a:gd name="connsiteX2" fmla="*/ 218934 w 1076184"/>
              <a:gd name="connsiteY2" fmla="*/ 1181100 h 1494037"/>
              <a:gd name="connsiteX3" fmla="*/ 609459 w 1076184"/>
              <a:gd name="connsiteY3" fmla="*/ 1438275 h 1494037"/>
              <a:gd name="connsiteX4" fmla="*/ 1076184 w 1076184"/>
              <a:gd name="connsiteY4" fmla="*/ 1485900 h 149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84" h="1494037">
                <a:moveTo>
                  <a:pt x="47484" y="0"/>
                </a:moveTo>
                <a:cubicBezTo>
                  <a:pt x="24465" y="186531"/>
                  <a:pt x="-19191" y="441325"/>
                  <a:pt x="9384" y="638175"/>
                </a:cubicBezTo>
                <a:cubicBezTo>
                  <a:pt x="37959" y="835025"/>
                  <a:pt x="118922" y="1047750"/>
                  <a:pt x="218934" y="1181100"/>
                </a:cubicBezTo>
                <a:cubicBezTo>
                  <a:pt x="318946" y="1314450"/>
                  <a:pt x="466584" y="1387475"/>
                  <a:pt x="609459" y="1438275"/>
                </a:cubicBezTo>
                <a:cubicBezTo>
                  <a:pt x="752334" y="1489075"/>
                  <a:pt x="1002365" y="1505744"/>
                  <a:pt x="1076184" y="148590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10121199" y="4865810"/>
            <a:ext cx="1319505" cy="543228"/>
          </a:xfrm>
          <a:custGeom>
            <a:avLst/>
            <a:gdLst>
              <a:gd name="connsiteX0" fmla="*/ 0 w 1847850"/>
              <a:gd name="connsiteY0" fmla="*/ 904875 h 904875"/>
              <a:gd name="connsiteX1" fmla="*/ 942975 w 1847850"/>
              <a:gd name="connsiteY1" fmla="*/ 714375 h 904875"/>
              <a:gd name="connsiteX2" fmla="*/ 1847850 w 1847850"/>
              <a:gd name="connsiteY2" fmla="*/ 0 h 904875"/>
              <a:gd name="connsiteX0" fmla="*/ 0 w 1885950"/>
              <a:gd name="connsiteY0" fmla="*/ 933450 h 933450"/>
              <a:gd name="connsiteX1" fmla="*/ 942975 w 1885950"/>
              <a:gd name="connsiteY1" fmla="*/ 742950 h 933450"/>
              <a:gd name="connsiteX2" fmla="*/ 1885950 w 1885950"/>
              <a:gd name="connsiteY2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5950" h="933450">
                <a:moveTo>
                  <a:pt x="0" y="933450"/>
                </a:moveTo>
                <a:cubicBezTo>
                  <a:pt x="317500" y="913606"/>
                  <a:pt x="628650" y="898525"/>
                  <a:pt x="942975" y="742950"/>
                </a:cubicBezTo>
                <a:cubicBezTo>
                  <a:pt x="1257300" y="587375"/>
                  <a:pt x="1587500" y="281781"/>
                  <a:pt x="1885950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9315796" y="2836928"/>
            <a:ext cx="191424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4" name="Групувати 57">
            <a:extLst>
              <a:ext uri="{FF2B5EF4-FFF2-40B4-BE49-F238E27FC236}">
                <a16:creationId xmlns:a16="http://schemas.microsoft.com/office/drawing/2014/main" xmlns="" id="{6209CF0D-5270-CB5B-667D-03C75DF03465}"/>
              </a:ext>
            </a:extLst>
          </p:cNvPr>
          <p:cNvGrpSpPr/>
          <p:nvPr/>
        </p:nvGrpSpPr>
        <p:grpSpPr>
          <a:xfrm rot="16379143" flipH="1">
            <a:off x="8796415" y="4278455"/>
            <a:ext cx="1376926" cy="823674"/>
            <a:chOff x="10095709" y="1482956"/>
            <a:chExt cx="1833450" cy="1166171"/>
          </a:xfrm>
        </p:grpSpPr>
        <p:sp>
          <p:nvSpPr>
            <p:cNvPr id="26" name="Дуга 25">
              <a:extLst>
                <a:ext uri="{FF2B5EF4-FFF2-40B4-BE49-F238E27FC236}">
                  <a16:creationId xmlns:a16="http://schemas.microsoft.com/office/drawing/2014/main" xmlns="" id="{38F1BEAB-83D1-69E4-DB30-4FCE01520AB2}"/>
                </a:ext>
              </a:extLst>
            </p:cNvPr>
            <p:cNvSpPr/>
            <p:nvPr/>
          </p:nvSpPr>
          <p:spPr>
            <a:xfrm>
              <a:off x="10095709" y="1482956"/>
              <a:ext cx="1775073" cy="1166171"/>
            </a:xfrm>
            <a:prstGeom prst="arc">
              <a:avLst>
                <a:gd name="adj1" fmla="val 11112646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7" name="Рівнобедрений трикутник 65">
              <a:extLst>
                <a:ext uri="{FF2B5EF4-FFF2-40B4-BE49-F238E27FC236}">
                  <a16:creationId xmlns:a16="http://schemas.microsoft.com/office/drawing/2014/main" xmlns="" id="{0A2E73D6-2ABB-1142-8E15-DA40CE92572A}"/>
                </a:ext>
              </a:extLst>
            </p:cNvPr>
            <p:cNvSpPr/>
            <p:nvPr/>
          </p:nvSpPr>
          <p:spPr>
            <a:xfrm rot="10800000">
              <a:off x="11798330" y="2023488"/>
              <a:ext cx="130829" cy="11278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cxnSp>
        <p:nvCxnSpPr>
          <p:cNvPr id="28" name="Пряма зі стрілкою 56">
            <a:extLst>
              <a:ext uri="{FF2B5EF4-FFF2-40B4-BE49-F238E27FC236}">
                <a16:creationId xmlns:a16="http://schemas.microsoft.com/office/drawing/2014/main" xmlns="" id="{5305CC92-7FB2-3160-5F0B-C502FF034EC6}"/>
              </a:ext>
            </a:extLst>
          </p:cNvPr>
          <p:cNvCxnSpPr>
            <a:cxnSpLocks/>
          </p:cNvCxnSpPr>
          <p:nvPr/>
        </p:nvCxnSpPr>
        <p:spPr>
          <a:xfrm flipH="1">
            <a:off x="11658878" y="3146893"/>
            <a:ext cx="6414" cy="2085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Групувати 56">
            <a:extLst>
              <a:ext uri="{FF2B5EF4-FFF2-40B4-BE49-F238E27FC236}">
                <a16:creationId xmlns:a16="http://schemas.microsoft.com/office/drawing/2014/main" xmlns="" id="{60543F54-0E97-8D31-6EDB-50042E845025}"/>
              </a:ext>
            </a:extLst>
          </p:cNvPr>
          <p:cNvGrpSpPr/>
          <p:nvPr/>
        </p:nvGrpSpPr>
        <p:grpSpPr>
          <a:xfrm>
            <a:off x="9558538" y="1809786"/>
            <a:ext cx="1737684" cy="690558"/>
            <a:chOff x="10095700" y="1482956"/>
            <a:chExt cx="1833459" cy="1166171"/>
          </a:xfrm>
        </p:grpSpPr>
        <p:sp>
          <p:nvSpPr>
            <p:cNvPr id="30" name="Дуга 29">
              <a:extLst>
                <a:ext uri="{FF2B5EF4-FFF2-40B4-BE49-F238E27FC236}">
                  <a16:creationId xmlns:a16="http://schemas.microsoft.com/office/drawing/2014/main" xmlns="" id="{5FE05BF7-90F3-3775-7C70-2F9432060CEC}"/>
                </a:ext>
              </a:extLst>
            </p:cNvPr>
            <p:cNvSpPr/>
            <p:nvPr/>
          </p:nvSpPr>
          <p:spPr>
            <a:xfrm>
              <a:off x="10095700" y="1482956"/>
              <a:ext cx="1775071" cy="1166171"/>
            </a:xfrm>
            <a:prstGeom prst="arc">
              <a:avLst>
                <a:gd name="adj1" fmla="val 11112646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1" name="Рівнобедрений трикутник 58">
              <a:extLst>
                <a:ext uri="{FF2B5EF4-FFF2-40B4-BE49-F238E27FC236}">
                  <a16:creationId xmlns:a16="http://schemas.microsoft.com/office/drawing/2014/main" xmlns="" id="{00AE7F89-29F4-CA13-90E7-0026E9C0B345}"/>
                </a:ext>
              </a:extLst>
            </p:cNvPr>
            <p:cNvSpPr/>
            <p:nvPr/>
          </p:nvSpPr>
          <p:spPr>
            <a:xfrm rot="10800000">
              <a:off x="11798330" y="2023488"/>
              <a:ext cx="130829" cy="11278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11355805" y="2836928"/>
            <a:ext cx="179785" cy="17719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11355991" y="3555426"/>
            <a:ext cx="185139" cy="17785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9300064" y="4307843"/>
            <a:ext cx="193200" cy="19408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10062572" y="5297422"/>
            <a:ext cx="182584" cy="180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11355806" y="4739942"/>
            <a:ext cx="179785" cy="18014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Дуга 53"/>
          <p:cNvSpPr/>
          <p:nvPr/>
        </p:nvSpPr>
        <p:spPr>
          <a:xfrm rot="16200000">
            <a:off x="2294621" y="1952534"/>
            <a:ext cx="1792707" cy="2044037"/>
          </a:xfrm>
          <a:prstGeom prst="arc">
            <a:avLst>
              <a:gd name="adj1" fmla="val 16200000"/>
              <a:gd name="adj2" fmla="val 5342082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4196876" y="2941708"/>
            <a:ext cx="15988" cy="246733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 55"/>
          <p:cNvSpPr/>
          <p:nvPr/>
        </p:nvSpPr>
        <p:spPr>
          <a:xfrm>
            <a:off x="2152836" y="3632941"/>
            <a:ext cx="2061433" cy="750052"/>
          </a:xfrm>
          <a:custGeom>
            <a:avLst/>
            <a:gdLst>
              <a:gd name="connsiteX0" fmla="*/ 2847975 w 2847975"/>
              <a:gd name="connsiteY0" fmla="*/ 0 h 1133475"/>
              <a:gd name="connsiteX1" fmla="*/ 542925 w 2847975"/>
              <a:gd name="connsiteY1" fmla="*/ 419100 h 1133475"/>
              <a:gd name="connsiteX2" fmla="*/ 0 w 2847975"/>
              <a:gd name="connsiteY2" fmla="*/ 1133475 h 1133475"/>
              <a:gd name="connsiteX0" fmla="*/ 2847975 w 2847975"/>
              <a:gd name="connsiteY0" fmla="*/ 0 h 1133475"/>
              <a:gd name="connsiteX1" fmla="*/ 752475 w 2847975"/>
              <a:gd name="connsiteY1" fmla="*/ 390525 h 1133475"/>
              <a:gd name="connsiteX2" fmla="*/ 0 w 2847975"/>
              <a:gd name="connsiteY2" fmla="*/ 1133475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7975" h="1133475">
                <a:moveTo>
                  <a:pt x="2847975" y="0"/>
                </a:moveTo>
                <a:cubicBezTo>
                  <a:pt x="1932781" y="115093"/>
                  <a:pt x="1227138" y="201612"/>
                  <a:pt x="752475" y="390525"/>
                </a:cubicBezTo>
                <a:cubicBezTo>
                  <a:pt x="277812" y="579438"/>
                  <a:pt x="34131" y="870744"/>
                  <a:pt x="0" y="1133475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 56"/>
          <p:cNvSpPr/>
          <p:nvPr/>
        </p:nvSpPr>
        <p:spPr>
          <a:xfrm>
            <a:off x="2122315" y="4352074"/>
            <a:ext cx="812574" cy="1029693"/>
          </a:xfrm>
          <a:custGeom>
            <a:avLst/>
            <a:gdLst>
              <a:gd name="connsiteX0" fmla="*/ 31234 w 1193284"/>
              <a:gd name="connsiteY0" fmla="*/ 0 h 1507175"/>
              <a:gd name="connsiteX1" fmla="*/ 12184 w 1193284"/>
              <a:gd name="connsiteY1" fmla="*/ 571500 h 1507175"/>
              <a:gd name="connsiteX2" fmla="*/ 193159 w 1193284"/>
              <a:gd name="connsiteY2" fmla="*/ 1190625 h 1507175"/>
              <a:gd name="connsiteX3" fmla="*/ 878959 w 1193284"/>
              <a:gd name="connsiteY3" fmla="*/ 1476375 h 1507175"/>
              <a:gd name="connsiteX4" fmla="*/ 1193284 w 1193284"/>
              <a:gd name="connsiteY4" fmla="*/ 1485900 h 1507175"/>
              <a:gd name="connsiteX0" fmla="*/ 46834 w 1208884"/>
              <a:gd name="connsiteY0" fmla="*/ 0 h 1507175"/>
              <a:gd name="connsiteX1" fmla="*/ 8734 w 1208884"/>
              <a:gd name="connsiteY1" fmla="*/ 638175 h 1507175"/>
              <a:gd name="connsiteX2" fmla="*/ 208759 w 1208884"/>
              <a:gd name="connsiteY2" fmla="*/ 1190625 h 1507175"/>
              <a:gd name="connsiteX3" fmla="*/ 894559 w 1208884"/>
              <a:gd name="connsiteY3" fmla="*/ 1476375 h 1507175"/>
              <a:gd name="connsiteX4" fmla="*/ 1208884 w 1208884"/>
              <a:gd name="connsiteY4" fmla="*/ 1485900 h 1507175"/>
              <a:gd name="connsiteX0" fmla="*/ 46834 w 1208884"/>
              <a:gd name="connsiteY0" fmla="*/ 0 h 1504675"/>
              <a:gd name="connsiteX1" fmla="*/ 8734 w 1208884"/>
              <a:gd name="connsiteY1" fmla="*/ 638175 h 1504675"/>
              <a:gd name="connsiteX2" fmla="*/ 208759 w 1208884"/>
              <a:gd name="connsiteY2" fmla="*/ 1228725 h 1504675"/>
              <a:gd name="connsiteX3" fmla="*/ 894559 w 1208884"/>
              <a:gd name="connsiteY3" fmla="*/ 1476375 h 1504675"/>
              <a:gd name="connsiteX4" fmla="*/ 1208884 w 1208884"/>
              <a:gd name="connsiteY4" fmla="*/ 1485900 h 1504675"/>
              <a:gd name="connsiteX0" fmla="*/ 46834 w 1208884"/>
              <a:gd name="connsiteY0" fmla="*/ 0 h 1510160"/>
              <a:gd name="connsiteX1" fmla="*/ 8734 w 1208884"/>
              <a:gd name="connsiteY1" fmla="*/ 638175 h 1510160"/>
              <a:gd name="connsiteX2" fmla="*/ 208759 w 1208884"/>
              <a:gd name="connsiteY2" fmla="*/ 1228725 h 1510160"/>
              <a:gd name="connsiteX3" fmla="*/ 837409 w 1208884"/>
              <a:gd name="connsiteY3" fmla="*/ 1485900 h 1510160"/>
              <a:gd name="connsiteX4" fmla="*/ 1208884 w 1208884"/>
              <a:gd name="connsiteY4" fmla="*/ 1485900 h 1510160"/>
              <a:gd name="connsiteX0" fmla="*/ 46834 w 1142209"/>
              <a:gd name="connsiteY0" fmla="*/ 0 h 1510160"/>
              <a:gd name="connsiteX1" fmla="*/ 8734 w 1142209"/>
              <a:gd name="connsiteY1" fmla="*/ 638175 h 1510160"/>
              <a:gd name="connsiteX2" fmla="*/ 208759 w 1142209"/>
              <a:gd name="connsiteY2" fmla="*/ 1228725 h 1510160"/>
              <a:gd name="connsiteX3" fmla="*/ 837409 w 1142209"/>
              <a:gd name="connsiteY3" fmla="*/ 1485900 h 1510160"/>
              <a:gd name="connsiteX4" fmla="*/ 1142209 w 1142209"/>
              <a:gd name="connsiteY4" fmla="*/ 1485900 h 1510160"/>
              <a:gd name="connsiteX0" fmla="*/ 46834 w 1142209"/>
              <a:gd name="connsiteY0" fmla="*/ 0 h 1492868"/>
              <a:gd name="connsiteX1" fmla="*/ 8734 w 1142209"/>
              <a:gd name="connsiteY1" fmla="*/ 638175 h 1492868"/>
              <a:gd name="connsiteX2" fmla="*/ 208759 w 1142209"/>
              <a:gd name="connsiteY2" fmla="*/ 1228725 h 1492868"/>
              <a:gd name="connsiteX3" fmla="*/ 608809 w 1142209"/>
              <a:gd name="connsiteY3" fmla="*/ 1438275 h 1492868"/>
              <a:gd name="connsiteX4" fmla="*/ 1142209 w 1142209"/>
              <a:gd name="connsiteY4" fmla="*/ 1485900 h 1492868"/>
              <a:gd name="connsiteX0" fmla="*/ 46834 w 1075534"/>
              <a:gd name="connsiteY0" fmla="*/ 0 h 1492868"/>
              <a:gd name="connsiteX1" fmla="*/ 8734 w 1075534"/>
              <a:gd name="connsiteY1" fmla="*/ 638175 h 1492868"/>
              <a:gd name="connsiteX2" fmla="*/ 208759 w 1075534"/>
              <a:gd name="connsiteY2" fmla="*/ 1228725 h 1492868"/>
              <a:gd name="connsiteX3" fmla="*/ 608809 w 1075534"/>
              <a:gd name="connsiteY3" fmla="*/ 1438275 h 1492868"/>
              <a:gd name="connsiteX4" fmla="*/ 1075534 w 1075534"/>
              <a:gd name="connsiteY4" fmla="*/ 1485900 h 1492868"/>
              <a:gd name="connsiteX0" fmla="*/ 47484 w 1076184"/>
              <a:gd name="connsiteY0" fmla="*/ 0 h 1494037"/>
              <a:gd name="connsiteX1" fmla="*/ 9384 w 1076184"/>
              <a:gd name="connsiteY1" fmla="*/ 638175 h 1494037"/>
              <a:gd name="connsiteX2" fmla="*/ 218934 w 1076184"/>
              <a:gd name="connsiteY2" fmla="*/ 1181100 h 1494037"/>
              <a:gd name="connsiteX3" fmla="*/ 609459 w 1076184"/>
              <a:gd name="connsiteY3" fmla="*/ 1438275 h 1494037"/>
              <a:gd name="connsiteX4" fmla="*/ 1076184 w 1076184"/>
              <a:gd name="connsiteY4" fmla="*/ 1485900 h 149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84" h="1494037">
                <a:moveTo>
                  <a:pt x="47484" y="0"/>
                </a:moveTo>
                <a:cubicBezTo>
                  <a:pt x="24465" y="186531"/>
                  <a:pt x="-19191" y="441325"/>
                  <a:pt x="9384" y="638175"/>
                </a:cubicBezTo>
                <a:cubicBezTo>
                  <a:pt x="37959" y="835025"/>
                  <a:pt x="118922" y="1047750"/>
                  <a:pt x="218934" y="1181100"/>
                </a:cubicBezTo>
                <a:cubicBezTo>
                  <a:pt x="318946" y="1314450"/>
                  <a:pt x="466584" y="1387475"/>
                  <a:pt x="609459" y="1438275"/>
                </a:cubicBezTo>
                <a:cubicBezTo>
                  <a:pt x="752334" y="1489075"/>
                  <a:pt x="1002365" y="1505744"/>
                  <a:pt x="1076184" y="148590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олилиния 57"/>
          <p:cNvSpPr/>
          <p:nvPr/>
        </p:nvSpPr>
        <p:spPr>
          <a:xfrm>
            <a:off x="2877371" y="4838539"/>
            <a:ext cx="1319505" cy="543228"/>
          </a:xfrm>
          <a:custGeom>
            <a:avLst/>
            <a:gdLst>
              <a:gd name="connsiteX0" fmla="*/ 0 w 1847850"/>
              <a:gd name="connsiteY0" fmla="*/ 904875 h 904875"/>
              <a:gd name="connsiteX1" fmla="*/ 942975 w 1847850"/>
              <a:gd name="connsiteY1" fmla="*/ 714375 h 904875"/>
              <a:gd name="connsiteX2" fmla="*/ 1847850 w 1847850"/>
              <a:gd name="connsiteY2" fmla="*/ 0 h 904875"/>
              <a:gd name="connsiteX0" fmla="*/ 0 w 1885950"/>
              <a:gd name="connsiteY0" fmla="*/ 933450 h 933450"/>
              <a:gd name="connsiteX1" fmla="*/ 942975 w 1885950"/>
              <a:gd name="connsiteY1" fmla="*/ 742950 h 933450"/>
              <a:gd name="connsiteX2" fmla="*/ 1885950 w 1885950"/>
              <a:gd name="connsiteY2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5950" h="933450">
                <a:moveTo>
                  <a:pt x="0" y="933450"/>
                </a:moveTo>
                <a:cubicBezTo>
                  <a:pt x="317500" y="913606"/>
                  <a:pt x="628650" y="898525"/>
                  <a:pt x="942975" y="742950"/>
                </a:cubicBezTo>
                <a:cubicBezTo>
                  <a:pt x="1257300" y="587375"/>
                  <a:pt x="1587500" y="281781"/>
                  <a:pt x="1885950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702845" y="4128941"/>
            <a:ext cx="3281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101F0B"/>
                </a:solidFill>
              </a:rPr>
              <a:t>Цю букву знають всі на світі,</a:t>
            </a:r>
            <a:r>
              <a:rPr lang="uk-UA" dirty="0"/>
              <a:t/>
            </a:r>
            <a:br>
              <a:rPr lang="uk-UA" dirty="0"/>
            </a:br>
            <a:r>
              <a:rPr lang="uk-UA" dirty="0">
                <a:solidFill>
                  <a:srgbClr val="101F0B"/>
                </a:solidFill>
              </a:rPr>
              <a:t>Вона найперша в алфавіті,</a:t>
            </a:r>
            <a:r>
              <a:rPr lang="uk-UA" dirty="0"/>
              <a:t/>
            </a:r>
            <a:br>
              <a:rPr lang="uk-UA" dirty="0"/>
            </a:br>
            <a:r>
              <a:rPr lang="uk-UA" dirty="0">
                <a:solidFill>
                  <a:srgbClr val="101F0B"/>
                </a:solidFill>
              </a:rPr>
              <a:t>Весела, гарна й голосна,</a:t>
            </a:r>
            <a:r>
              <a:rPr lang="uk-UA" dirty="0"/>
              <a:t/>
            </a:r>
            <a:br>
              <a:rPr lang="uk-UA" dirty="0"/>
            </a:br>
            <a:r>
              <a:rPr lang="uk-UA" dirty="0">
                <a:solidFill>
                  <a:srgbClr val="101F0B"/>
                </a:solidFill>
              </a:rPr>
              <a:t>І найскромніша </a:t>
            </a:r>
            <a:r>
              <a:rPr lang="uk-UA" b="1" dirty="0">
                <a:solidFill>
                  <a:srgbClr val="101F0B"/>
                </a:solidFill>
              </a:rPr>
              <a:t>буква А!</a:t>
            </a:r>
            <a:endParaRPr lang="uk-UA" dirty="0"/>
          </a:p>
        </p:txBody>
      </p:sp>
      <p:pic>
        <p:nvPicPr>
          <p:cNvPr id="1028" name="Picture 4" descr="Буквы клипарт (5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37" y="2055241"/>
            <a:ext cx="2138435" cy="213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3" grpId="0" animBg="1"/>
      <p:bldP spid="23" grpId="1" animBg="1"/>
      <p:bldP spid="23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54" grpId="0" animBg="1"/>
      <p:bldP spid="56" grpId="0" animBg="1"/>
      <p:bldP spid="57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69571" y="473692"/>
            <a:ext cx="9852167" cy="8543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</a:t>
            </a:r>
          </a:p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113865" y="2099113"/>
            <a:ext cx="2711411" cy="3401256"/>
          </a:xfrm>
          <a:prstGeom prst="rect">
            <a:avLst/>
          </a:prstGeom>
        </p:spPr>
      </p:pic>
      <p:pic>
        <p:nvPicPr>
          <p:cNvPr id="1026" name="Picture 2" descr="D:\1 клас\1. Навчання грамоти\1 УРОКИ 2023\Читання\016 - Звук [а]. Мала буква а\2023-09-27_0007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50" y="1824003"/>
            <a:ext cx="8220756" cy="9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 клас\1. Навчання грамоти\1 УРОКИ 2023\Читання\016 - Звук [а]. Мала буква а\2023-09-27_0010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79" y="1824003"/>
            <a:ext cx="4715556" cy="315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1 клас\1. Навчання грамоти\1 УРОКИ 2023\Читання\016 - Звук [а]. Мала буква а\2023-09-27_0045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79" y="1952664"/>
            <a:ext cx="6854331" cy="30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650883" y="1327382"/>
            <a:ext cx="5264518" cy="4924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малу букву а у </a:t>
            </a:r>
            <a:r>
              <a:rPr lang="uk-UA" sz="2000" b="1" dirty="0" smtClean="0">
                <a:solidFill>
                  <a:schemeClr val="bg1"/>
                </a:solidFill>
              </a:rPr>
              <a:t>клітинках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1 клас\1. Навчання грамоти\1 УРОКИ 2023\Читання\016 - Звук [а]. Мала буква а\2023-09-27_23145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79" y="4976926"/>
            <a:ext cx="6854331" cy="14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8022772" y="3001187"/>
            <a:ext cx="315685" cy="399277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371114" y="3001186"/>
            <a:ext cx="315685" cy="399277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577942" y="3763457"/>
            <a:ext cx="315685" cy="399277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213271" y="3791993"/>
            <a:ext cx="315685" cy="370741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686799" y="3065518"/>
            <a:ext cx="315685" cy="334945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8294913" y="4470757"/>
            <a:ext cx="315685" cy="399277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833755" y="4470757"/>
            <a:ext cx="315685" cy="399277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 descr="D:\1 клас\1. Навчання грамоти\1 УРОКИ 2023\Читання\016 - Звук [а]. Мала буква а\2023-09-27_23175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50" y="1327382"/>
            <a:ext cx="9376382" cy="49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гнутая вверх стрелка 6"/>
          <p:cNvSpPr/>
          <p:nvPr/>
        </p:nvSpPr>
        <p:spPr>
          <a:xfrm rot="446889">
            <a:off x="4227421" y="5283486"/>
            <a:ext cx="1621275" cy="433767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верх стрелка 19"/>
          <p:cNvSpPr/>
          <p:nvPr/>
        </p:nvSpPr>
        <p:spPr>
          <a:xfrm rot="19083988">
            <a:off x="5497614" y="5147986"/>
            <a:ext cx="1011271" cy="383755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верх стрелка 20"/>
          <p:cNvSpPr/>
          <p:nvPr/>
        </p:nvSpPr>
        <p:spPr>
          <a:xfrm rot="19083988">
            <a:off x="6154391" y="4507714"/>
            <a:ext cx="1011271" cy="383755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верх стрелка 21"/>
          <p:cNvSpPr/>
          <p:nvPr/>
        </p:nvSpPr>
        <p:spPr>
          <a:xfrm rot="2169928">
            <a:off x="7107275" y="4502408"/>
            <a:ext cx="1185490" cy="394362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верх стрелка 22"/>
          <p:cNvSpPr/>
          <p:nvPr/>
        </p:nvSpPr>
        <p:spPr>
          <a:xfrm rot="1293190">
            <a:off x="8057906" y="4988356"/>
            <a:ext cx="1011271" cy="383755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20778753">
            <a:off x="8928808" y="4936288"/>
            <a:ext cx="1331314" cy="457138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верх стрелка 25"/>
          <p:cNvSpPr/>
          <p:nvPr/>
        </p:nvSpPr>
        <p:spPr>
          <a:xfrm rot="19083988">
            <a:off x="9906328" y="4683557"/>
            <a:ext cx="1011271" cy="383755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1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716486" y="1655215"/>
            <a:ext cx="4503964" cy="451586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79269" y="2389655"/>
            <a:ext cx="3778398" cy="3046988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лф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др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б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 с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і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 к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нц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 err="1">
                <a:solidFill>
                  <a:srgbClr val="FF0000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err="1">
                <a:solidFill>
                  <a:srgbClr val="FF0000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err="1">
                <a:solidFill>
                  <a:srgbClr val="FF0000"/>
                </a:solidFill>
              </a:rPr>
              <a:t>о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 err="1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Щ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нч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655215"/>
            <a:ext cx="5743902" cy="4307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69008" y="467481"/>
            <a:ext cx="8603545" cy="6943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Пограємо «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 в слові буква «А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»?</a:t>
            </a:r>
            <a:r>
              <a:rPr lang="ru-RU" sz="3600" b="1" dirty="0" smtClean="0"/>
              <a:t>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/>
          <a:srcRect t="2830" b="7089"/>
          <a:stretch/>
        </p:blipFill>
        <p:spPr>
          <a:xfrm>
            <a:off x="161660" y="191527"/>
            <a:ext cx="2363826" cy="263808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105668" y="1343780"/>
            <a:ext cx="5428512" cy="463250"/>
          </a:xfrm>
          <a:prstGeom prst="roundRect">
            <a:avLst>
              <a:gd name="adj" fmla="val 2542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Плескай, якщо «ТАК». Замри, якщо «НІ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2C61FA-4831-4FA4-8407-153DAFA4A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08" y="1766504"/>
            <a:ext cx="2391839" cy="2391839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2698223" y="4131125"/>
            <a:ext cx="1601634" cy="466457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Ананас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9764" y="4882836"/>
            <a:ext cx="1415493" cy="467218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Гриби 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F517F81-72D8-47F9-984D-5F56E9E6D0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2" y="2697197"/>
            <a:ext cx="2148381" cy="21483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42C61FA-4831-4FA4-8407-153DAFA4A1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01" y="1926694"/>
            <a:ext cx="1917912" cy="2086239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4803648" y="4070614"/>
            <a:ext cx="1330510" cy="633558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Краб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F517F81-72D8-47F9-984D-5F56E9E6D0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39" y="4704171"/>
            <a:ext cx="1766391" cy="1857323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940673" y="5895207"/>
            <a:ext cx="1415493" cy="463236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Кубик 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42C61FA-4831-4FA4-8407-153DAFA4A1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36" y="1892978"/>
            <a:ext cx="2081644" cy="2138889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7385973" y="4112889"/>
            <a:ext cx="1401534" cy="502927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Квітка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F517F81-72D8-47F9-984D-5F56E9E6D0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92" y="4486154"/>
            <a:ext cx="1875734" cy="1995163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4378555" y="5606142"/>
            <a:ext cx="1090348" cy="652275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Сіно 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42C61FA-4831-4FA4-8407-153DAFA4A1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47" y="1651622"/>
            <a:ext cx="2922933" cy="2091150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9639294" y="3830675"/>
            <a:ext cx="1567306" cy="600900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Автобус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F517F81-72D8-47F9-984D-5F56E9E6D0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" r="2629" b="35817"/>
          <a:stretch/>
        </p:blipFill>
        <p:spPr>
          <a:xfrm>
            <a:off x="9204553" y="4583735"/>
            <a:ext cx="2268000" cy="1800000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7879581" y="5527146"/>
            <a:ext cx="1243179" cy="599679"/>
          </a:xfrm>
          <a:prstGeom prst="roundRect">
            <a:avLst>
              <a:gd name="adj" fmla="val 1288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Море  </a:t>
            </a:r>
          </a:p>
        </p:txBody>
      </p:sp>
    </p:spTree>
    <p:extLst>
      <p:ext uri="{BB962C8B-B14F-4D97-AF65-F5344CB8AC3E}">
        <p14:creationId xmlns:p14="http://schemas.microsoft.com/office/powerpoint/2010/main" val="425570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29657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6499574" y="1497572"/>
            <a:ext cx="5181893" cy="3391421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45445" y="501757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79202" y="1850555"/>
            <a:ext cx="48226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Продзвенів уже дзвінок,                                 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 урок.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Приготуйте без мороки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що треба до уроку.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Зошит, ручку, олівці.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готове? Молодці! </a:t>
            </a:r>
          </a:p>
        </p:txBody>
      </p:sp>
      <p:pic>
        <p:nvPicPr>
          <p:cNvPr id="15" name="Picture 2" descr="Образование — Страница 4 — Городок. Новости Городка. Гарадоцкi весник.  Городокский вестни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77" y="4915262"/>
            <a:ext cx="3267234" cy="16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6522" y="472510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6228" y="1739991"/>
            <a:ext cx="5256846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вона позначає?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 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цей звук? Який він?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 цим звуком на початку; у середині і в кінці слова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527278" y="1544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314732" y="1739992"/>
            <a:ext cx="2588551" cy="341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xmlns="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A422E68-C715-41C5-BD9F-D4C4EE7F7FFA}"/>
                </a:ext>
              </a:extLst>
            </p:cNvPr>
            <p:cNvSpPr txBox="1"/>
            <p:nvPr/>
          </p:nvSpPr>
          <p:spPr>
            <a:xfrm>
              <a:off x="1290277" y="1605593"/>
              <a:ext cx="14299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800" b="1" dirty="0"/>
                <a:t>Сьогодні </a:t>
              </a:r>
            </a:p>
            <a:p>
              <a:pPr algn="ctr"/>
              <a:r>
                <a:rPr lang="uk-UA" sz="1800" b="1" dirty="0"/>
                <a:t>на уроці </a:t>
              </a:r>
            </a:p>
            <a:p>
              <a:pPr algn="ctr"/>
              <a:r>
                <a:rPr lang="uk-UA" sz="1800" b="1" dirty="0"/>
                <a:t>я навчився/</a:t>
              </a:r>
            </a:p>
            <a:p>
              <a:pPr algn="ctr"/>
              <a:r>
                <a:rPr lang="uk-UA" sz="1800" b="1" dirty="0"/>
                <a:t>навчилася…</a:t>
              </a:r>
              <a:endParaRPr lang="ru-RU" sz="1800" b="1" dirty="0"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xmlns="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CF7A4D3-CAF4-43F6-9D4A-86A306BE94A3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 уроці</a:t>
              </a:r>
            </a:p>
            <a:p>
              <a:r>
                <a:rPr lang="uk-UA" dirty="0"/>
                <a:t>я</a:t>
              </a:r>
              <a:r>
                <a:rPr lang="en-US" dirty="0"/>
                <a:t> </a:t>
              </a:r>
              <a:r>
                <a:rPr lang="uk-UA" dirty="0"/>
                <a:t>запам’ятав/</a:t>
              </a:r>
            </a:p>
            <a:p>
              <a:r>
                <a:rPr lang="uk-UA" dirty="0"/>
                <a:t>запам’ятала…</a:t>
              </a:r>
              <a:endParaRPr lang="ru-RU" dirty="0"/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xmlns="" id="{90B76003-0E5E-4C40-B2BC-15396009528E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Найкраще </a:t>
              </a:r>
            </a:p>
            <a:p>
              <a:r>
                <a:rPr lang="uk-UA" dirty="0"/>
                <a:t>мені вдалося…</a:t>
              </a:r>
              <a:endParaRPr lang="ru-RU" dirty="0"/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xmlns="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xmlns="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C6D81AE-5CFB-4C25-A3D2-05B1D10F4D90}"/>
                </a:ext>
              </a:extLst>
            </p:cNvPr>
            <p:cNvSpPr txBox="1"/>
            <p:nvPr/>
          </p:nvSpPr>
          <p:spPr>
            <a:xfrm>
              <a:off x="1338894" y="4310292"/>
              <a:ext cx="1500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Найбільше</a:t>
              </a:r>
            </a:p>
            <a:p>
              <a:r>
                <a:rPr lang="uk-UA" dirty="0"/>
                <a:t> мені сподобалося…</a:t>
              </a:r>
              <a:endParaRPr lang="ru-RU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A8854B14-A831-4207-9DA7-F8B11852112C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Урок </a:t>
              </a:r>
            </a:p>
            <a:p>
              <a:r>
                <a:rPr lang="uk-UA" dirty="0"/>
                <a:t>завершую з настроєм…</a:t>
              </a:r>
              <a:endParaRPr lang="ru-RU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xmlns="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Труднощі виникали…</a:t>
              </a:r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049310" y="579438"/>
            <a:ext cx="8732066" cy="485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Рефлексія «Загадкові листи</a:t>
            </a:r>
            <a:r>
              <a:rPr lang="uk-UA" sz="3600" b="1" dirty="0" smtClean="0"/>
              <a:t>»</a:t>
            </a:r>
            <a:endParaRPr lang="uk-UA" sz="3600" b="1" dirty="0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1915" y="1972737"/>
            <a:ext cx="4723476" cy="4639589"/>
          </a:xfrm>
          <a:prstGeom prst="rect">
            <a:avLst/>
          </a:prstGeom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xmlns="" id="{3CA92863-B7FF-496A-BA1F-CAC1B6F06959}"/>
              </a:ext>
            </a:extLst>
          </p:cNvPr>
          <p:cNvSpPr/>
          <p:nvPr/>
        </p:nvSpPr>
        <p:spPr>
          <a:xfrm>
            <a:off x="6934720" y="1097280"/>
            <a:ext cx="4359125" cy="723032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відкрити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31887" y="1328179"/>
            <a:ext cx="5890519" cy="5768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Настрій якої книжки повторює твій настрій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4108" y="463849"/>
            <a:ext cx="875619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D:\Картинки до тестів\Емоції Книга\images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1" t="2414" r="13578" b="4941"/>
          <a:stretch/>
        </p:blipFill>
        <p:spPr bwMode="auto">
          <a:xfrm>
            <a:off x="6896342" y="3474709"/>
            <a:ext cx="2211723" cy="2786771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Картинки до тестів\Емоції Книга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17" y="3298074"/>
            <a:ext cx="2786770" cy="278677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Книга\images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2159112"/>
            <a:ext cx="2379238" cy="237923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228" y="1996145"/>
            <a:ext cx="1771777" cy="2751909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0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Шариковая ручка, изолированные на белом фоне | Премиу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1" y="4301049"/>
            <a:ext cx="3366505" cy="184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34143" y="445746"/>
            <a:ext cx="9566639" cy="8436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зображені предмети. </a:t>
            </a:r>
            <a:r>
              <a:rPr lang="uk-UA" sz="2800" b="1" dirty="0" smtClean="0">
                <a:solidFill>
                  <a:schemeClr val="bg1"/>
                </a:solidFill>
              </a:rPr>
              <a:t>Побудуй </a:t>
            </a:r>
            <a:r>
              <a:rPr lang="uk-UA" sz="2800" b="1" dirty="0">
                <a:solidFill>
                  <a:schemeClr val="bg1"/>
                </a:solidFill>
              </a:rPr>
              <a:t>звукові схеми цих слів.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5229036" y="2169082"/>
            <a:ext cx="252269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 rot="16200000" flipH="1">
            <a:off x="7356598" y="219687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387774" y="226406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7021774" y="194148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/>
        </p:nvGrpSpPr>
        <p:grpSpPr>
          <a:xfrm>
            <a:off x="5694005" y="2264060"/>
            <a:ext cx="375893" cy="236470"/>
            <a:chOff x="6841977" y="5603805"/>
            <a:chExt cx="375893" cy="236470"/>
          </a:xfrm>
        </p:grpSpPr>
        <p:sp>
          <p:nvSpPr>
            <p:cNvPr id="84" name="Прямоугольник 83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6" name="Прямоугольник 85"/>
          <p:cNvSpPr/>
          <p:nvPr/>
        </p:nvSpPr>
        <p:spPr>
          <a:xfrm rot="16200000" flipH="1">
            <a:off x="6501809" y="219345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6222686" y="2181198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6879679" y="2284024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4880472" y="4596957"/>
            <a:ext cx="3088867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6403856" y="4585154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5" name="Овал 94"/>
          <p:cNvSpPr/>
          <p:nvPr/>
        </p:nvSpPr>
        <p:spPr>
          <a:xfrm>
            <a:off x="6064006" y="472237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8" name="Овал 97"/>
          <p:cNvSpPr/>
          <p:nvPr/>
        </p:nvSpPr>
        <p:spPr>
          <a:xfrm>
            <a:off x="5027464" y="470882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9" name="Прямоугольный треугольник 98"/>
          <p:cNvSpPr/>
          <p:nvPr/>
        </p:nvSpPr>
        <p:spPr>
          <a:xfrm rot="12565604" flipH="1">
            <a:off x="7236290" y="4397233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 rot="16200000" flipH="1">
            <a:off x="7062120" y="302709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 rot="16200000" flipH="1">
            <a:off x="6692952" y="462427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7080794" y="47076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5229036" y="2991638"/>
            <a:ext cx="252269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8" name="Прямая соединительная линия 107"/>
          <p:cNvCxnSpPr/>
          <p:nvPr/>
        </p:nvCxnSpPr>
        <p:spPr>
          <a:xfrm>
            <a:off x="6786570" y="2980965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 rot="16200000" flipH="1">
            <a:off x="5524138" y="301895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5889553" y="310715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3" name="Прямоугольник 112"/>
          <p:cNvSpPr/>
          <p:nvPr/>
        </p:nvSpPr>
        <p:spPr>
          <a:xfrm rot="16200000" flipH="1">
            <a:off x="6377063" y="301895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5" name="Группа 124"/>
          <p:cNvGrpSpPr/>
          <p:nvPr/>
        </p:nvGrpSpPr>
        <p:grpSpPr>
          <a:xfrm>
            <a:off x="5539405" y="4699823"/>
            <a:ext cx="375893" cy="236470"/>
            <a:chOff x="6841977" y="5603805"/>
            <a:chExt cx="375893" cy="236470"/>
          </a:xfrm>
        </p:grpSpPr>
        <p:sp>
          <p:nvSpPr>
            <p:cNvPr id="147" name="Прямоугольник 14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Прямоугольник 155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7" name="Овал 156"/>
          <p:cNvSpPr/>
          <p:nvPr/>
        </p:nvSpPr>
        <p:spPr>
          <a:xfrm>
            <a:off x="7440490" y="3112580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58" name="Группа 157"/>
          <p:cNvGrpSpPr/>
          <p:nvPr/>
        </p:nvGrpSpPr>
        <p:grpSpPr>
          <a:xfrm>
            <a:off x="7420300" y="4693780"/>
            <a:ext cx="375893" cy="236470"/>
            <a:chOff x="6841977" y="5603805"/>
            <a:chExt cx="375893" cy="236470"/>
          </a:xfrm>
        </p:grpSpPr>
        <p:sp>
          <p:nvSpPr>
            <p:cNvPr id="159" name="Прямоугольник 158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Прямоугольник 159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1" name="Прямоугольный треугольник 160"/>
          <p:cNvSpPr/>
          <p:nvPr/>
        </p:nvSpPr>
        <p:spPr>
          <a:xfrm rot="12565604" flipH="1">
            <a:off x="6057977" y="279006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3670134" y="5481424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009789" y="5643092"/>
            <a:ext cx="991674" cy="321184"/>
            <a:chOff x="4132601" y="5642899"/>
            <a:chExt cx="991674" cy="321184"/>
          </a:xfrm>
        </p:grpSpPr>
        <p:sp>
          <p:nvSpPr>
            <p:cNvPr id="173" name="Прямоугольник 172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рямоугольник 173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5" name="Прямоугольник 174"/>
          <p:cNvSpPr/>
          <p:nvPr/>
        </p:nvSpPr>
        <p:spPr>
          <a:xfrm rot="16200000" flipH="1">
            <a:off x="5693575" y="5443755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 rot="16200000" flipH="1">
            <a:off x="6668089" y="5681875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/>
          <p:cNvSpPr/>
          <p:nvPr/>
        </p:nvSpPr>
        <p:spPr>
          <a:xfrm rot="16200000" flipH="1">
            <a:off x="7650835" y="5443755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Прямоугольник 177"/>
          <p:cNvSpPr/>
          <p:nvPr/>
        </p:nvSpPr>
        <p:spPr>
          <a:xfrm rot="16200000" flipH="1">
            <a:off x="8315513" y="5909991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ROZETKA | Фото Альбом для малювання Colibri Африка Тигреня 12 аркушів -  Colibri - 245553, купити Альбом для малювання Colibri Африка Тигреня 12  аркушів - Colibri - 245553 у Києві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"/>
          <a:stretch/>
        </p:blipFill>
        <p:spPr bwMode="auto">
          <a:xfrm>
            <a:off x="881408" y="1780478"/>
            <a:ext cx="2902761" cy="194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андаш, ластик. Карандаш, белый, вектор, ластик, задний план. | Can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 rot="991042">
            <a:off x="9442999" y="4443803"/>
            <a:ext cx="1912062" cy="191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ZETKA | Каліграфічний зошит-шаблон. Стандартний розмір графічної сітки.  Автор Ст. Федієнко.. Ціна, купити Каліграфічний зошит-шаблон. Стандартний  розмір графічної сітки. Автор Ст. Федієнко. в Києві, Харкові, Дніпрі,  Одесі, Запоріжжі, Львові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2500" r="8361"/>
          <a:stretch/>
        </p:blipFill>
        <p:spPr bwMode="auto">
          <a:xfrm>
            <a:off x="9182380" y="1836443"/>
            <a:ext cx="1981186" cy="237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5229036" y="3838276"/>
            <a:ext cx="2522692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6200000" flipH="1">
            <a:off x="6521034" y="386302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870584" y="395765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ый треугольник 62"/>
          <p:cNvSpPr/>
          <p:nvPr/>
        </p:nvSpPr>
        <p:spPr>
          <a:xfrm rot="12565604" flipH="1">
            <a:off x="6057171" y="3645073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 rot="16200000" flipH="1">
            <a:off x="5521772" y="386302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6222686" y="3850392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Овал 68"/>
          <p:cNvSpPr/>
          <p:nvPr/>
        </p:nvSpPr>
        <p:spPr>
          <a:xfrm>
            <a:off x="6879679" y="395321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 rot="16200000" flipH="1">
            <a:off x="7358689" y="386302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5398955" y="4585154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294400" y="1289391"/>
            <a:ext cx="626100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Склади речення про один із цих предметів за схемою.</a:t>
            </a:r>
          </a:p>
        </p:txBody>
      </p:sp>
    </p:spTree>
    <p:extLst>
      <p:ext uri="{BB962C8B-B14F-4D97-AF65-F5344CB8AC3E}">
        <p14:creationId xmlns:p14="http://schemas.microsoft.com/office/powerpoint/2010/main" val="16878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6" grpId="0" animBg="1"/>
      <p:bldP spid="88" grpId="0" animBg="1"/>
      <p:bldP spid="95" grpId="0" animBg="1"/>
      <p:bldP spid="98" grpId="0" animBg="1"/>
      <p:bldP spid="99" grpId="0" animBg="1"/>
      <p:bldP spid="100" grpId="0" animBg="1"/>
      <p:bldP spid="101" grpId="0" animBg="1"/>
      <p:bldP spid="105" grpId="0" animBg="1"/>
      <p:bldP spid="111" grpId="0" animBg="1"/>
      <p:bldP spid="112" grpId="0" animBg="1"/>
      <p:bldP spid="113" grpId="0" animBg="1"/>
      <p:bldP spid="157" grpId="0" animBg="1"/>
      <p:bldP spid="161" grpId="0" animBg="1"/>
      <p:bldP spid="172" grpId="0" animBg="1"/>
      <p:bldP spid="175" grpId="0" animBg="1"/>
      <p:bldP spid="176" grpId="0" animBg="1"/>
      <p:bldP spid="177" grpId="0" animBg="1"/>
      <p:bldP spid="178" grpId="0" animBg="1"/>
      <p:bldP spid="61" grpId="0" animBg="1"/>
      <p:bldP spid="62" grpId="0" animBg="1"/>
      <p:bldP spid="63" grpId="0" animBg="1"/>
      <p:bldP spid="67" grpId="0" animBg="1"/>
      <p:bldP spid="69" grpId="0" animBg="1"/>
      <p:bldP spid="7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9691" y="449692"/>
            <a:ext cx="10050414" cy="7120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назві якої світлини </a:t>
            </a:r>
            <a:r>
              <a:rPr lang="uk-UA" sz="3200" b="1" dirty="0">
                <a:solidFill>
                  <a:schemeClr val="bg1"/>
                </a:solidFill>
              </a:rPr>
              <a:t>відповідає подана схема.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4848355" y="4776318"/>
            <a:ext cx="2274208" cy="4305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/>
          <p:cNvSpPr/>
          <p:nvPr/>
        </p:nvSpPr>
        <p:spPr>
          <a:xfrm rot="16200000" flipH="1">
            <a:off x="6474782" y="479621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5445152" y="487975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2" name="Прямоугольный треугольник 81"/>
          <p:cNvSpPr/>
          <p:nvPr/>
        </p:nvSpPr>
        <p:spPr>
          <a:xfrm rot="12565604" flipH="1">
            <a:off x="5575023" y="4580075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3" name="Группа 82"/>
          <p:cNvGrpSpPr/>
          <p:nvPr/>
        </p:nvGrpSpPr>
        <p:grpSpPr>
          <a:xfrm>
            <a:off x="4967434" y="4865928"/>
            <a:ext cx="375893" cy="236470"/>
            <a:chOff x="6841977" y="5603805"/>
            <a:chExt cx="375893" cy="236470"/>
          </a:xfrm>
        </p:grpSpPr>
        <p:sp>
          <p:nvSpPr>
            <p:cNvPr id="84" name="Прямоугольник 83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6" name="Прямоугольник 85"/>
          <p:cNvSpPr/>
          <p:nvPr/>
        </p:nvSpPr>
        <p:spPr>
          <a:xfrm rot="16200000" flipH="1">
            <a:off x="5889676" y="4796217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6231401" y="4784171"/>
            <a:ext cx="806" cy="4148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6816910" y="4897327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316" y="4060012"/>
            <a:ext cx="1862880" cy="22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3679512" y="5497747"/>
            <a:ext cx="4920253" cy="64487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4019167" y="5659415"/>
            <a:ext cx="991674" cy="321184"/>
            <a:chOff x="4132601" y="5642899"/>
            <a:chExt cx="991674" cy="321184"/>
          </a:xfrm>
        </p:grpSpPr>
        <p:sp>
          <p:nvSpPr>
            <p:cNvPr id="62" name="Прямоугольник 61"/>
            <p:cNvSpPr/>
            <p:nvPr/>
          </p:nvSpPr>
          <p:spPr>
            <a:xfrm rot="16200000" flipH="1">
              <a:off x="4603752" y="5443561"/>
              <a:ext cx="49373" cy="9916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 rot="16200000" flipV="1">
              <a:off x="4007212" y="5768288"/>
              <a:ext cx="296498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4" name="Прямоугольник 63"/>
          <p:cNvSpPr/>
          <p:nvPr/>
        </p:nvSpPr>
        <p:spPr>
          <a:xfrm rot="16200000" flipH="1">
            <a:off x="5702953" y="5460078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 rot="16200000" flipH="1">
            <a:off x="6677467" y="5698198"/>
            <a:ext cx="53369" cy="5194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 rot="16200000" flipH="1">
            <a:off x="7660213" y="5460078"/>
            <a:ext cx="49373" cy="991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 rot="16200000" flipH="1">
            <a:off x="8324891" y="5926314"/>
            <a:ext cx="457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Белочка в лесу - 59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91" y="1953169"/>
            <a:ext cx="3141080" cy="2093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Обои на монитор | Весна | природа, весна, ліс, ліс, Дзвіночк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8"/>
          <a:stretch/>
        </p:blipFill>
        <p:spPr bwMode="auto">
          <a:xfrm>
            <a:off x="4655161" y="1867167"/>
            <a:ext cx="3148743" cy="209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Еловые шишки (102 фото) » НА ДАЧЕ ФОТ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532" y="1853846"/>
            <a:ext cx="3129938" cy="2094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68273" y="4046699"/>
            <a:ext cx="314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Білка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52088" y="3961617"/>
            <a:ext cx="314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Ліс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58021" y="3948297"/>
            <a:ext cx="314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</a:rPr>
              <a:t>Шишка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04278" y="1270633"/>
            <a:ext cx="5879048" cy="4659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Склади </a:t>
            </a:r>
            <a:r>
              <a:rPr lang="uk-UA" sz="2000" b="1" dirty="0">
                <a:solidFill>
                  <a:schemeClr val="bg1"/>
                </a:solidFill>
              </a:rPr>
              <a:t>речення за поданою схемою.</a:t>
            </a:r>
          </a:p>
        </p:txBody>
      </p:sp>
    </p:spTree>
    <p:extLst>
      <p:ext uri="{BB962C8B-B14F-4D97-AF65-F5344CB8AC3E}">
        <p14:creationId xmlns:p14="http://schemas.microsoft.com/office/powerpoint/2010/main" val="13324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4" grpId="0" animBg="1"/>
      <p:bldP spid="65" grpId="0" animBg="1"/>
      <p:bldP spid="66" grpId="0" animBg="1"/>
      <p:bldP spid="67" grpId="0" animBg="1"/>
      <p:bldP spid="28" grpId="0"/>
      <p:bldP spid="29" grpId="0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7109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441812" y="1478766"/>
            <a:ext cx="4961960" cy="4832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розпочинаємо вивчення абетки (алфавіту);  познайомимось з друкованою малою буквою </a:t>
            </a:r>
            <a:r>
              <a:rPr lang="uk-UA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будемо вчитися її друкувати; продовжимо виконувати звуковий аналіз слів, добирати слова зі звуком [а] на початку, в середині і в кінці слова. </a:t>
            </a:r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1244" y="3173172"/>
            <a:ext cx="3156954" cy="340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784" y="1667435"/>
            <a:ext cx="3279670" cy="40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2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3509" y="445746"/>
            <a:ext cx="8756193" cy="86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Розучування віршика про </a:t>
            </a:r>
            <a:r>
              <a:rPr lang="uk-UA" sz="3600" b="1" dirty="0" smtClean="0"/>
              <a:t>абетку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075042" y="4720986"/>
            <a:ext cx="455090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всі,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Я, 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одна міцна сім'я.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Варто всіх у цій родині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Знати грамотній дитині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ÐÐ°ÑÑÐ¸Ð½ÐºÐ¸ Ð¿Ð¾ Ð·Ð°Ð¿ÑÐ¾ÑÑ ÐºÐ»Ð¸Ð¿Ð°ÑÑ Ð´ÐµÑÐ¸ ÑÐ°Ð·Ð³Ð¾Ð²Ð°ÑÐ¸Ð²Ð°ÑÑ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434480"/>
            <a:ext cx="3730625" cy="40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Абетка - вивчаємо український алфавіт (веселі букви в картинках мультик для  легкого навчання малечі)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19" y="1435340"/>
            <a:ext cx="5349160" cy="300890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7319" y="490011"/>
            <a:ext cx="10146641" cy="8209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Знайомство з </a:t>
            </a:r>
            <a:r>
              <a:rPr lang="uk-UA" sz="3600" b="1" dirty="0" err="1" smtClean="0"/>
              <a:t>Читалочкою</a:t>
            </a:r>
            <a:r>
              <a:rPr lang="uk-UA" sz="3600" b="1" dirty="0" smtClean="0"/>
              <a:t> та Щебетунчиком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8207566" y="1307819"/>
            <a:ext cx="3391819" cy="45915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05651" y="1602322"/>
            <a:ext cx="4371225" cy="1200329"/>
          </a:xfrm>
          <a:prstGeom prst="rect">
            <a:avLst/>
          </a:prstGeom>
          <a:solidFill>
            <a:srgbClr val="FF505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Привіт! Я Читалочка. Дуже люблю книжки. Разом з вами хочу навчитися читати!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6652" y="3193586"/>
            <a:ext cx="425022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Вітаю! Я Щебетунчик. </a:t>
            </a:r>
          </a:p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мікрофон. З ним цікаво про все запитувати й розповідати.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8" b="9742"/>
          <a:stretch/>
        </p:blipFill>
        <p:spPr>
          <a:xfrm flipH="1">
            <a:off x="-156537" y="1437069"/>
            <a:ext cx="4111591" cy="43274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08293" y="5406659"/>
            <a:ext cx="576593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сторінками нашого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Букваря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нами будуть навчатися дівчинка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Читалочка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хлопчик Щебетунчик. Знайомтесь! 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18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716486" y="1655215"/>
            <a:ext cx="4503964" cy="4515869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878408" y="413119"/>
            <a:ext cx="8732066" cy="69493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79269" y="2389655"/>
            <a:ext cx="3778398" cy="3046988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indent="241300" algn="ctr"/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лф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др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б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тк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 с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і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 к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нц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indent="241300" algn="ctr"/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 err="1">
                <a:solidFill>
                  <a:srgbClr val="FF0000"/>
                </a:solidFill>
              </a:rPr>
              <a:t>и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err="1">
                <a:solidFill>
                  <a:srgbClr val="FF0000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err="1">
                <a:solidFill>
                  <a:srgbClr val="FF0000"/>
                </a:solidFill>
              </a:rPr>
              <a:t>о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 err="1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Щ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нч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655215"/>
            <a:ext cx="5743902" cy="4307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73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42952</TotalTime>
  <Words>555</Words>
  <Application>Microsoft Office PowerPoint</Application>
  <PresentationFormat>Произвольный</PresentationFormat>
  <Paragraphs>115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2502</cp:revision>
  <dcterms:created xsi:type="dcterms:W3CDTF">2018-01-05T16:38:53Z</dcterms:created>
  <dcterms:modified xsi:type="dcterms:W3CDTF">2023-09-28T08:33:21Z</dcterms:modified>
</cp:coreProperties>
</file>