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57" r:id="rId3"/>
    <p:sldId id="1522" r:id="rId4"/>
    <p:sldId id="1374" r:id="rId5"/>
    <p:sldId id="1523" r:id="rId6"/>
    <p:sldId id="1531" r:id="rId7"/>
    <p:sldId id="1533" r:id="rId8"/>
    <p:sldId id="1534" r:id="rId9"/>
    <p:sldId id="1532" r:id="rId10"/>
    <p:sldId id="1541" r:id="rId11"/>
    <p:sldId id="1525" r:id="rId12"/>
    <p:sldId id="1517" r:id="rId13"/>
    <p:sldId id="1494" r:id="rId14"/>
    <p:sldId id="1529" r:id="rId15"/>
    <p:sldId id="1519" r:id="rId16"/>
    <p:sldId id="1526" r:id="rId17"/>
    <p:sldId id="1542" r:id="rId18"/>
    <p:sldId id="1323" r:id="rId19"/>
    <p:sldId id="1543" r:id="rId20"/>
    <p:sldId id="1515" r:id="rId21"/>
    <p:sldId id="1527" r:id="rId22"/>
    <p:sldId id="1538" r:id="rId23"/>
    <p:sldId id="131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FF"/>
    <a:srgbClr val="004FAB"/>
    <a:srgbClr val="CCFFFF"/>
    <a:srgbClr val="FFFFFF"/>
    <a:srgbClr val="F2F7FC"/>
    <a:srgbClr val="EAF2FA"/>
    <a:srgbClr val="E4EEF8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51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8.wdp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43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microsoft.com/office/2007/relationships/hdphoto" Target="../media/hdphoto9.wdp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26C42F-5E0F-4939-F85B-E875EB1D69B9}"/>
              </a:ext>
            </a:extLst>
          </p:cNvPr>
          <p:cNvSpPr txBox="1"/>
          <p:nvPr/>
        </p:nvSpPr>
        <p:spPr>
          <a:xfrm>
            <a:off x="3257771" y="4697460"/>
            <a:ext cx="7072772" cy="919401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Склад числа 4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37" y="756559"/>
            <a:ext cx="4736248" cy="339089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61675" y="1499981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5427" y="516301"/>
            <a:ext cx="8732066" cy="6158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5554" y="1446236"/>
            <a:ext cx="480059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будемо вивчати склад числа 4.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Складати нерівності за малюнками.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500478" y="1938249"/>
            <a:ext cx="2267220" cy="35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0" y="1446237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8DF8DCBA-48FB-432A-73B4-9E5D42983D0E}"/>
              </a:ext>
            </a:extLst>
          </p:cNvPr>
          <p:cNvSpPr/>
          <p:nvPr/>
        </p:nvSpPr>
        <p:spPr>
          <a:xfrm>
            <a:off x="1732870" y="414818"/>
            <a:ext cx="8732066" cy="8004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складу числа 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Иллюстрация ежик (26 фото) » Рисунки для срисовки и не только">
            <a:extLst>
              <a:ext uri="{FF2B5EF4-FFF2-40B4-BE49-F238E27FC236}">
                <a16:creationId xmlns:a16="http://schemas.microsoft.com/office/drawing/2014/main" xmlns="" id="{1FF0B211-B2A6-C9E6-CD97-649342B4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10" y="1847120"/>
            <a:ext cx="2981573" cy="22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Иллюстрация ежик (26 фото) » Рисунки для срисовки и не только">
            <a:extLst>
              <a:ext uri="{FF2B5EF4-FFF2-40B4-BE49-F238E27FC236}">
                <a16:creationId xmlns:a16="http://schemas.microsoft.com/office/drawing/2014/main" xmlns="" id="{C49A5996-6EAF-25B8-EAE0-C14A14D3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2025" y="1865940"/>
            <a:ext cx="2981573" cy="22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F9112DF2-5709-5CB9-B158-E8866605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63" y="1282266"/>
            <a:ext cx="1018509" cy="10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F877F77F-E968-9CB9-B831-A1132AF5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57">
            <a:off x="9171968" y="1357020"/>
            <a:ext cx="1017839" cy="1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0F802523-3E74-F27B-7FB7-2BF9FF0C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57">
            <a:off x="9829250" y="1981237"/>
            <a:ext cx="1016254" cy="10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2596292" y="1337865"/>
            <a:ext cx="1018509" cy="10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18A27580-AAEA-11E2-7F85-A137F5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61" y="1752997"/>
            <a:ext cx="1018509" cy="10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523505B1-D436-C1A7-C0FA-A610FDF9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992">
            <a:off x="4139821" y="1910800"/>
            <a:ext cx="1017839" cy="1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49" y="4652071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11F0D24B-F4AE-4627-EAF9-75B5D468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09" y="4652071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00652572-8559-30AD-293E-A540D846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0" y="4652071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DAB2BDC0-34AB-0263-C68F-A0D63D15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10" y="4552145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FC37F649-B3BE-4CC3-083B-2FD1C780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39" y="4592750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93214C9D-D4E6-0563-804F-47304E7D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87" y="4592750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FF9C64-9198-A21F-C6D4-496F9F4C1FCB}"/>
              </a:ext>
            </a:extLst>
          </p:cNvPr>
          <p:cNvSpPr txBox="1"/>
          <p:nvPr/>
        </p:nvSpPr>
        <p:spPr>
          <a:xfrm>
            <a:off x="3449900" y="4573865"/>
            <a:ext cx="590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E51845-0446-313F-A2DF-0E2AB775B6BC}"/>
              </a:ext>
            </a:extLst>
          </p:cNvPr>
          <p:cNvSpPr txBox="1"/>
          <p:nvPr/>
        </p:nvSpPr>
        <p:spPr>
          <a:xfrm>
            <a:off x="3004959" y="5589528"/>
            <a:ext cx="835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6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x-none" sz="3600" b="1" dirty="0">
              <a:solidFill>
                <a:srgbClr val="004F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E5AB9D03-94DB-A634-1755-2A117C28C360}"/>
              </a:ext>
            </a:extLst>
          </p:cNvPr>
          <p:cNvSpPr/>
          <p:nvPr/>
        </p:nvSpPr>
        <p:spPr>
          <a:xfrm>
            <a:off x="852256" y="4477947"/>
            <a:ext cx="4927107" cy="2073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xmlns="" id="{EB59B216-8018-D9C5-A511-1980F431C39C}"/>
              </a:ext>
            </a:extLst>
          </p:cNvPr>
          <p:cNvSpPr/>
          <p:nvPr/>
        </p:nvSpPr>
        <p:spPr>
          <a:xfrm>
            <a:off x="6551423" y="4477947"/>
            <a:ext cx="4927107" cy="2073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E0E3C7-6F50-D9F9-5101-6D81DFE180F5}"/>
              </a:ext>
            </a:extLst>
          </p:cNvPr>
          <p:cNvSpPr txBox="1"/>
          <p:nvPr/>
        </p:nvSpPr>
        <p:spPr>
          <a:xfrm>
            <a:off x="8586823" y="4552145"/>
            <a:ext cx="620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647142-77BF-F1D3-5378-2E063FBADB13}"/>
              </a:ext>
            </a:extLst>
          </p:cNvPr>
          <p:cNvSpPr txBox="1"/>
          <p:nvPr/>
        </p:nvSpPr>
        <p:spPr>
          <a:xfrm>
            <a:off x="8801043" y="5567808"/>
            <a:ext cx="87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600" b="1" dirty="0">
                <a:solidFill>
                  <a:srgbClr val="004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3600" b="1" dirty="0">
              <a:solidFill>
                <a:srgbClr val="004F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DBE535DB-308A-C58B-0233-45F3B4BA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301">
            <a:off x="3385966" y="1308727"/>
            <a:ext cx="1018509" cy="10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рас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32164D37-4329-C1B6-FE31-82AC5CB5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9" y="4592750"/>
            <a:ext cx="880707" cy="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0F802523-3E74-F27B-7FB7-2BF9FF0C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57">
            <a:off x="10040701" y="2758108"/>
            <a:ext cx="1016254" cy="10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Зеленое яблоко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93214C9D-D4E6-0563-804F-47304E7D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721" y="4596222"/>
            <a:ext cx="879844" cy="87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дом, дома, дизайн иконки">
            <a:extLst>
              <a:ext uri="{FF2B5EF4-FFF2-40B4-BE49-F238E27FC236}">
                <a16:creationId xmlns:a16="http://schemas.microsoft.com/office/drawing/2014/main" xmlns="" id="{23D458EE-ACCB-1B2C-85E7-D3AD03DBF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884"/>
          <a:stretch/>
        </p:blipFill>
        <p:spPr bwMode="auto">
          <a:xfrm>
            <a:off x="4233805" y="2686806"/>
            <a:ext cx="3763169" cy="12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кутник 21">
            <a:extLst>
              <a:ext uri="{FF2B5EF4-FFF2-40B4-BE49-F238E27FC236}">
                <a16:creationId xmlns:a16="http://schemas.microsoft.com/office/drawing/2014/main" xmlns="" id="{93620179-255E-3B44-A34A-66874B2736A4}"/>
              </a:ext>
            </a:extLst>
          </p:cNvPr>
          <p:cNvSpPr/>
          <p:nvPr/>
        </p:nvSpPr>
        <p:spPr>
          <a:xfrm>
            <a:off x="5150641" y="3878967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7" name="Picture 28" descr="Пибоди и Шерман">
            <a:extLst>
              <a:ext uri="{FF2B5EF4-FFF2-40B4-BE49-F238E27FC236}">
                <a16:creationId xmlns:a16="http://schemas.microsoft.com/office/drawing/2014/main" xmlns="" id="{1BCEA14E-46EE-FAF2-3C5F-FE1C18B1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" y="3524124"/>
            <a:ext cx="1557265" cy="21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68546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D5E54D2-576C-B706-FC30-95DE7DCCA062}"/>
              </a:ext>
            </a:extLst>
          </p:cNvPr>
          <p:cNvSpPr/>
          <p:nvPr/>
        </p:nvSpPr>
        <p:spPr>
          <a:xfrm>
            <a:off x="1574068" y="422212"/>
            <a:ext cx="8732066" cy="74630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чисел 2, 3, 4</a:t>
            </a:r>
            <a:r>
              <a:rPr lang="uk-UA" sz="4000" b="1" dirty="0" smtClean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дом, дома, дизайн иконки">
            <a:extLst>
              <a:ext uri="{FF2B5EF4-FFF2-40B4-BE49-F238E27FC236}">
                <a16:creationId xmlns:a16="http://schemas.microsoft.com/office/drawing/2014/main" xmlns="" id="{23D458EE-ACCB-1B2C-85E7-D3AD03DBF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884"/>
          <a:stretch/>
        </p:blipFill>
        <p:spPr bwMode="auto">
          <a:xfrm>
            <a:off x="6593261" y="1928677"/>
            <a:ext cx="3763169" cy="12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дом, дома, дизайн иконки">
            <a:extLst>
              <a:ext uri="{FF2B5EF4-FFF2-40B4-BE49-F238E27FC236}">
                <a16:creationId xmlns:a16="http://schemas.microsoft.com/office/drawing/2014/main" xmlns="" id="{FAA1BED3-8007-2953-BB8B-0B48E8187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7283849" y="3201397"/>
            <a:ext cx="2250639" cy="30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B7DBC03C-27F3-6328-23BC-696A9ADDF5D4}"/>
              </a:ext>
            </a:extLst>
          </p:cNvPr>
          <p:cNvSpPr/>
          <p:nvPr/>
        </p:nvSpPr>
        <p:spPr>
          <a:xfrm>
            <a:off x="8229916" y="256503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93620179-255E-3B44-A34A-66874B2736A4}"/>
              </a:ext>
            </a:extLst>
          </p:cNvPr>
          <p:cNvSpPr/>
          <p:nvPr/>
        </p:nvSpPr>
        <p:spPr>
          <a:xfrm>
            <a:off x="7492485" y="3079632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Picture 4" descr="Colección de Gifs ®: NARANJAS">
            <a:extLst>
              <a:ext uri="{FF2B5EF4-FFF2-40B4-BE49-F238E27FC236}">
                <a16:creationId xmlns:a16="http://schemas.microsoft.com/office/drawing/2014/main" xmlns="" id="{8BC1ECA6-2685-173F-32B4-8F9225EB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42" y="3275292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olección de Gifs ®: NARANJAS">
            <a:extLst>
              <a:ext uri="{FF2B5EF4-FFF2-40B4-BE49-F238E27FC236}">
                <a16:creationId xmlns:a16="http://schemas.microsoft.com/office/drawing/2014/main" xmlns="" id="{05EE5DBC-75A7-F0F4-CE41-8FC069E1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87" y="3275292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olección de Gifs ®: NARANJAS">
            <a:extLst>
              <a:ext uri="{FF2B5EF4-FFF2-40B4-BE49-F238E27FC236}">
                <a16:creationId xmlns:a16="http://schemas.microsoft.com/office/drawing/2014/main" xmlns="" id="{6A8F59DA-CA7C-B424-A7B0-6AF58F70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32" y="3275292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olección de Gifs ®: NARANJAS">
            <a:extLst>
              <a:ext uri="{FF2B5EF4-FFF2-40B4-BE49-F238E27FC236}">
                <a16:creationId xmlns:a16="http://schemas.microsoft.com/office/drawing/2014/main" xmlns="" id="{BBA0F8E0-065D-2FDB-E94C-D834523A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277" y="3275292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xmlns="" id="{1FE74D6F-745A-E5C8-2833-501D04F1F691}"/>
              </a:ext>
            </a:extLst>
          </p:cNvPr>
          <p:cNvCxnSpPr>
            <a:cxnSpLocks/>
          </p:cNvCxnSpPr>
          <p:nvPr/>
        </p:nvCxnSpPr>
        <p:spPr>
          <a:xfrm>
            <a:off x="7659332" y="3779181"/>
            <a:ext cx="164561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 descr="Colección de Gifs ®: NARANJAS">
            <a:extLst>
              <a:ext uri="{FF2B5EF4-FFF2-40B4-BE49-F238E27FC236}">
                <a16:creationId xmlns:a16="http://schemas.microsoft.com/office/drawing/2014/main" xmlns="" id="{FE4FFC20-B2AD-2D47-E564-00A7031C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31" y="386898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olección de Gifs ®: NARANJAS">
            <a:extLst>
              <a:ext uri="{FF2B5EF4-FFF2-40B4-BE49-F238E27FC236}">
                <a16:creationId xmlns:a16="http://schemas.microsoft.com/office/drawing/2014/main" xmlns="" id="{BFE7CD45-1B02-6F90-1A2B-4F04AB87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95" y="386898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olección de Gifs ®: NARANJAS">
            <a:extLst>
              <a:ext uri="{FF2B5EF4-FFF2-40B4-BE49-F238E27FC236}">
                <a16:creationId xmlns:a16="http://schemas.microsoft.com/office/drawing/2014/main" xmlns="" id="{6308A19A-8668-B2F6-AFF2-48174E48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65" y="386898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olección de Gifs ®: NARANJAS">
            <a:extLst>
              <a:ext uri="{FF2B5EF4-FFF2-40B4-BE49-F238E27FC236}">
                <a16:creationId xmlns:a16="http://schemas.microsoft.com/office/drawing/2014/main" xmlns="" id="{4D569C89-CF66-32C7-0F10-69C0B3B6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62" y="3844948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3F68BE6-5157-1BF2-8F24-66FA8F17AAE7}"/>
              </a:ext>
            </a:extLst>
          </p:cNvPr>
          <p:cNvSpPr txBox="1"/>
          <p:nvPr/>
        </p:nvSpPr>
        <p:spPr>
          <a:xfrm>
            <a:off x="7835242" y="4209089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3      </a:t>
            </a:r>
            <a:r>
              <a:rPr lang="uk-UA" sz="2400" b="1" dirty="0">
                <a:solidFill>
                  <a:srgbClr val="7030A0"/>
                </a:solidFill>
              </a:rPr>
              <a:t>і      1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pic>
        <p:nvPicPr>
          <p:cNvPr id="55" name="Picture 4" descr="Colección de Gifs ®: NARANJAS">
            <a:extLst>
              <a:ext uri="{FF2B5EF4-FFF2-40B4-BE49-F238E27FC236}">
                <a16:creationId xmlns:a16="http://schemas.microsoft.com/office/drawing/2014/main" xmlns="" id="{3C197F4B-E70C-C79F-69C4-00553F90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46" y="4622887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olección de Gifs ®: NARANJAS">
            <a:extLst>
              <a:ext uri="{FF2B5EF4-FFF2-40B4-BE49-F238E27FC236}">
                <a16:creationId xmlns:a16="http://schemas.microsoft.com/office/drawing/2014/main" xmlns="" id="{2CDFBFDD-0E75-F516-4CA4-10438A9B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17" y="4622887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olección de Gifs ®: NARANJAS">
            <a:extLst>
              <a:ext uri="{FF2B5EF4-FFF2-40B4-BE49-F238E27FC236}">
                <a16:creationId xmlns:a16="http://schemas.microsoft.com/office/drawing/2014/main" xmlns="" id="{1B490A57-F4B9-D8FE-C41F-2E95AD1D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04" y="4622887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olección de Gifs ®: NARANJAS">
            <a:extLst>
              <a:ext uri="{FF2B5EF4-FFF2-40B4-BE49-F238E27FC236}">
                <a16:creationId xmlns:a16="http://schemas.microsoft.com/office/drawing/2014/main" xmlns="" id="{0169C163-5593-C320-6C0C-B71D6692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165" y="4633520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C3CB467-7B06-728D-9531-01FA4FC6CC31}"/>
              </a:ext>
            </a:extLst>
          </p:cNvPr>
          <p:cNvSpPr txBox="1"/>
          <p:nvPr/>
        </p:nvSpPr>
        <p:spPr>
          <a:xfrm>
            <a:off x="7827760" y="4891935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     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і      2</a:t>
            </a:r>
            <a:endParaRPr lang="x-non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0" name="Picture 4" descr="Colección de Gifs ®: NARANJAS">
            <a:extLst>
              <a:ext uri="{FF2B5EF4-FFF2-40B4-BE49-F238E27FC236}">
                <a16:creationId xmlns:a16="http://schemas.microsoft.com/office/drawing/2014/main" xmlns="" id="{EC704E88-9D14-D7A3-2423-0A362F00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438" y="5336010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olección de Gifs ®: NARANJAS">
            <a:extLst>
              <a:ext uri="{FF2B5EF4-FFF2-40B4-BE49-F238E27FC236}">
                <a16:creationId xmlns:a16="http://schemas.microsoft.com/office/drawing/2014/main" xmlns="" id="{8C644227-3992-E414-7CA3-F19950BD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00" y="5336010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olección de Gifs ®: NARANJAS">
            <a:extLst>
              <a:ext uri="{FF2B5EF4-FFF2-40B4-BE49-F238E27FC236}">
                <a16:creationId xmlns:a16="http://schemas.microsoft.com/office/drawing/2014/main" xmlns="" id="{B3E3B6B3-085B-74F8-BA5F-47ACB693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60" y="5336010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olección de Gifs ®: NARANJAS">
            <a:extLst>
              <a:ext uri="{FF2B5EF4-FFF2-40B4-BE49-F238E27FC236}">
                <a16:creationId xmlns:a16="http://schemas.microsoft.com/office/drawing/2014/main" xmlns="" id="{BB23B636-A9D3-2B40-03B2-B01B6357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29" y="5336010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A416229-5BD5-00C2-B46B-1847A26EBA1C}"/>
              </a:ext>
            </a:extLst>
          </p:cNvPr>
          <p:cNvSpPr txBox="1"/>
          <p:nvPr/>
        </p:nvSpPr>
        <p:spPr>
          <a:xfrm>
            <a:off x="7838025" y="5647334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      </a:t>
            </a:r>
            <a:r>
              <a:rPr lang="uk-UA" sz="2400" b="1" dirty="0">
                <a:solidFill>
                  <a:srgbClr val="FF0000"/>
                </a:solidFill>
              </a:rPr>
              <a:t>і      3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28" name="Бульбашка думок: хмарка 27">
            <a:extLst>
              <a:ext uri="{FF2B5EF4-FFF2-40B4-BE49-F238E27FC236}">
                <a16:creationId xmlns:a16="http://schemas.microsoft.com/office/drawing/2014/main" xmlns="" id="{E8644077-2136-3EE4-BCA5-ED733F58BF84}"/>
              </a:ext>
            </a:extLst>
          </p:cNvPr>
          <p:cNvSpPr/>
          <p:nvPr/>
        </p:nvSpPr>
        <p:spPr>
          <a:xfrm>
            <a:off x="375653" y="1171663"/>
            <a:ext cx="5230490" cy="179379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Розглянь</a:t>
            </a:r>
            <a:r>
              <a:rPr lang="ru-RU" sz="2000" b="1" dirty="0">
                <a:solidFill>
                  <a:srgbClr val="7030A0"/>
                </a:solidFill>
              </a:rPr>
              <a:t>, як </a:t>
            </a:r>
            <a:r>
              <a:rPr lang="ru-RU" sz="2000" b="1" dirty="0" err="1">
                <a:solidFill>
                  <a:srgbClr val="7030A0"/>
                </a:solidFill>
              </a:rPr>
              <a:t>можна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розкласти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2, 3,4 </a:t>
            </a:r>
            <a:r>
              <a:rPr lang="ru-RU" sz="2000" b="1" dirty="0">
                <a:solidFill>
                  <a:srgbClr val="7030A0"/>
                </a:solidFill>
              </a:rPr>
              <a:t>мандаринки на </a:t>
            </a:r>
            <a:r>
              <a:rPr lang="ru-RU" sz="2000" b="1" dirty="0" err="1">
                <a:solidFill>
                  <a:srgbClr val="7030A0"/>
                </a:solidFill>
              </a:rPr>
              <a:t>дві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купки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Запам’ятай</a:t>
            </a:r>
            <a:r>
              <a:rPr lang="ru-RU" sz="2000" b="1" dirty="0">
                <a:solidFill>
                  <a:srgbClr val="7030A0"/>
                </a:solidFill>
              </a:rPr>
              <a:t> склад </a:t>
            </a:r>
            <a:r>
              <a:rPr lang="ru-RU" sz="2000" b="1" dirty="0" smtClean="0">
                <a:solidFill>
                  <a:srgbClr val="7030A0"/>
                </a:solidFill>
              </a:rPr>
              <a:t>чисел 2, 3, 4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5" name="Бульбашка думок: хмарка 27">
            <a:extLst>
              <a:ext uri="{FF2B5EF4-FFF2-40B4-BE49-F238E27FC236}">
                <a16:creationId xmlns="" xmlns:a16="http://schemas.microsoft.com/office/drawing/2014/main" id="{E8644077-2136-3EE4-BCA5-ED733F58BF84}"/>
              </a:ext>
            </a:extLst>
          </p:cNvPr>
          <p:cNvSpPr/>
          <p:nvPr/>
        </p:nvSpPr>
        <p:spPr>
          <a:xfrm>
            <a:off x="9688287" y="1272026"/>
            <a:ext cx="2318120" cy="31678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Кожне число, крім числа 1, складається з двох менших.</a:t>
            </a:r>
          </a:p>
        </p:txBody>
      </p:sp>
      <p:pic>
        <p:nvPicPr>
          <p:cNvPr id="36" name="Picture 2" descr="дом, дома, дизайн иконки">
            <a:extLst>
              <a:ext uri="{FF2B5EF4-FFF2-40B4-BE49-F238E27FC236}">
                <a16:creationId xmlns="" xmlns:a16="http://schemas.microsoft.com/office/drawing/2014/main" id="{DAEBCDB3-384B-A667-6796-1ABA80A73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884"/>
          <a:stretch/>
        </p:blipFill>
        <p:spPr bwMode="auto">
          <a:xfrm>
            <a:off x="1628476" y="3119911"/>
            <a:ext cx="3763169" cy="12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дом, дома, дизайн иконки">
            <a:extLst>
              <a:ext uri="{FF2B5EF4-FFF2-40B4-BE49-F238E27FC236}">
                <a16:creationId xmlns="" xmlns:a16="http://schemas.microsoft.com/office/drawing/2014/main" id="{0084AF86-4F84-F0BF-F36B-3B539F447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2319064" y="4353772"/>
            <a:ext cx="2250639" cy="18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кутник 4">
            <a:extLst>
              <a:ext uri="{FF2B5EF4-FFF2-40B4-BE49-F238E27FC236}">
                <a16:creationId xmlns="" xmlns:a16="http://schemas.microsoft.com/office/drawing/2014/main" id="{2499DC4F-843E-C632-7B34-9B4FCC65C74A}"/>
              </a:ext>
            </a:extLst>
          </p:cNvPr>
          <p:cNvSpPr/>
          <p:nvPr/>
        </p:nvSpPr>
        <p:spPr>
          <a:xfrm>
            <a:off x="3265131" y="3756270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Пряма сполучна лінія 8">
            <a:extLst>
              <a:ext uri="{FF2B5EF4-FFF2-40B4-BE49-F238E27FC236}">
                <a16:creationId xmlns="" xmlns:a16="http://schemas.microsoft.com/office/drawing/2014/main" id="{B410C74C-CB6A-0E03-3D7D-3789982EE8A1}"/>
              </a:ext>
            </a:extLst>
          </p:cNvPr>
          <p:cNvCxnSpPr>
            <a:cxnSpLocks/>
          </p:cNvCxnSpPr>
          <p:nvPr/>
        </p:nvCxnSpPr>
        <p:spPr>
          <a:xfrm>
            <a:off x="2742246" y="4956373"/>
            <a:ext cx="154305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Colección de Gifs ®: NARANJAS">
            <a:extLst>
              <a:ext uri="{FF2B5EF4-FFF2-40B4-BE49-F238E27FC236}">
                <a16:creationId xmlns="" xmlns:a16="http://schemas.microsoft.com/office/drawing/2014/main" id="{906C9264-1D4F-20E2-D36D-CA9F2304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81" y="4442121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olección de Gifs ®: NARANJAS">
            <a:extLst>
              <a:ext uri="{FF2B5EF4-FFF2-40B4-BE49-F238E27FC236}">
                <a16:creationId xmlns="" xmlns:a16="http://schemas.microsoft.com/office/drawing/2014/main" id="{D014CAD1-4BB7-5D6F-0CCC-5D20BB557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4442121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olección de Gifs ®: NARANJAS">
            <a:extLst>
              <a:ext uri="{FF2B5EF4-FFF2-40B4-BE49-F238E27FC236}">
                <a16:creationId xmlns="" xmlns:a16="http://schemas.microsoft.com/office/drawing/2014/main" id="{9EC8235F-0D38-D333-85B2-38B60297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94" y="5156886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olección de Gifs ®: NARANJAS">
            <a:extLst>
              <a:ext uri="{FF2B5EF4-FFF2-40B4-BE49-F238E27FC236}">
                <a16:creationId xmlns="" xmlns:a16="http://schemas.microsoft.com/office/drawing/2014/main" id="{48B279F7-9C1A-40FC-224E-CE4E9434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23" y="5156886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959896B-9EAE-2549-A79A-826EEE8CB2C6}"/>
              </a:ext>
            </a:extLst>
          </p:cNvPr>
          <p:cNvSpPr txBox="1"/>
          <p:nvPr/>
        </p:nvSpPr>
        <p:spPr>
          <a:xfrm>
            <a:off x="3090109" y="5422384"/>
            <a:ext cx="90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1  </a:t>
            </a:r>
            <a:r>
              <a:rPr lang="uk-UA" sz="2400" b="1" dirty="0">
                <a:solidFill>
                  <a:srgbClr val="7030A0"/>
                </a:solidFill>
              </a:rPr>
              <a:t>і  1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66" name="Прямокутник 21">
            <a:extLst>
              <a:ext uri="{FF2B5EF4-FFF2-40B4-BE49-F238E27FC236}">
                <a16:creationId xmlns:a16="http://schemas.microsoft.com/office/drawing/2014/main" xmlns="" id="{93620179-255E-3B44-A34A-66874B2736A4}"/>
              </a:ext>
            </a:extLst>
          </p:cNvPr>
          <p:cNvSpPr/>
          <p:nvPr/>
        </p:nvSpPr>
        <p:spPr>
          <a:xfrm>
            <a:off x="2579881" y="4284540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8" name="Picture 2" descr="дом, дома, дизайн иконки">
            <a:extLst>
              <a:ext uri="{FF2B5EF4-FFF2-40B4-BE49-F238E27FC236}">
                <a16:creationId xmlns="" xmlns:a16="http://schemas.microsoft.com/office/drawing/2014/main" id="{67C91913-24DC-7A04-A5AE-90AD49DB8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4910712" y="3983287"/>
            <a:ext cx="2250639" cy="2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кутник 24">
            <a:extLst>
              <a:ext uri="{FF2B5EF4-FFF2-40B4-BE49-F238E27FC236}">
                <a16:creationId xmlns="" xmlns:a16="http://schemas.microsoft.com/office/drawing/2014/main" id="{1033F4B8-C511-F432-932B-6C532C256BC7}"/>
              </a:ext>
            </a:extLst>
          </p:cNvPr>
          <p:cNvSpPr/>
          <p:nvPr/>
        </p:nvSpPr>
        <p:spPr>
          <a:xfrm>
            <a:off x="5870462" y="334692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4" descr="Colección de Gifs ®: NARANJAS">
            <a:extLst>
              <a:ext uri="{FF2B5EF4-FFF2-40B4-BE49-F238E27FC236}">
                <a16:creationId xmlns="" xmlns:a16="http://schemas.microsoft.com/office/drawing/2014/main" id="{77007B65-454B-797E-B40A-27576EEA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12" y="4069994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olección de Gifs ®: NARANJAS">
            <a:extLst>
              <a:ext uri="{FF2B5EF4-FFF2-40B4-BE49-F238E27FC236}">
                <a16:creationId xmlns="" xmlns:a16="http://schemas.microsoft.com/office/drawing/2014/main" id="{BE85AC0B-A247-7A6A-C852-61AE3592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33" y="4070910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olección de Gifs ®: NARANJAS">
            <a:extLst>
              <a:ext uri="{FF2B5EF4-FFF2-40B4-BE49-F238E27FC236}">
                <a16:creationId xmlns="" xmlns:a16="http://schemas.microsoft.com/office/drawing/2014/main" id="{2C2360FD-D15D-D6FF-2611-C8137B5CC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4" y="4070910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Colección de Gifs ®: NARANJAS">
            <a:extLst>
              <a:ext uri="{FF2B5EF4-FFF2-40B4-BE49-F238E27FC236}">
                <a16:creationId xmlns="" xmlns:a16="http://schemas.microsoft.com/office/drawing/2014/main" id="{922BFA99-A6B3-58C2-D4AF-6457F1C4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51" y="472689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olección de Gifs ®: NARANJAS">
            <a:extLst>
              <a:ext uri="{FF2B5EF4-FFF2-40B4-BE49-F238E27FC236}">
                <a16:creationId xmlns="" xmlns:a16="http://schemas.microsoft.com/office/drawing/2014/main" id="{9866C395-CE5C-9E6E-9438-33F4739C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33" y="4711677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B857FD5-D9DD-301B-2D1F-4C2878D8DE20}"/>
              </a:ext>
            </a:extLst>
          </p:cNvPr>
          <p:cNvSpPr txBox="1"/>
          <p:nvPr/>
        </p:nvSpPr>
        <p:spPr>
          <a:xfrm>
            <a:off x="5471641" y="4955519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2      </a:t>
            </a:r>
            <a:r>
              <a:rPr lang="uk-UA" sz="2400" b="1" dirty="0">
                <a:solidFill>
                  <a:srgbClr val="7030A0"/>
                </a:solidFill>
              </a:rPr>
              <a:t>і      1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pic>
        <p:nvPicPr>
          <p:cNvPr id="76" name="Picture 4" descr="Colección de Gifs ®: NARANJAS">
            <a:extLst>
              <a:ext uri="{FF2B5EF4-FFF2-40B4-BE49-F238E27FC236}">
                <a16:creationId xmlns="" xmlns:a16="http://schemas.microsoft.com/office/drawing/2014/main" id="{538979B5-C5F0-ACE9-F59B-AE0E0DF1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42" y="5453054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Colección de Gifs ®: NARANJAS">
            <a:extLst>
              <a:ext uri="{FF2B5EF4-FFF2-40B4-BE49-F238E27FC236}">
                <a16:creationId xmlns="" xmlns:a16="http://schemas.microsoft.com/office/drawing/2014/main" id="{0935FB71-E3F2-E970-9B67-BAC7BA5D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48" y="545359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olección de Gifs ®: NARANJAS">
            <a:extLst>
              <a:ext uri="{FF2B5EF4-FFF2-40B4-BE49-F238E27FC236}">
                <a16:creationId xmlns="" xmlns:a16="http://schemas.microsoft.com/office/drawing/2014/main" id="{82FEAB47-65B8-2A18-08A8-21309F82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79" y="545359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A1A58CA-64CA-BF72-59E8-FC838A900C07}"/>
              </a:ext>
            </a:extLst>
          </p:cNvPr>
          <p:cNvSpPr txBox="1"/>
          <p:nvPr/>
        </p:nvSpPr>
        <p:spPr>
          <a:xfrm>
            <a:off x="5471641" y="5702745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     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і      2</a:t>
            </a:r>
            <a:endParaRPr lang="x-non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2" name="Пряма сполучна лінія 48">
            <a:extLst>
              <a:ext uri="{FF2B5EF4-FFF2-40B4-BE49-F238E27FC236}">
                <a16:creationId xmlns:a16="http://schemas.microsoft.com/office/drawing/2014/main" xmlns="" id="{1FE74D6F-745A-E5C8-2833-501D04F1F691}"/>
              </a:ext>
            </a:extLst>
          </p:cNvPr>
          <p:cNvCxnSpPr>
            <a:cxnSpLocks/>
          </p:cNvCxnSpPr>
          <p:nvPr/>
        </p:nvCxnSpPr>
        <p:spPr>
          <a:xfrm>
            <a:off x="5303196" y="4578805"/>
            <a:ext cx="1621366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Colección de Gifs ®: NARANJAS">
            <a:extLst>
              <a:ext uri="{FF2B5EF4-FFF2-40B4-BE49-F238E27FC236}">
                <a16:creationId xmlns="" xmlns:a16="http://schemas.microsoft.com/office/drawing/2014/main" id="{922BFA99-A6B3-58C2-D4AF-6457F1C4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45" y="4709739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4" grpId="0"/>
      <p:bldP spid="35" grpId="0" animBg="1"/>
      <p:bldP spid="45" grpId="0"/>
      <p:bldP spid="75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0615551" y="4682031"/>
            <a:ext cx="882877" cy="9215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6462346" y="1353180"/>
            <a:ext cx="882877" cy="9215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581225" y="410524"/>
            <a:ext cx="8732066" cy="7066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</a:p>
        </p:txBody>
      </p:sp>
      <p:sp>
        <p:nvSpPr>
          <p:cNvPr id="3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E6C3E50-681E-F5B7-F292-EA7EA7CD9FB4}"/>
              </a:ext>
            </a:extLst>
          </p:cNvPr>
          <p:cNvSpPr/>
          <p:nvPr/>
        </p:nvSpPr>
        <p:spPr>
          <a:xfrm>
            <a:off x="391785" y="1421252"/>
            <a:ext cx="3538669" cy="250891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числу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відповідає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комах на кожному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малюнку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Визнач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кого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більше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Запиши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нерівність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7" y="227473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9cbb7e28-b2f4-48e8-b83b-63f5c886bf0a/14146568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35" y="2761910"/>
            <a:ext cx="1754630" cy="15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32" y="227473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7" y="336600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o.remove.bg/downloads/944c3b19-9498-41b1-bbb2-7e2016cbf261/43653180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97" y="3366004"/>
            <a:ext cx="1474954" cy="13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33046" y="1117144"/>
            <a:ext cx="712177" cy="44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22121" y="1117144"/>
            <a:ext cx="712177" cy="44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0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E6C3E50-681E-F5B7-F292-EA7EA7CD9FB4}"/>
              </a:ext>
            </a:extLst>
          </p:cNvPr>
          <p:cNvSpPr/>
          <p:nvPr/>
        </p:nvSpPr>
        <p:spPr>
          <a:xfrm>
            <a:off x="7299196" y="5726756"/>
            <a:ext cx="3316355" cy="753626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75317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18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0615551" y="3565626"/>
            <a:ext cx="882877" cy="9215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6446125" y="2400488"/>
            <a:ext cx="882877" cy="9215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633046" y="1117144"/>
            <a:ext cx="712177" cy="44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22121" y="1117144"/>
            <a:ext cx="712177" cy="440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0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E6C3E50-681E-F5B7-F292-EA7EA7CD9FB4}"/>
              </a:ext>
            </a:extLst>
          </p:cNvPr>
          <p:cNvSpPr/>
          <p:nvPr/>
        </p:nvSpPr>
        <p:spPr>
          <a:xfrm>
            <a:off x="7299196" y="5726756"/>
            <a:ext cx="3316355" cy="753626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3074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7784880" y="2673566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9432644" y="2620059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8608762" y="2620059"/>
            <a:ext cx="933599" cy="19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32677" r="73712" b="43520"/>
          <a:stretch/>
        </p:blipFill>
        <p:spPr bwMode="auto">
          <a:xfrm>
            <a:off x="4672535" y="2572090"/>
            <a:ext cx="1143001" cy="10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32677" r="73712" b="43520"/>
          <a:stretch/>
        </p:blipFill>
        <p:spPr bwMode="auto">
          <a:xfrm>
            <a:off x="4666163" y="3672579"/>
            <a:ext cx="1143001" cy="10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68546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1225" y="410524"/>
            <a:ext cx="8732066" cy="7066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</a:p>
        </p:txBody>
      </p:sp>
      <p:sp>
        <p:nvSpPr>
          <p:cNvPr id="22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E6C3E50-681E-F5B7-F292-EA7EA7CD9FB4}"/>
              </a:ext>
            </a:extLst>
          </p:cNvPr>
          <p:cNvSpPr/>
          <p:nvPr/>
        </p:nvSpPr>
        <p:spPr>
          <a:xfrm>
            <a:off x="391785" y="1421252"/>
            <a:ext cx="3538669" cy="250891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числу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відповідає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овочів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кожному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малюнку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Визнач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чого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менше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Запиши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нерівність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D5E54D2-576C-B706-FC30-95DE7DCCA062}"/>
              </a:ext>
            </a:extLst>
          </p:cNvPr>
          <p:cNvSpPr/>
          <p:nvPr/>
        </p:nvSpPr>
        <p:spPr>
          <a:xfrm>
            <a:off x="1926893" y="4222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«Сусідні» числа</a:t>
            </a:r>
            <a:r>
              <a:rPr lang="uk-UA" sz="4000" b="1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FF0336-6C8E-2CCF-C000-D72A590A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40" y="1269876"/>
            <a:ext cx="7734300" cy="2628900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A8B66F96-71B1-336C-1488-B400DF12C972}"/>
              </a:ext>
            </a:extLst>
          </p:cNvPr>
          <p:cNvSpPr/>
          <p:nvPr/>
        </p:nvSpPr>
        <p:spPr>
          <a:xfrm>
            <a:off x="7490158" y="2285347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EE438ECD-7258-F3C6-442A-5D06110CCEF4}"/>
              </a:ext>
            </a:extLst>
          </p:cNvPr>
          <p:cNvSpPr/>
          <p:nvPr/>
        </p:nvSpPr>
        <p:spPr>
          <a:xfrm>
            <a:off x="5172658" y="2285347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3A820592-3A59-A671-FCCF-5FC849CBF726}"/>
              </a:ext>
            </a:extLst>
          </p:cNvPr>
          <p:cNvSpPr/>
          <p:nvPr/>
        </p:nvSpPr>
        <p:spPr>
          <a:xfrm>
            <a:off x="9948844" y="2285347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трелка вправо 53">
            <a:extLst>
              <a:ext uri="{FF2B5EF4-FFF2-40B4-BE49-F238E27FC236}">
                <a16:creationId xmlns:a16="http://schemas.microsoft.com/office/drawing/2014/main" xmlns="" id="{31693E58-FC09-0C17-9D61-5928233EEF1F}"/>
              </a:ext>
            </a:extLst>
          </p:cNvPr>
          <p:cNvSpPr/>
          <p:nvPr/>
        </p:nvSpPr>
        <p:spPr>
          <a:xfrm rot="10800000">
            <a:off x="6435062" y="2584326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52">
            <a:extLst>
              <a:ext uri="{FF2B5EF4-FFF2-40B4-BE49-F238E27FC236}">
                <a16:creationId xmlns:a16="http://schemas.microsoft.com/office/drawing/2014/main" xmlns="" id="{F5603555-8DBE-BBBB-F2D3-5600C861EF27}"/>
              </a:ext>
            </a:extLst>
          </p:cNvPr>
          <p:cNvSpPr/>
          <p:nvPr/>
        </p:nvSpPr>
        <p:spPr>
          <a:xfrm rot="10800000" flipH="1">
            <a:off x="8825179" y="2584327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8269A0F-C36C-73B3-5859-F8BA2EA5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40" y="3806888"/>
            <a:ext cx="7734300" cy="2628900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9AAE759A-9C8C-F74D-3A76-2A533899A302}"/>
              </a:ext>
            </a:extLst>
          </p:cNvPr>
          <p:cNvSpPr/>
          <p:nvPr/>
        </p:nvSpPr>
        <p:spPr>
          <a:xfrm>
            <a:off x="7471686" y="4822359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34E64BFF-5FB5-85A4-AA33-A3D521C2FE03}"/>
              </a:ext>
            </a:extLst>
          </p:cNvPr>
          <p:cNvSpPr/>
          <p:nvPr/>
        </p:nvSpPr>
        <p:spPr>
          <a:xfrm>
            <a:off x="5172658" y="4822359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5AFA1D72-422E-8A94-91B3-F59548F6D43B}"/>
              </a:ext>
            </a:extLst>
          </p:cNvPr>
          <p:cNvSpPr/>
          <p:nvPr/>
        </p:nvSpPr>
        <p:spPr>
          <a:xfrm>
            <a:off x="9948844" y="4822359"/>
            <a:ext cx="944174" cy="906352"/>
          </a:xfrm>
          <a:prstGeom prst="ellipse">
            <a:avLst/>
          </a:prstGeom>
          <a:solidFill>
            <a:srgbClr val="E7E5E5"/>
          </a:solidFill>
          <a:ln w="38100">
            <a:solidFill>
              <a:srgbClr val="DF39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трелка вправо 53">
            <a:extLst>
              <a:ext uri="{FF2B5EF4-FFF2-40B4-BE49-F238E27FC236}">
                <a16:creationId xmlns:a16="http://schemas.microsoft.com/office/drawing/2014/main" xmlns="" id="{DDABDADC-9F07-6D8C-DCF0-5766C6B81524}"/>
              </a:ext>
            </a:extLst>
          </p:cNvPr>
          <p:cNvSpPr/>
          <p:nvPr/>
        </p:nvSpPr>
        <p:spPr>
          <a:xfrm rot="10800000">
            <a:off x="6435062" y="5121338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52">
            <a:extLst>
              <a:ext uri="{FF2B5EF4-FFF2-40B4-BE49-F238E27FC236}">
                <a16:creationId xmlns:a16="http://schemas.microsoft.com/office/drawing/2014/main" xmlns="" id="{DCE149F1-B3E3-979C-BD9F-1AE0AAD40D1D}"/>
              </a:ext>
            </a:extLst>
          </p:cNvPr>
          <p:cNvSpPr/>
          <p:nvPr/>
        </p:nvSpPr>
        <p:spPr>
          <a:xfrm rot="10800000" flipH="1">
            <a:off x="8825179" y="5121339"/>
            <a:ext cx="718395" cy="500207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CE6C3E50-681E-F5B7-F292-EA7EA7CD9FB4}"/>
              </a:ext>
            </a:extLst>
          </p:cNvPr>
          <p:cNvSpPr/>
          <p:nvPr/>
        </p:nvSpPr>
        <p:spPr>
          <a:xfrm>
            <a:off x="473131" y="1353180"/>
            <a:ext cx="2907524" cy="157716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«сусідів» числа 3;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«сусідів» числа 4.</a:t>
            </a:r>
          </a:p>
        </p:txBody>
      </p:sp>
      <p:pic>
        <p:nvPicPr>
          <p:cNvPr id="41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20BD610C-AFFC-982C-A73C-50BB7E7D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4" y="3623243"/>
            <a:ext cx="3267265" cy="288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8" descr="Пибоди и Шерман">
            <a:extLst>
              <a:ext uri="{FF2B5EF4-FFF2-40B4-BE49-F238E27FC236}">
                <a16:creationId xmlns:a16="http://schemas.microsoft.com/office/drawing/2014/main" xmlns="" id="{1BCEA14E-46EE-FAF2-3C5F-FE1C18B1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" y="4058664"/>
            <a:ext cx="1113029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68546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D5E54D2-576C-B706-FC30-95DE7DCCA062}"/>
              </a:ext>
            </a:extLst>
          </p:cNvPr>
          <p:cNvSpPr/>
          <p:nvPr/>
        </p:nvSpPr>
        <p:spPr>
          <a:xfrm>
            <a:off x="1794941" y="491660"/>
            <a:ext cx="8732066" cy="6768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зошиті. Склад </a:t>
            </a:r>
            <a:r>
              <a:rPr lang="uk-UA" sz="4000" b="1" dirty="0">
                <a:solidFill>
                  <a:schemeClr val="bg1"/>
                </a:solidFill>
              </a:rPr>
              <a:t>числа 4</a:t>
            </a:r>
            <a:r>
              <a:rPr lang="uk-UA" sz="4000" b="1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Бульбашка думок: хмарка 27">
            <a:extLst>
              <a:ext uri="{FF2B5EF4-FFF2-40B4-BE49-F238E27FC236}">
                <a16:creationId xmlns:a16="http://schemas.microsoft.com/office/drawing/2014/main" xmlns="" id="{E8644077-2136-3EE4-BCA5-ED733F58BF84}"/>
              </a:ext>
            </a:extLst>
          </p:cNvPr>
          <p:cNvSpPr/>
          <p:nvPr/>
        </p:nvSpPr>
        <p:spPr>
          <a:xfrm>
            <a:off x="543852" y="1527974"/>
            <a:ext cx="3156325" cy="19772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Доповни</a:t>
            </a:r>
            <a:r>
              <a:rPr lang="ru-RU" sz="2400" b="1" dirty="0" smtClean="0">
                <a:solidFill>
                  <a:srgbClr val="7030A0"/>
                </a:solidFill>
              </a:rPr>
              <a:t> до 3 </a:t>
            </a:r>
            <a:r>
              <a:rPr lang="ru-RU" sz="2400" b="1" dirty="0" err="1" smtClean="0">
                <a:solidFill>
                  <a:srgbClr val="7030A0"/>
                </a:solidFill>
              </a:rPr>
              <a:t>кожний</a:t>
            </a:r>
            <a:r>
              <a:rPr lang="ru-RU" sz="2400" b="1" dirty="0" smtClean="0">
                <a:solidFill>
                  <a:srgbClr val="7030A0"/>
                </a:solidFill>
              </a:rPr>
              <a:t> ряд </a:t>
            </a:r>
            <a:r>
              <a:rPr lang="ru-RU" sz="2400" b="1" dirty="0" err="1" smtClean="0">
                <a:solidFill>
                  <a:srgbClr val="7030A0"/>
                </a:solidFill>
              </a:rPr>
              <a:t>фігур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2923" y="2055250"/>
            <a:ext cx="246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 </a:t>
            </a:r>
            <a:r>
              <a:rPr lang="uk-UA" sz="3600" b="1" dirty="0">
                <a:solidFill>
                  <a:srgbClr val="002060"/>
                </a:solidFill>
              </a:rPr>
              <a:t>– це </a:t>
            </a:r>
            <a:r>
              <a:rPr lang="uk-UA" sz="3600" b="1" dirty="0" smtClean="0">
                <a:solidFill>
                  <a:srgbClr val="002060"/>
                </a:solidFill>
              </a:rPr>
              <a:t>2 </a:t>
            </a:r>
            <a:r>
              <a:rPr lang="uk-UA" sz="3600" b="1" dirty="0">
                <a:solidFill>
                  <a:srgbClr val="002060"/>
                </a:solidFill>
              </a:rPr>
              <a:t>і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99225" y="4264972"/>
            <a:ext cx="246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 </a:t>
            </a:r>
            <a:r>
              <a:rPr lang="uk-UA" sz="3600" b="1" dirty="0">
                <a:solidFill>
                  <a:srgbClr val="002060"/>
                </a:solidFill>
              </a:rPr>
              <a:t>– це </a:t>
            </a:r>
            <a:r>
              <a:rPr lang="uk-UA" sz="3600" b="1" dirty="0" smtClean="0">
                <a:solidFill>
                  <a:srgbClr val="002060"/>
                </a:solidFill>
              </a:rPr>
              <a:t>1 </a:t>
            </a:r>
            <a:r>
              <a:rPr lang="uk-UA" sz="3600" b="1" dirty="0">
                <a:solidFill>
                  <a:srgbClr val="002060"/>
                </a:solidFill>
              </a:rPr>
              <a:t>і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169540" y="2055249"/>
            <a:ext cx="53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3399"/>
                </a:solidFill>
              </a:rPr>
              <a:t>1</a:t>
            </a:r>
            <a:endParaRPr lang="uk-UA" sz="3600" b="1" dirty="0">
              <a:solidFill>
                <a:srgbClr val="FF3399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145257" y="4264972"/>
            <a:ext cx="53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977866" y="1514518"/>
            <a:ext cx="1311300" cy="125900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440275" y="1527974"/>
            <a:ext cx="1311300" cy="125900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00178" y="4058664"/>
            <a:ext cx="1404257" cy="13165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903975" y="1527974"/>
            <a:ext cx="1311300" cy="1259001"/>
          </a:xfrm>
          <a:prstGeom prst="triangl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89166" y="4071023"/>
            <a:ext cx="1404257" cy="13165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03975" y="4074438"/>
            <a:ext cx="1404257" cy="13165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30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8" descr="Пибоди и Шерман">
            <a:extLst>
              <a:ext uri="{FF2B5EF4-FFF2-40B4-BE49-F238E27FC236}">
                <a16:creationId xmlns:a16="http://schemas.microsoft.com/office/drawing/2014/main" xmlns="" id="{1BCEA14E-46EE-FAF2-3C5F-FE1C18B1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" y="4058664"/>
            <a:ext cx="1113029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68546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D5E54D2-576C-B706-FC30-95DE7DCCA062}"/>
              </a:ext>
            </a:extLst>
          </p:cNvPr>
          <p:cNvSpPr/>
          <p:nvPr/>
        </p:nvSpPr>
        <p:spPr>
          <a:xfrm>
            <a:off x="1794941" y="491660"/>
            <a:ext cx="8732066" cy="6768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числа 4</a:t>
            </a:r>
            <a:r>
              <a:rPr lang="uk-UA" sz="4000" b="1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Бульбашка думок: хмарка 27">
            <a:extLst>
              <a:ext uri="{FF2B5EF4-FFF2-40B4-BE49-F238E27FC236}">
                <a16:creationId xmlns:a16="http://schemas.microsoft.com/office/drawing/2014/main" xmlns="" id="{E8644077-2136-3EE4-BCA5-ED733F58BF84}"/>
              </a:ext>
            </a:extLst>
          </p:cNvPr>
          <p:cNvSpPr/>
          <p:nvPr/>
        </p:nvSpPr>
        <p:spPr>
          <a:xfrm>
            <a:off x="334907" y="1306375"/>
            <a:ext cx="3145544" cy="259319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7030A0"/>
                </a:solidFill>
              </a:rPr>
              <a:t>Домалюй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стільки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смаколиків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щоб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їх</a:t>
            </a:r>
            <a:r>
              <a:rPr lang="ru-RU" sz="2000" b="1" dirty="0">
                <a:solidFill>
                  <a:srgbClr val="7030A0"/>
                </a:solidFill>
              </a:rPr>
              <a:t> стало по 4. Допиши число.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o.remove.bg/downloads/77091a68-5bf1-4b55-b948-45e0eb810335/1543252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94" y="5045950"/>
            <a:ext cx="1641552" cy="12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f925b365-7510-4fe2-aad0-0d59e1553afd/1747427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37" y="2773519"/>
            <a:ext cx="2055386" cy="23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40bfa1ba-4557-43e0-9543-d26a968c57a5/42567997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43" y="1614700"/>
            <a:ext cx="1264192" cy="9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o.remove.bg/downloads/77091a68-5bf1-4b55-b948-45e0eb810335/1543252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35" y="5029217"/>
            <a:ext cx="1641552" cy="12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o.remove.bg/downloads/77091a68-5bf1-4b55-b948-45e0eb810335/1543252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6" y="5009320"/>
            <a:ext cx="1641552" cy="12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o.remove.bg/downloads/77091a68-5bf1-4b55-b948-45e0eb810335/1543252-removebg-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66" y="4997364"/>
            <a:ext cx="1641552" cy="12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o.remove.bg/downloads/f925b365-7510-4fe2-aad0-0d59e1553afd/1747427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74" y="2836705"/>
            <a:ext cx="2055386" cy="23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s://o.remove.bg/downloads/40bfa1ba-4557-43e0-9543-d26a968c57a5/42567997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44" y="1619754"/>
            <a:ext cx="1299874" cy="10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s://o.remove.bg/downloads/40bfa1ba-4557-43e0-9543-d26a968c57a5/42567997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18" y="1647831"/>
            <a:ext cx="1264192" cy="9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s://o.remove.bg/downloads/40bfa1ba-4557-43e0-9543-d26a968c57a5/42567997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19" y="1652885"/>
            <a:ext cx="1299874" cy="10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22318" y="1732085"/>
            <a:ext cx="246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4 – це 1 і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304121" y="3469302"/>
            <a:ext cx="246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4 – це 2 і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322318" y="5206519"/>
            <a:ext cx="246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4 – це 3 і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145257" y="1732085"/>
            <a:ext cx="53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127672" y="3469301"/>
            <a:ext cx="53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27672" y="5206518"/>
            <a:ext cx="53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38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819" b="79513"/>
          <a:stretch/>
        </p:blipFill>
        <p:spPr>
          <a:xfrm>
            <a:off x="1280630" y="3708372"/>
            <a:ext cx="10580080" cy="2762008"/>
          </a:xfrm>
          <a:prstGeom prst="round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86311" y="1356319"/>
            <a:ext cx="5682343" cy="2022277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/>
              <a:t>Добери й запиши в порожні клітинки відповідні числа.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2145" y="3673780"/>
            <a:ext cx="10503265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59350" y="422212"/>
            <a:ext cx="8732066" cy="7505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34926" y="4081780"/>
            <a:ext cx="455016" cy="5676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0869C2-8272-8EBA-E96D-D4F4F826F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630" y="1657846"/>
            <a:ext cx="2428875" cy="14192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711588" y="4023834"/>
            <a:ext cx="381740" cy="6043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DAD02DF-4006-8056-EE09-A66E0E80AC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789614" y="4751558"/>
            <a:ext cx="470074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B6418DD-76C9-4A41-5673-AE26A86323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573723" y="4024446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519C8E-3FB4-0ECA-B58F-2FD5D63A90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929900" y="4276399"/>
            <a:ext cx="364486" cy="1891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2F6C2B7-366F-AFD1-008A-435B39E83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72732" y="4942065"/>
            <a:ext cx="434420" cy="37239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87B1E8E-21FB-F447-CD06-93E1DEFAB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4396" y="4183897"/>
            <a:ext cx="434420" cy="37239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A3AC65AA-BA61-880B-6805-85DFDDA46005}"/>
              </a:ext>
            </a:extLst>
          </p:cNvPr>
          <p:cNvSpPr/>
          <p:nvPr/>
        </p:nvSpPr>
        <p:spPr>
          <a:xfrm>
            <a:off x="2513248" y="4164484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9B81FB68-58CC-9905-9915-3C526342C20F}"/>
              </a:ext>
            </a:extLst>
          </p:cNvPr>
          <p:cNvSpPr/>
          <p:nvPr/>
        </p:nvSpPr>
        <p:spPr>
          <a:xfrm>
            <a:off x="2502745" y="4912973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54371" y="4832206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066BEC7-1131-2584-FAD3-A73381CD98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501990" y="4024446"/>
            <a:ext cx="470074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405762F-0342-E3BC-8526-F8CF1EDA7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56040" y="4179411"/>
            <a:ext cx="434420" cy="372397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xmlns="" id="{EA52F9EC-8EC9-9D05-1162-29EFCEE5606B}"/>
              </a:ext>
            </a:extLst>
          </p:cNvPr>
          <p:cNvSpPr/>
          <p:nvPr/>
        </p:nvSpPr>
        <p:spPr>
          <a:xfrm>
            <a:off x="4383072" y="4174976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xmlns="" id="{A2D36F2A-22D2-5320-7AF6-6EEBFE556053}"/>
              </a:ext>
            </a:extLst>
          </p:cNvPr>
          <p:cNvSpPr/>
          <p:nvPr/>
        </p:nvSpPr>
        <p:spPr>
          <a:xfrm>
            <a:off x="4398591" y="4921735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4E7AC7A-083C-58B6-9BB6-570B9C3557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656088" y="4764489"/>
            <a:ext cx="470074" cy="686891"/>
          </a:xfrm>
          <a:prstGeom prst="rect">
            <a:avLst/>
          </a:prstGeom>
        </p:spPr>
      </p:pic>
      <p:sp>
        <p:nvSpPr>
          <p:cNvPr id="51" name="Прямокутник 50">
            <a:extLst>
              <a:ext uri="{FF2B5EF4-FFF2-40B4-BE49-F238E27FC236}">
                <a16:creationId xmlns:a16="http://schemas.microsoft.com/office/drawing/2014/main" xmlns="" id="{6A9744F1-EC65-CCF4-C1F3-99E6126B5396}"/>
              </a:ext>
            </a:extLst>
          </p:cNvPr>
          <p:cNvSpPr/>
          <p:nvPr/>
        </p:nvSpPr>
        <p:spPr>
          <a:xfrm>
            <a:off x="6262101" y="4182757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F129B24-8EBD-5B6C-A779-3D2CFA656E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417354" y="4100054"/>
            <a:ext cx="403167" cy="535674"/>
          </a:xfrm>
          <a:prstGeom prst="rect">
            <a:avLst/>
          </a:prstGeom>
        </p:spPr>
      </p:pic>
      <p:sp>
        <p:nvSpPr>
          <p:cNvPr id="53" name="Прямокутник 52">
            <a:extLst>
              <a:ext uri="{FF2B5EF4-FFF2-40B4-BE49-F238E27FC236}">
                <a16:creationId xmlns:a16="http://schemas.microsoft.com/office/drawing/2014/main" xmlns="" id="{16B6108B-4DBB-328E-AF9C-B985FDB44CD1}"/>
              </a:ext>
            </a:extLst>
          </p:cNvPr>
          <p:cNvSpPr/>
          <p:nvPr/>
        </p:nvSpPr>
        <p:spPr>
          <a:xfrm>
            <a:off x="10015607" y="4182757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xmlns="" id="{64763525-6F6E-2465-FCF0-7A619C45165C}"/>
              </a:ext>
            </a:extLst>
          </p:cNvPr>
          <p:cNvSpPr/>
          <p:nvPr/>
        </p:nvSpPr>
        <p:spPr>
          <a:xfrm>
            <a:off x="8136265" y="4183542"/>
            <a:ext cx="359598" cy="3552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FC8F551-8C11-405E-6A4B-D1DE3694FE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242233" y="4068067"/>
            <a:ext cx="455016" cy="567661"/>
          </a:xfrm>
          <a:prstGeom prst="rect">
            <a:avLst/>
          </a:prstGeom>
        </p:spPr>
      </p:pic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xmlns="" id="{1EABDB4D-520F-5018-82DE-018E83F39085}"/>
              </a:ext>
            </a:extLst>
          </p:cNvPr>
          <p:cNvSpPr/>
          <p:nvPr/>
        </p:nvSpPr>
        <p:spPr>
          <a:xfrm>
            <a:off x="10020893" y="4942472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4B2397F-D9DB-CDC3-E292-8BA4DE2B90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423134" y="4766778"/>
            <a:ext cx="470074" cy="686891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C1241975-309E-CD46-4C15-1BD112C0856B}"/>
              </a:ext>
            </a:extLst>
          </p:cNvPr>
          <p:cNvSpPr/>
          <p:nvPr/>
        </p:nvSpPr>
        <p:spPr>
          <a:xfrm>
            <a:off x="6262101" y="4908668"/>
            <a:ext cx="369314" cy="3723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xmlns="" id="{1F34DAB7-9EA2-FBA7-9B49-69F539846D6D}"/>
              </a:ext>
            </a:extLst>
          </p:cNvPr>
          <p:cNvSpPr/>
          <p:nvPr/>
        </p:nvSpPr>
        <p:spPr>
          <a:xfrm>
            <a:off x="8136265" y="4908668"/>
            <a:ext cx="359598" cy="35526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29F0DCB-EA77-AE90-AA2B-294650A2D5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502915" y="4832206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67C97D0-26E9-8226-6092-7B1250FE9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356766" y="4768389"/>
            <a:ext cx="381740" cy="6043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6DA3FBA-CF3D-D2B3-CD1B-E27EE2F04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6243" y="4922306"/>
            <a:ext cx="434420" cy="37239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963385A-6645-5B91-F595-E6EE3B6BD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250" y="4921735"/>
            <a:ext cx="434420" cy="37239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6B52B106-67CE-8426-EF7E-DC9AFA223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9698" y="4193252"/>
            <a:ext cx="434420" cy="3723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2D4B559-DD0A-D930-5518-039E7FE6A2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21822" y="4935509"/>
            <a:ext cx="434420" cy="37239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30521867-FA6A-10B7-AD09-FEB231A5B3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685065" y="4276399"/>
            <a:ext cx="364486" cy="18915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E035A39-DFBD-D681-2660-D5E557B770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685065" y="5069825"/>
            <a:ext cx="364486" cy="18915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468E0E9-E5A2-1840-1B56-2EAF152D0D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36585" y="4081780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5F70D4C-D506-CBC8-D833-FC7AE65F04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447449" y="4768389"/>
            <a:ext cx="381740" cy="6043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2AE57B3-FE1B-F83B-1E1A-BB0DD29C9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310397" y="4024446"/>
            <a:ext cx="424330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49B374CB-EA64-D960-A52B-D04587D04C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6286126" y="4764489"/>
            <a:ext cx="470074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0EC7CB07-53B5-A259-F7DC-219F4ACFF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199778" y="4023834"/>
            <a:ext cx="381740" cy="60433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A9AB6C0-F41E-295C-817F-5B955AB161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108606" y="4832206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B9EC0C2-A946-A4DC-FE1D-DCB1D68353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003230" y="4068067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821CAF3E-80F8-2F76-1219-E0373A5BA7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100546" y="4768389"/>
            <a:ext cx="381740" cy="604335"/>
          </a:xfrm>
          <a:prstGeom prst="rect">
            <a:avLst/>
          </a:prstGeom>
        </p:spPr>
      </p:pic>
      <p:pic>
        <p:nvPicPr>
          <p:cNvPr id="7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6" y="3277508"/>
            <a:ext cx="1074837" cy="23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68546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559350" y="422212"/>
            <a:ext cx="8732066" cy="7505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склад числа 3,  числа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A3AC65AA-BA61-880B-6805-85DFDDA46005}"/>
              </a:ext>
            </a:extLst>
          </p:cNvPr>
          <p:cNvSpPr/>
          <p:nvPr/>
        </p:nvSpPr>
        <p:spPr>
          <a:xfrm>
            <a:off x="2690431" y="3412456"/>
            <a:ext cx="510478" cy="5258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61721" y="1392046"/>
            <a:ext cx="1039188" cy="129645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066BEC7-1131-2584-FAD3-A73381CD9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730835" y="3328112"/>
            <a:ext cx="470074" cy="686891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xmlns="" id="{EA52F9EC-8EC9-9D05-1162-29EFCEE5606B}"/>
              </a:ext>
            </a:extLst>
          </p:cNvPr>
          <p:cNvSpPr/>
          <p:nvPr/>
        </p:nvSpPr>
        <p:spPr>
          <a:xfrm>
            <a:off x="4668191" y="3417225"/>
            <a:ext cx="495102" cy="5258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4E7AC7A-083C-58B6-9BB6-570B9C355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641393" y="3328110"/>
            <a:ext cx="470074" cy="686891"/>
          </a:xfrm>
          <a:prstGeom prst="rect">
            <a:avLst/>
          </a:prstGeom>
        </p:spPr>
      </p:pic>
      <p:sp>
        <p:nvSpPr>
          <p:cNvPr id="53" name="Прямокутник 52">
            <a:extLst>
              <a:ext uri="{FF2B5EF4-FFF2-40B4-BE49-F238E27FC236}">
                <a16:creationId xmlns:a16="http://schemas.microsoft.com/office/drawing/2014/main" xmlns="" id="{16B6108B-4DBB-328E-AF9C-B985FDB44CD1}"/>
              </a:ext>
            </a:extLst>
          </p:cNvPr>
          <p:cNvSpPr/>
          <p:nvPr/>
        </p:nvSpPr>
        <p:spPr>
          <a:xfrm>
            <a:off x="10681914" y="3426893"/>
            <a:ext cx="424330" cy="505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4B2397F-D9DB-CDC3-E292-8BA4DE2B90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574421" y="3286834"/>
            <a:ext cx="470074" cy="686891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C1241975-309E-CD46-4C15-1BD112C0856B}"/>
              </a:ext>
            </a:extLst>
          </p:cNvPr>
          <p:cNvSpPr/>
          <p:nvPr/>
        </p:nvSpPr>
        <p:spPr>
          <a:xfrm>
            <a:off x="6562035" y="3377689"/>
            <a:ext cx="520499" cy="4708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xmlns="" id="{1F34DAB7-9EA2-FBA7-9B49-69F539846D6D}"/>
              </a:ext>
            </a:extLst>
          </p:cNvPr>
          <p:cNvSpPr/>
          <p:nvPr/>
        </p:nvSpPr>
        <p:spPr>
          <a:xfrm>
            <a:off x="8628221" y="3402936"/>
            <a:ext cx="470074" cy="4546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5F70D4C-D506-CBC8-D833-FC7AE65F0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779265" y="3345881"/>
            <a:ext cx="381740" cy="6043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F2AE57B3-FE1B-F83B-1E1A-BB0DD29C9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713218" y="3286834"/>
            <a:ext cx="424330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49B374CB-EA64-D960-A52B-D04587D04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631314" y="3331926"/>
            <a:ext cx="470074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0EC7CB07-53B5-A259-F7DC-219F4ACF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777264" y="3345881"/>
            <a:ext cx="381740" cy="60433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A9AB6C0-F41E-295C-817F-5B955AB16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98053" y="1463110"/>
            <a:ext cx="905806" cy="113005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B9EC0C2-A946-A4DC-FE1D-DCB1D6835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976909" y="1441065"/>
            <a:ext cx="886349" cy="110577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821CAF3E-80F8-2F76-1219-E0373A5BA7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724872" y="3328112"/>
            <a:ext cx="381740" cy="604335"/>
          </a:xfrm>
          <a:prstGeom prst="rect">
            <a:avLst/>
          </a:prstGeom>
        </p:spPr>
      </p:pic>
      <p:pic>
        <p:nvPicPr>
          <p:cNvPr id="7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6" y="3277508"/>
            <a:ext cx="1074837" cy="23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68546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101089" y="1345727"/>
            <a:ext cx="1039188" cy="129645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AB9EC0C2-A946-A4DC-FE1D-DCB1D6835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100546" y="1487384"/>
            <a:ext cx="886349" cy="110577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0EC7CB07-53B5-A259-F7DC-219F4ACF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631415" y="3269273"/>
            <a:ext cx="381740" cy="60433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2AE57B3-FE1B-F83B-1E1A-BB0DD29C9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681914" y="3328111"/>
            <a:ext cx="424330" cy="68689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99502" y="2546841"/>
            <a:ext cx="219898" cy="73999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614923" y="2529280"/>
            <a:ext cx="219898" cy="73999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452086" y="2491878"/>
            <a:ext cx="219898" cy="73999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531444" y="2479923"/>
            <a:ext cx="219898" cy="73999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0683016" y="2491878"/>
            <a:ext cx="219898" cy="73999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6035332" y="2481504"/>
            <a:ext cx="416754" cy="7607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4203929" y="2516769"/>
            <a:ext cx="416754" cy="7607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2210743" y="2536467"/>
            <a:ext cx="416754" cy="7607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8120885" y="2492368"/>
            <a:ext cx="416754" cy="7607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10266262" y="2516768"/>
            <a:ext cx="416754" cy="7607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578" y="506004"/>
            <a:ext cx="8732066" cy="6805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2052" name="Picture 4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 bwMode="auto">
          <a:xfrm>
            <a:off x="5293132" y="1553564"/>
            <a:ext cx="6142964" cy="4554628"/>
          </a:xfrm>
          <a:prstGeom prst="round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4611" y="2019252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Muchacha Detrás De La Imagen 1 Del Tema Del Escritorio De La Escuela  Ilustración del Vector - Ilustración de caso, petate: 12279642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9" b="98111" l="2258" r="100000">
                        <a14:foregroundMark x1="41301" y1="22778" x2="41301" y2="22778"/>
                        <a14:foregroundMark x1="53386" y1="21333" x2="53386" y2="2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1512" y="2019252"/>
            <a:ext cx="3560064" cy="42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кольный клип арт PNG клипарт фон | PNG Pla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"/>
          <a:stretch/>
        </p:blipFill>
        <p:spPr bwMode="auto">
          <a:xfrm>
            <a:off x="9811210" y="4824873"/>
            <a:ext cx="1307893" cy="13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56676" y="1553564"/>
            <a:ext cx="3523488" cy="37467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Клас готовий працювати?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Додавати й віднімати,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Числа й вирази рівняти,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Вчасно руки піднімати,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</a:rPr>
              <a:t>Щоб складні задачі розв'язати.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221783" y="4192212"/>
            <a:ext cx="924439" cy="3185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1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176611" y="2208303"/>
            <a:ext cx="2329899" cy="3187331"/>
          </a:xfrm>
          <a:prstGeom prst="rect">
            <a:avLst/>
          </a:prstGeom>
        </p:spPr>
      </p:pic>
      <p:pic>
        <p:nvPicPr>
          <p:cNvPr id="1032" name="Picture 8" descr="Луг: векторные изображения и иллюстрации, которые можно скачать бесплатно |  Freepik">
            <a:extLst>
              <a:ext uri="{FF2B5EF4-FFF2-40B4-BE49-F238E27FC236}">
                <a16:creationId xmlns:a16="http://schemas.microsoft.com/office/drawing/2014/main" xmlns="" id="{E10A8C46-756F-549E-697A-B45307E76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8"/>
          <a:stretch/>
        </p:blipFill>
        <p:spPr bwMode="auto">
          <a:xfrm flipH="1">
            <a:off x="2400332" y="1512810"/>
            <a:ext cx="9687330" cy="52550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9567" y="410525"/>
            <a:ext cx="8732066" cy="688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Завдання </a:t>
            </a:r>
            <a:r>
              <a:rPr lang="uk-UA" sz="4000" b="1" dirty="0">
                <a:solidFill>
                  <a:schemeClr val="bg1"/>
                </a:solidFill>
              </a:rPr>
              <a:t>для кмітливих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2714" y="1208221"/>
            <a:ext cx="8580078" cy="46166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Розфарбуй равлика, який повзе четвертим.</a:t>
            </a:r>
          </a:p>
        </p:txBody>
      </p:sp>
      <p:pic>
        <p:nvPicPr>
          <p:cNvPr id="43" name="Picture 4" descr="Книжка-раскраска милая улитка раскраска страницы и красочный клипарт  персонаж векторная иллюстрация мультфильма | Премиум векторы">
            <a:extLst>
              <a:ext uri="{FF2B5EF4-FFF2-40B4-BE49-F238E27FC236}">
                <a16:creationId xmlns:a16="http://schemas.microsoft.com/office/drawing/2014/main" xmlns="" id="{BB5FC120-146E-20AA-B5CD-152074320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04" b="95230" l="5556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98"/>
          <a:stretch/>
        </p:blipFill>
        <p:spPr bwMode="auto">
          <a:xfrm>
            <a:off x="10315808" y="5015330"/>
            <a:ext cx="1646960" cy="12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Книжка-раскраска милая улитка раскраска страницы и красочный клипарт  персонаж векторная иллюстрация мультфильма | Премиум векторы">
            <a:extLst>
              <a:ext uri="{FF2B5EF4-FFF2-40B4-BE49-F238E27FC236}">
                <a16:creationId xmlns:a16="http://schemas.microsoft.com/office/drawing/2014/main" xmlns="" id="{01E72C28-EABC-D418-9AB7-453D9D3F0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04" b="95230" l="5556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98"/>
          <a:stretch/>
        </p:blipFill>
        <p:spPr bwMode="auto">
          <a:xfrm>
            <a:off x="8779903" y="4390111"/>
            <a:ext cx="1782830" cy="13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Книжка-раскраска милая улитка раскраска страницы и красочный клипарт  персонаж векторная иллюстрация мультфильма | Премиум векторы">
            <a:extLst>
              <a:ext uri="{FF2B5EF4-FFF2-40B4-BE49-F238E27FC236}">
                <a16:creationId xmlns:a16="http://schemas.microsoft.com/office/drawing/2014/main" xmlns="" id="{B0D66E5B-F32C-DC6D-99AF-170F2A7BD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04" b="95230" l="5556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98"/>
          <a:stretch/>
        </p:blipFill>
        <p:spPr bwMode="auto">
          <a:xfrm>
            <a:off x="7207418" y="3941153"/>
            <a:ext cx="1782830" cy="13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Книжка-раскраска милая улитка раскраска страницы и красочный клипарт  персонаж векторная иллюстрация мультфильма | Премиум векторы">
            <a:extLst>
              <a:ext uri="{FF2B5EF4-FFF2-40B4-BE49-F238E27FC236}">
                <a16:creationId xmlns:a16="http://schemas.microsoft.com/office/drawing/2014/main" xmlns="" id="{0BE87AA6-466D-9F24-4049-8B1B72488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04" b="95230" l="5556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98"/>
          <a:stretch/>
        </p:blipFill>
        <p:spPr bwMode="auto">
          <a:xfrm>
            <a:off x="5615619" y="3546740"/>
            <a:ext cx="1782830" cy="13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Книжка-раскраска милая улитка раскраска страницы и красочный клипарт  персонаж векторная иллюстрация мультфильма | Премиум векторы">
            <a:extLst>
              <a:ext uri="{FF2B5EF4-FFF2-40B4-BE49-F238E27FC236}">
                <a16:creationId xmlns:a16="http://schemas.microsoft.com/office/drawing/2014/main" xmlns="" id="{5F6B2A9E-8CF3-29C9-4DDD-D49B1303B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04" b="95230" l="5556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98"/>
          <a:stretch/>
        </p:blipFill>
        <p:spPr bwMode="auto">
          <a:xfrm>
            <a:off x="3944165" y="3243499"/>
            <a:ext cx="1782830" cy="13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Книжка-раскраска милая улитка раскраска страницы и красочный клипарт  персонаж векторная иллюстрация мультфильма | Премиум векторы">
            <a:extLst>
              <a:ext uri="{FF2B5EF4-FFF2-40B4-BE49-F238E27FC236}">
                <a16:creationId xmlns:a16="http://schemas.microsoft.com/office/drawing/2014/main" xmlns="" id="{BCA36CA8-C877-58ED-AAC7-5F4D0B711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4" b="46996" l="5556" r="94444">
                        <a14:foregroundMark x1="92500" y1="28799" x2="92500" y2="28799"/>
                        <a14:foregroundMark x1="92500" y1="28092" x2="92500" y2="28092"/>
                        <a14:foregroundMark x1="91667" y1="27208" x2="91667" y2="27208"/>
                        <a14:foregroundMark x1="91944" y1="26855" x2="91944" y2="26855"/>
                        <a14:foregroundMark x1="92778" y1="27739" x2="92778" y2="27739"/>
                        <a14:foregroundMark x1="92778" y1="27739" x2="92778" y2="27739"/>
                        <a14:foregroundMark x1="92778" y1="27739" x2="92778" y2="27739"/>
                        <a14:foregroundMark x1="61944" y1="44523" x2="61944" y2="44523"/>
                        <a14:foregroundMark x1="70556" y1="44700" x2="70556" y2="4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245"/>
          <a:stretch/>
        </p:blipFill>
        <p:spPr bwMode="auto">
          <a:xfrm>
            <a:off x="5579417" y="3443902"/>
            <a:ext cx="1806651" cy="13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Книжка-раскраска милая улитка раскраска страницы и красочный клипарт  персонаж векторная иллюстрация мультфильма | Премиум векторы">
            <a:extLst>
              <a:ext uri="{FF2B5EF4-FFF2-40B4-BE49-F238E27FC236}">
                <a16:creationId xmlns:a16="http://schemas.microsoft.com/office/drawing/2014/main" xmlns="" id="{2E5A3746-A6C5-23DF-2595-16E67EE40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04" b="95230" l="5556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398"/>
          <a:stretch/>
        </p:blipFill>
        <p:spPr bwMode="auto">
          <a:xfrm rot="21385721">
            <a:off x="2312540" y="2891783"/>
            <a:ext cx="1782830" cy="13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7903C94D-33B0-D31E-FAF5-B3085105C458}"/>
              </a:ext>
            </a:extLst>
          </p:cNvPr>
          <p:cNvSpPr/>
          <p:nvPr/>
        </p:nvSpPr>
        <p:spPr>
          <a:xfrm>
            <a:off x="16803" y="5685460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3818" y="410525"/>
            <a:ext cx="8732066" cy="8442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 в клітинку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082" y="1440260"/>
            <a:ext cx="3780784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200" dirty="0"/>
              <a:t>Допиши за </a:t>
            </a:r>
            <a:r>
              <a:rPr lang="uk-UA" sz="3200" dirty="0" smtClean="0"/>
              <a:t>зразком</a:t>
            </a:r>
            <a:endParaRPr lang="ru-RU" sz="3200" dirty="0"/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0" y="1440897"/>
            <a:ext cx="2063204" cy="4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FF60A43-659E-1AE4-D7D2-9346C4A93D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33844" y="4043827"/>
            <a:ext cx="455016" cy="5676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F0C009-598E-F0B5-7F70-70329E90C8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77547" y="4052481"/>
            <a:ext cx="455016" cy="5676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95FD933-296C-6EE0-7743-4F161DE99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21251" y="4043827"/>
            <a:ext cx="455016" cy="5676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1CBC8E7-7DD0-F5B6-8F11-018580A13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66105" y="404382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6B2F2C-2461-FA4A-1EA3-2ADC782CE5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44405" y="4043827"/>
            <a:ext cx="455016" cy="5676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B1EAF78-AC10-B829-B728-31B4C14EE5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64776" y="4043827"/>
            <a:ext cx="455016" cy="5676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CAE1B3E-CF07-01B0-6A94-0AD58684E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08786" y="4043827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30424DA-5DF7-7831-DBD1-4073263D75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198932" y="4043827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CE181C8-EB0E-E342-D56F-5858B9F3E9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906351" y="4043827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427BC10-FB23-ACE8-EFBD-0890C94332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684054" y="4043827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18133" y="4762456"/>
            <a:ext cx="455016" cy="567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79284" y="4810093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25026" y="4805766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3517" y="4805766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24238" y="4805766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48286" y="4805766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16469" y="4805766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269472" y="4803966"/>
            <a:ext cx="455016" cy="56766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009079" y="4803466"/>
            <a:ext cx="455016" cy="56766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754241" y="4800516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EA380C4-1A3F-AF71-EFA4-2C5966C5F3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3981370" y="5567706"/>
            <a:ext cx="445250" cy="49613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EB56400D-1421-ABF1-10BF-1C89874343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4724471" y="5567706"/>
            <a:ext cx="445250" cy="49613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6AF84E1-CA9D-D7A1-09F6-62240AFE8C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5467572" y="5567706"/>
            <a:ext cx="445250" cy="49613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922EC887-575A-C529-573B-BD818457E0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249851" y="5567706"/>
            <a:ext cx="445250" cy="49613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95EF9FA-F821-9E4C-FF68-B33EE25A59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980588" y="5567706"/>
            <a:ext cx="445250" cy="4961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12468DD-DFE5-3FA2-CEBD-6429B6D7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7735998" y="5567706"/>
            <a:ext cx="445250" cy="49613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2DC30D8C-B0FE-6B6E-7E8D-3D5B97CDF1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8474601" y="5567706"/>
            <a:ext cx="445250" cy="49613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4C19372-55C8-FF58-62A8-C526EA347A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232093" y="5567706"/>
            <a:ext cx="445250" cy="49613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489164-5734-7807-A44E-2C4C6D20A2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971945" y="5567706"/>
            <a:ext cx="445250" cy="49613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AC8F6DB-1A57-2FE0-DC58-7D973D69E3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10729699" y="5567706"/>
            <a:ext cx="445250" cy="4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7246484" y="1322643"/>
            <a:ext cx="1440829" cy="22897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99257" y="1300591"/>
            <a:ext cx="1710680" cy="23117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0999" y="1324535"/>
            <a:ext cx="1596287" cy="23409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663" y="4200273"/>
            <a:ext cx="640591" cy="658285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03645" y="4200272"/>
            <a:ext cx="640591" cy="658285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26274" y="4200271"/>
            <a:ext cx="640591" cy="658285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18834" y="470207"/>
            <a:ext cx="8732066" cy="7421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«Утвори рівність або нерівність»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460" r="11168" b="9145"/>
          <a:stretch/>
        </p:blipFill>
        <p:spPr>
          <a:xfrm>
            <a:off x="4530504" y="1482727"/>
            <a:ext cx="953942" cy="799869"/>
          </a:xfrm>
          <a:prstGeom prst="rect">
            <a:avLst/>
          </a:prstGeom>
        </p:spPr>
      </p:pic>
      <p:pic>
        <p:nvPicPr>
          <p:cNvPr id="16" name="Picture 2" descr="Клипарт черепаха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7167" y1="22273" x2="57167" y2="22273"/>
                        <a14:foregroundMark x1="59333" y1="22955" x2="59333" y2="22955"/>
                        <a14:foregroundMark x1="54833" y1="26136" x2="54833" y2="26136"/>
                        <a14:foregroundMark x1="56000" y1="26591" x2="56000" y2="26591"/>
                        <a14:foregroundMark x1="58167" y1="28864" x2="58167" y2="28864"/>
                        <a14:foregroundMark x1="56333" y1="30455" x2="56333" y2="30455"/>
                        <a14:foregroundMark x1="75333" y1="22045" x2="75333" y2="22045"/>
                        <a14:foregroundMark x1="72667" y1="23182" x2="72667" y2="23182"/>
                        <a14:foregroundMark x1="77833" y1="26591" x2="77833" y2="26591"/>
                        <a14:foregroundMark x1="71500" y1="26818" x2="71500" y2="26818"/>
                        <a14:foregroundMark x1="73667" y1="26591" x2="73667" y2="26591"/>
                        <a14:foregroundMark x1="55333" y1="23636" x2="55333" y2="23636"/>
                        <a14:foregroundMark x1="60333" y1="26136" x2="60333" y2="26136"/>
                        <a14:foregroundMark x1="58167" y1="26591" x2="58167" y2="2659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47" y="1382313"/>
            <a:ext cx="1001414" cy="7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липарт черепаха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7167" y1="22273" x2="57167" y2="22273"/>
                        <a14:foregroundMark x1="59333" y1="22955" x2="59333" y2="22955"/>
                        <a14:foregroundMark x1="54833" y1="26136" x2="54833" y2="26136"/>
                        <a14:foregroundMark x1="56000" y1="26591" x2="56000" y2="26591"/>
                        <a14:foregroundMark x1="58167" y1="28864" x2="58167" y2="28864"/>
                        <a14:foregroundMark x1="56333" y1="30455" x2="56333" y2="30455"/>
                        <a14:foregroundMark x1="75333" y1="22045" x2="75333" y2="22045"/>
                        <a14:foregroundMark x1="72667" y1="23182" x2="72667" y2="23182"/>
                        <a14:foregroundMark x1="77833" y1="26591" x2="77833" y2="26591"/>
                        <a14:foregroundMark x1="71500" y1="26818" x2="71500" y2="26818"/>
                        <a14:foregroundMark x1="73667" y1="26591" x2="73667" y2="26591"/>
                        <a14:foregroundMark x1="55333" y1="23636" x2="55333" y2="23636"/>
                        <a14:foregroundMark x1="60333" y1="26136" x2="60333" y2="26136"/>
                        <a14:foregroundMark x1="58167" y1="26591" x2="58167" y2="2659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41" y="2089284"/>
            <a:ext cx="1001414" cy="7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460" r="11168" b="9145"/>
          <a:stretch/>
        </p:blipFill>
        <p:spPr>
          <a:xfrm>
            <a:off x="3947586" y="1695696"/>
            <a:ext cx="1045061" cy="8762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460" r="11168" b="9145"/>
          <a:stretch/>
        </p:blipFill>
        <p:spPr>
          <a:xfrm>
            <a:off x="4409787" y="2423068"/>
            <a:ext cx="1051540" cy="8817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t="14460" r="11168" b="9145"/>
          <a:stretch/>
        </p:blipFill>
        <p:spPr>
          <a:xfrm>
            <a:off x="3908966" y="2797377"/>
            <a:ext cx="1026591" cy="860784"/>
          </a:xfrm>
          <a:prstGeom prst="rect">
            <a:avLst/>
          </a:prstGeom>
        </p:spPr>
      </p:pic>
      <p:pic>
        <p:nvPicPr>
          <p:cNvPr id="21" name="Picture 2" descr="Клипарт черепаха (6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7167" y1="22273" x2="57167" y2="22273"/>
                        <a14:foregroundMark x1="59333" y1="22955" x2="59333" y2="22955"/>
                        <a14:foregroundMark x1="54833" y1="26136" x2="54833" y2="26136"/>
                        <a14:foregroundMark x1="56000" y1="26591" x2="56000" y2="26591"/>
                        <a14:foregroundMark x1="58167" y1="28864" x2="58167" y2="28864"/>
                        <a14:foregroundMark x1="56333" y1="30455" x2="56333" y2="30455"/>
                        <a14:foregroundMark x1="75333" y1="22045" x2="75333" y2="22045"/>
                        <a14:foregroundMark x1="72667" y1="23182" x2="72667" y2="23182"/>
                        <a14:foregroundMark x1="77833" y1="26591" x2="77833" y2="26591"/>
                        <a14:foregroundMark x1="71500" y1="26818" x2="71500" y2="26818"/>
                        <a14:foregroundMark x1="73667" y1="26591" x2="73667" y2="26591"/>
                        <a14:foregroundMark x1="55333" y1="23636" x2="55333" y2="23636"/>
                        <a14:foregroundMark x1="60333" y1="26136" x2="60333" y2="26136"/>
                        <a14:foregroundMark x1="58167" y1="26591" x2="58167" y2="2659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34" y="2797378"/>
            <a:ext cx="1001414" cy="7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2" y="3093152"/>
            <a:ext cx="1597181" cy="35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648066" y="1324536"/>
            <a:ext cx="1384105" cy="2333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28315" y="1324536"/>
            <a:ext cx="1322384" cy="2287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34779" y="4245650"/>
            <a:ext cx="640591" cy="658285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66898" y="4245650"/>
            <a:ext cx="640591" cy="658285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789111" y="4235612"/>
            <a:ext cx="640591" cy="658285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&lt;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2" descr="https://o.remove.bg/downloads/e62a5aa7-2e55-457d-ad84-93ed556d2afa/20322544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94" y="1877885"/>
            <a:ext cx="1181660" cy="1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o.remove.bg/downloads/ec533d06-c044-4add-b733-c4992d4d6925/40985294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84" y="1390005"/>
            <a:ext cx="925104" cy="9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o.remove.bg/downloads/ec533d06-c044-4add-b733-c4992d4d6925/40985294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09" y="2027511"/>
            <a:ext cx="925104" cy="9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o.remove.bg/downloads/ec533d06-c044-4add-b733-c4992d4d6925/40985294-removebg-preview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84" y="2684458"/>
            <a:ext cx="925104" cy="9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10371949" y="1366462"/>
            <a:ext cx="1430083" cy="21652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127348" y="4245651"/>
            <a:ext cx="593595" cy="658284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821897" y="4214796"/>
            <a:ext cx="621517" cy="679101"/>
          </a:xfrm>
          <a:prstGeom prst="roundRect">
            <a:avLst/>
          </a:prstGeom>
          <a:noFill/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0004830" y="4200272"/>
            <a:ext cx="597856" cy="658283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4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32677" r="73712" b="43520"/>
          <a:stretch/>
        </p:blipFill>
        <p:spPr bwMode="auto">
          <a:xfrm>
            <a:off x="9127348" y="1473175"/>
            <a:ext cx="855486" cy="8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32677" r="73712" b="43520"/>
          <a:stretch/>
        </p:blipFill>
        <p:spPr bwMode="auto">
          <a:xfrm>
            <a:off x="8969631" y="2469419"/>
            <a:ext cx="923827" cy="8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10939508" y="2282596"/>
            <a:ext cx="749058" cy="16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o.remove.bg/downloads/c62d8770-7824-44e5-a0e4-1120fa7a5ebe/37082947-removebg-preview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4" r="81259"/>
          <a:stretch/>
        </p:blipFill>
        <p:spPr bwMode="auto">
          <a:xfrm>
            <a:off x="10447368" y="1361448"/>
            <a:ext cx="749058" cy="16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27230" y="4533900"/>
            <a:ext cx="2974198" cy="1926764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4257" y="481896"/>
            <a:ext cx="10009775" cy="726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6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5097906" y="1456402"/>
            <a:ext cx="2317975" cy="32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9224661" y="1456402"/>
            <a:ext cx="1404544" cy="32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630088" y="1427657"/>
            <a:ext cx="1809659" cy="30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231" y="4734928"/>
            <a:ext cx="295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Що сподобалось на уроці? Що здалося цікавим та корисним?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1938" y="4533900"/>
            <a:ext cx="2974198" cy="1926764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39834" y="4533900"/>
            <a:ext cx="2974198" cy="1926764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8488" y="4533900"/>
            <a:ext cx="2907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Що не сподобалось? Що здалося важким, незрозумілим та нудним?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3319" y="4698700"/>
            <a:ext cx="2818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Про які факти дізналися на уроці? Чого б ще хотіли дізнатися?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623349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8176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444972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8011170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309167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56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7" y="18712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994378" y="28154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1327513" y="14564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230485" y="14130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77" y="18712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3284128" y="28154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3617263" y="14564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2520235" y="14130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55" y="18712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5403006" y="28154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5736141" y="14564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4639113" y="14130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82" y="18712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7658833" y="28154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7991968" y="14564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6894940" y="14130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71" y="18712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вал 49"/>
          <p:cNvSpPr/>
          <p:nvPr/>
        </p:nvSpPr>
        <p:spPr>
          <a:xfrm>
            <a:off x="9949622" y="28154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10282757" y="14564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9185729" y="14130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4" y="45509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Овал 53"/>
          <p:cNvSpPr/>
          <p:nvPr/>
        </p:nvSpPr>
        <p:spPr>
          <a:xfrm>
            <a:off x="1291725" y="54951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5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1624860" y="41361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527832" y="40927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11" y="45509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Овал 57"/>
          <p:cNvSpPr/>
          <p:nvPr/>
        </p:nvSpPr>
        <p:spPr>
          <a:xfrm>
            <a:off x="3507662" y="54951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9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3840797" y="41361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2743769" y="40927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13" y="45509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Овал 61"/>
          <p:cNvSpPr/>
          <p:nvPr/>
        </p:nvSpPr>
        <p:spPr>
          <a:xfrm>
            <a:off x="5866764" y="54951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6199899" y="41361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5102871" y="40927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15" y="45509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Овал 65"/>
          <p:cNvSpPr/>
          <p:nvPr/>
        </p:nvSpPr>
        <p:spPr>
          <a:xfrm>
            <a:off x="8225866" y="5495183"/>
            <a:ext cx="666269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8559001" y="41361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7461973" y="40927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пряник банка меда: 14 тыс изображений найдено в Яндекс.Картинках | Мед  пчелы, Пчела, Варен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13" y="4550997"/>
            <a:ext cx="1699535" cy="18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Овал 69"/>
          <p:cNvSpPr/>
          <p:nvPr/>
        </p:nvSpPr>
        <p:spPr>
          <a:xfrm>
            <a:off x="10370412" y="5495183"/>
            <a:ext cx="1053136" cy="57276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>
            <a:off x="10875099" y="41361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Мультфильм пчела держит ведро меда | Премиум векто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8667" l="9867" r="89867">
                        <a14:foregroundMark x1="32533" y1="30400" x2="32533" y2="30400"/>
                        <a14:foregroundMark x1="49867" y1="28267" x2="49867" y2="282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61"/>
          <a:stretch/>
        </p:blipFill>
        <p:spPr bwMode="auto">
          <a:xfrm flipH="1">
            <a:off x="9778071" y="4092702"/>
            <a:ext cx="1140791" cy="8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1629095" y="419345"/>
            <a:ext cx="8732066" cy="8325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Лічба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42" grpId="0" animBg="1"/>
      <p:bldP spid="46" grpId="0" animBg="1"/>
      <p:bldP spid="50" grpId="0" animBg="1"/>
      <p:bldP spid="54" grpId="0" animBg="1"/>
      <p:bldP spid="58" grpId="0" animBg="1"/>
      <p:bldP spid="62" grpId="0" animBg="1"/>
      <p:bldP spid="66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CCFFFB5-A5FB-3E1A-9443-8B98FAA5347F}"/>
              </a:ext>
            </a:extLst>
          </p:cNvPr>
          <p:cNvSpPr/>
          <p:nvPr/>
        </p:nvSpPr>
        <p:spPr>
          <a:xfrm>
            <a:off x="9378794" y="1531086"/>
            <a:ext cx="1961965" cy="202632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3318" name="Picture 6" descr="Картинки по запросу &quot;клипарт пьедестал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23673" r="17959"/>
          <a:stretch/>
        </p:blipFill>
        <p:spPr bwMode="auto">
          <a:xfrm>
            <a:off x="217678" y="3641178"/>
            <a:ext cx="2683042" cy="19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&quot;клипарт рамка картин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84313" y="1275853"/>
            <a:ext cx="2700244" cy="27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3268" y="422150"/>
            <a:ext cx="8732066" cy="7970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Підготовка до математичного диктанту </a:t>
            </a:r>
          </a:p>
        </p:txBody>
      </p:sp>
      <p:sp>
        <p:nvSpPr>
          <p:cNvPr id="2" name="Выноска-облако 1"/>
          <p:cNvSpPr/>
          <p:nvPr/>
        </p:nvSpPr>
        <p:spPr>
          <a:xfrm>
            <a:off x="3196301" y="3275028"/>
            <a:ext cx="6034785" cy="2683367"/>
          </a:xfrm>
          <a:prstGeom prst="cloudCallout">
            <a:avLst>
              <a:gd name="adj1" fmla="val -49103"/>
              <a:gd name="adj2" fmla="val -71972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5949" y="3800429"/>
            <a:ext cx="5377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Професор Математики, який багато знає, 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Діток дуже любить і завжди про них дбає. 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Диктанти з математики він діткам надсилає. </a:t>
            </a:r>
          </a:p>
          <a:p>
            <a:r>
              <a:rPr lang="uk-UA" sz="2000" b="1" dirty="0">
                <a:solidFill>
                  <a:srgbClr val="7030A0"/>
                </a:solidFill>
              </a:rPr>
              <a:t>Їхні розум й мислення старанно розвиває!</a:t>
            </a:r>
          </a:p>
        </p:txBody>
      </p:sp>
      <p:pic>
        <p:nvPicPr>
          <p:cNvPr id="13" name="Picture 24" descr="шерман">
            <a:extLst>
              <a:ext uri="{FF2B5EF4-FFF2-40B4-BE49-F238E27FC236}">
                <a16:creationId xmlns:a16="http://schemas.microsoft.com/office/drawing/2014/main" xmlns="" id="{F06676E7-3406-EBAC-1068-2578FCF9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5" y="1886914"/>
            <a:ext cx="1468192" cy="17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D2E1C925-5AC8-2F83-870B-D10026CBE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19200" r="52199" b="59279"/>
          <a:stretch/>
        </p:blipFill>
        <p:spPr bwMode="auto">
          <a:xfrm>
            <a:off x="9580778" y="1886914"/>
            <a:ext cx="1563398" cy="18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чальная школа школа обучение рамка PNG , Студенческий орнамент, Начальная  школа, Школьная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xmlns="" id="{43DE3AE5-4FC3-A29E-E1DA-77F331F9E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41583" l="10000" r="90000">
                        <a14:backgroundMark x1="29333" y1="33417" x2="29333" y2="33417"/>
                        <a14:backgroundMark x1="71000" y1="33917" x2="71000" y2="3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29" t="12633" r="24009" b="59162"/>
          <a:stretch/>
        </p:blipFill>
        <p:spPr bwMode="auto">
          <a:xfrm rot="590389">
            <a:off x="10231542" y="1652351"/>
            <a:ext cx="1048924" cy="5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0" y="455900"/>
            <a:ext cx="10678886" cy="621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</a:t>
            </a:r>
            <a:r>
              <a:rPr lang="uk-UA" sz="4000" b="1" dirty="0" smtClean="0">
                <a:solidFill>
                  <a:schemeClr val="bg1"/>
                </a:solidFill>
              </a:rPr>
              <a:t>диктант з перевіркою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" y="2993358"/>
            <a:ext cx="1687440" cy="32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Идеи на тему «Предметы для гача лайф» (39) | украшения для лица, логотипы  фотосъемки, шаблоны проектирования">
            <a:extLst>
              <a:ext uri="{FF2B5EF4-FFF2-40B4-BE49-F238E27FC236}">
                <a16:creationId xmlns:a16="http://schemas.microsoft.com/office/drawing/2014/main" xmlns="" id="{F99DD22F-F7A9-1DA9-EDEB-07541F0E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54" y="1187871"/>
            <a:ext cx="8165175" cy="54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2B39BC-CA1D-C1D7-2E09-12CBC096A6A8}"/>
              </a:ext>
            </a:extLst>
          </p:cNvPr>
          <p:cNvSpPr txBox="1"/>
          <p:nvPr/>
        </p:nvSpPr>
        <p:spPr>
          <a:xfrm>
            <a:off x="3608284" y="1508564"/>
            <a:ext cx="57803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число, попереднє до числа 3;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число, що при лічбі передує числу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наступне число за числом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число при лічбі займає місце між числами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«сусідів» числа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«сусідів» числа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781E68-A5B3-2D13-68F3-4B221B5779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738898" y="2280334"/>
            <a:ext cx="430594" cy="5371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0FF167E-CF48-CC34-8BDC-42D5D9B44F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738898" y="1746104"/>
            <a:ext cx="421520" cy="6159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6F16141-8282-C497-DA0E-9B3096CFEE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775272" y="3207829"/>
            <a:ext cx="348771" cy="435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F36B19-511E-DB97-C888-99CEA2B45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731290" y="3715811"/>
            <a:ext cx="365340" cy="4557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C58FED5-98B4-F22D-88A9-316209432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676258" y="4796195"/>
            <a:ext cx="428751" cy="6265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9A39222-57A0-7D66-DE48-3E458935C6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758936" y="4319442"/>
            <a:ext cx="347100" cy="54949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6269068-9891-57CC-8E5C-ACF71978C9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092837" y="4917735"/>
            <a:ext cx="404763" cy="5049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F36B19-511E-DB97-C888-99CEA2B45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124043" y="4409216"/>
            <a:ext cx="407610" cy="5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6" y="403345"/>
            <a:ext cx="9782445" cy="7572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Кі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0" y="3075704"/>
            <a:ext cx="3387480" cy="328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221067" y="1441621"/>
            <a:ext cx="3646800" cy="1634083"/>
          </a:xfrm>
          <a:prstGeom prst="cloudCallout">
            <a:avLst>
              <a:gd name="adj1" fmla="val -44169"/>
              <a:gd name="adj2" fmla="val 8673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2+2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сосиска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t="2317" r="11592" b="12763"/>
          <a:stretch/>
        </p:blipFill>
        <p:spPr bwMode="auto">
          <a:xfrm rot="5400000">
            <a:off x="7545445" y="1047090"/>
            <a:ext cx="1760310" cy="20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Бесплатная векторная графика и PSD-файлы на тему Gold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3454" y="2947354"/>
            <a:ext cx="2224292" cy="19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Mouse Clipart Images Free Clipart Images - Brown Mouse Clipart, Cliparts &amp;  Cartoons - Jing.f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13" y="4467882"/>
            <a:ext cx="2896876" cy="16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9B204F0-9437-423F-A849-66FD517A7D91}"/>
              </a:ext>
            </a:extLst>
          </p:cNvPr>
          <p:cNvSpPr/>
          <p:nvPr/>
        </p:nvSpPr>
        <p:spPr>
          <a:xfrm>
            <a:off x="7707284" y="1441621"/>
            <a:ext cx="9385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1" cap="none" spc="300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9B204F0-9437-423F-A849-66FD517A7D91}"/>
              </a:ext>
            </a:extLst>
          </p:cNvPr>
          <p:cNvSpPr/>
          <p:nvPr/>
        </p:nvSpPr>
        <p:spPr>
          <a:xfrm>
            <a:off x="7691589" y="3443127"/>
            <a:ext cx="9385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1" cap="none" spc="300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9B204F0-9437-423F-A849-66FD517A7D91}"/>
              </a:ext>
            </a:extLst>
          </p:cNvPr>
          <p:cNvSpPr/>
          <p:nvPr/>
        </p:nvSpPr>
        <p:spPr>
          <a:xfrm>
            <a:off x="6268422" y="5056316"/>
            <a:ext cx="1045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1" cap="none" spc="300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3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FF545-05CE-BA9B-5F66-6CAD5FAC7B44}"/>
              </a:ext>
            </a:extLst>
          </p:cNvPr>
          <p:cNvSpPr txBox="1"/>
          <p:nvPr/>
        </p:nvSpPr>
        <p:spPr>
          <a:xfrm>
            <a:off x="4004209" y="1567616"/>
            <a:ext cx="5505862" cy="1108554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/>
              <a:t>Яка </a:t>
            </a:r>
            <a:r>
              <a:rPr lang="ru-RU" sz="2800" dirty="0" err="1"/>
              <a:t>рибка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результат </a:t>
            </a:r>
            <a:r>
              <a:rPr lang="en-US" sz="2800" dirty="0"/>
              <a:t>4</a:t>
            </a:r>
            <a:r>
              <a:rPr lang="ru-RU" sz="2800" dirty="0"/>
              <a:t>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6ACD9E9F-78A0-9567-8942-686BDE1A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2" y="2348199"/>
            <a:ext cx="3554447" cy="24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A3ED29D2-2ADA-55BF-69B0-DD397074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57" y="4048748"/>
            <a:ext cx="5019729" cy="27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9003EB-6632-66B3-0C3E-917FE532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51" y="2274676"/>
            <a:ext cx="4990549" cy="38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3E0046-F561-3EB6-DDBD-DB0F05F0F428}"/>
              </a:ext>
            </a:extLst>
          </p:cNvPr>
          <p:cNvSpPr txBox="1"/>
          <p:nvPr/>
        </p:nvSpPr>
        <p:spPr>
          <a:xfrm>
            <a:off x="869640" y="3193785"/>
            <a:ext cx="1892081" cy="999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z="3600" dirty="0"/>
              <a:t>4</a:t>
            </a:r>
            <a:r>
              <a:rPr lang="uk-UA" sz="3600" dirty="0"/>
              <a:t> –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452944-6436-2D02-3FD6-C3D48A6592DF}"/>
              </a:ext>
            </a:extLst>
          </p:cNvPr>
          <p:cNvSpPr txBox="1"/>
          <p:nvPr/>
        </p:nvSpPr>
        <p:spPr>
          <a:xfrm>
            <a:off x="4379322" y="4725429"/>
            <a:ext cx="1779641" cy="85957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uk-UA" dirty="0"/>
              <a:t>1 + 3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09725A-EF4B-5DF8-51E7-F3B5160F0C53}"/>
              </a:ext>
            </a:extLst>
          </p:cNvPr>
          <p:cNvSpPr txBox="1"/>
          <p:nvPr/>
        </p:nvSpPr>
        <p:spPr>
          <a:xfrm>
            <a:off x="8777041" y="3836611"/>
            <a:ext cx="1699999" cy="9210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  <a:r>
              <a:rPr lang="uk-UA" dirty="0"/>
              <a:t> + 1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06286" y="403345"/>
            <a:ext cx="9782445" cy="7572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547E-6 4.71895E-7 L 3.78547E-6 0.00023 C -0.02083 -0.00879 -0.02864 -0.00486 -0.04218 -0.03239 C -0.04635 -0.04071 -0.04856 -0.05135 -0.05168 -0.06084 C -0.05285 -0.07125 -0.05676 -0.08166 -0.05533 -0.09183 C -0.05311 -0.10756 -0.04843 -0.12306 -0.04153 -0.13324 C -0.01758 -0.1691 0.00585 -0.1758 0.03423 -0.19015 C 0.04478 -0.18876 0.06001 -0.18876 0.07003 -0.17997 C 0.07159 -0.17835 0.07146 -0.17395 0.07224 -0.17095 C 0.07146 -0.16609 0.07055 -0.15175 0.07003 -0.1566 C 0.06691 -0.18367 0.07263 -0.21721 0.0656 -0.24335 C 0.06313 -0.25237 0.05688 -0.25654 0.05181 -0.26139 C 0.04985 -0.26324 0.04738 -0.26232 0.04517 -0.26278 C 0.03879 -0.26047 0.04217 -0.2607 0.04452 -0.26533 C 0.04569 -0.26764 0.04595 -0.27134 0.04738 -0.27296 C 0.04907 -0.27504 0.05128 -0.27481 0.05324 -0.2755 L 0.05324 -0.27527 " pathEditMode="relative" rAng="0" ptsTypes="AAAAAAAAAAAAAAAAA">
                                      <p:cBhvr>
                                        <p:cTn id="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13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083 -0.0088 -0.02865 -0.00486 -0.04219 -0.03241 C -0.04636 -0.04074 -0.04857 -0.05139 -0.05169 -0.06088 C -0.05287 -0.0713 -0.05677 -0.08171 -0.05534 -0.0919 C -0.05313 -0.10764 -0.04844 -0.12315 -0.04154 -0.13333 C -0.01758 -0.16921 0.00586 -0.17593 0.03424 -0.19028 C 0.04479 -0.18889 0.06002 -0.18889 0.07005 -0.18009 C 0.07161 -0.17847 0.07148 -0.17408 0.07226 -0.17107 C 0.07148 -0.16621 0.07057 -0.15185 0.07005 -0.15671 C 0.06693 -0.1838 0.07265 -0.21736 0.06562 -0.24352 C 0.06315 -0.25255 0.0569 -0.25671 0.05182 -0.26158 C 0.04987 -0.26343 0.04739 -0.2625 0.04518 -0.26296 C 0.0388 -0.26065 0.04219 -0.26088 0.04453 -0.26551 C 0.0457 -0.26783 0.04596 -0.27153 0.04739 -0.27315 C 0.04909 -0.27523 0.0513 -0.275 0.05325 -0.2757 L 0.05325 -0.2757 " pathEditMode="relative" ptsTypes="AAAAAAAAAAAAAAAAA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306286" y="403345"/>
            <a:ext cx="9782445" cy="7572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6" descr="Клипарт полянка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45" y="2941788"/>
            <a:ext cx="5715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 rot="1499989">
            <a:off x="5790211" y="2196120"/>
            <a:ext cx="2282099" cy="15028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7302375" y="1265168"/>
            <a:ext cx="2142913" cy="1602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0378293">
            <a:off x="5757239" y="3750146"/>
            <a:ext cx="2282099" cy="15028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071968">
            <a:off x="7344253" y="4552724"/>
            <a:ext cx="2063969" cy="150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0233909">
            <a:off x="8815095" y="2130281"/>
            <a:ext cx="2204692" cy="15760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499989">
            <a:off x="8733637" y="3811897"/>
            <a:ext cx="2282099" cy="15028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52261" y="2833288"/>
            <a:ext cx="1910968" cy="1730041"/>
          </a:xfrm>
          <a:prstGeom prst="ellipse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90846" y="3150976"/>
            <a:ext cx="957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+1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81202" y="399374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1509" y="241049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21818" y="155836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94388" y="243972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87588" y="4071583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29154" y="486997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Picture 4" descr="Клипарт полянка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" y="2518183"/>
            <a:ext cx="6344116" cy="42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4FC832-4636-5010-8ABF-0CA87BC35CB4}"/>
              </a:ext>
            </a:extLst>
          </p:cNvPr>
          <p:cNvSpPr txBox="1"/>
          <p:nvPr/>
        </p:nvSpPr>
        <p:spPr>
          <a:xfrm>
            <a:off x="614698" y="2353527"/>
            <a:ext cx="7077365" cy="2585323"/>
          </a:xfrm>
          <a:prstGeom prst="rect">
            <a:avLst/>
          </a:prstGeom>
          <a:solidFill>
            <a:schemeClr val="accent5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класі було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учні.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 пішли до їдальні.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дітей залишилося в класі?</a:t>
            </a:r>
            <a:endParaRPr lang="uk-UA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7DE4003-6810-F0E3-193A-FC569752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18" y="3785266"/>
            <a:ext cx="32194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B09E9C01-3783-E1C8-732D-16D1AA2E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18" y="2392578"/>
            <a:ext cx="3343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158FDE3D-24EA-3F88-98F7-5216E1DA7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3"/>
          <a:stretch/>
        </p:blipFill>
        <p:spPr bwMode="auto">
          <a:xfrm>
            <a:off x="8013696" y="5178477"/>
            <a:ext cx="3373276" cy="16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EE91E730-678E-7122-B5F9-57009F758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084718" y="888205"/>
            <a:ext cx="3678314" cy="17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1FDEE-4ADC-3EA7-2A87-4AEA4B7EF01B}"/>
              </a:ext>
            </a:extLst>
          </p:cNvPr>
          <p:cNvSpPr txBox="1"/>
          <p:nvPr/>
        </p:nvSpPr>
        <p:spPr>
          <a:xfrm>
            <a:off x="9104369" y="5777650"/>
            <a:ext cx="1181113" cy="830997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628F27-E065-5B5E-C1EE-354AB4D60C76}"/>
              </a:ext>
            </a:extLst>
          </p:cNvPr>
          <p:cNvSpPr txBox="1"/>
          <p:nvPr/>
        </p:nvSpPr>
        <p:spPr>
          <a:xfrm>
            <a:off x="9104369" y="1518408"/>
            <a:ext cx="1181113" cy="830997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037578-473B-5764-D537-946BB57FB5E7}"/>
              </a:ext>
            </a:extLst>
          </p:cNvPr>
          <p:cNvSpPr txBox="1"/>
          <p:nvPr/>
        </p:nvSpPr>
        <p:spPr>
          <a:xfrm>
            <a:off x="9021813" y="2967130"/>
            <a:ext cx="1181113" cy="830997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D4EB77-0A6B-8A0E-94BC-84A84E3995F4}"/>
              </a:ext>
            </a:extLst>
          </p:cNvPr>
          <p:cNvSpPr txBox="1"/>
          <p:nvPr/>
        </p:nvSpPr>
        <p:spPr>
          <a:xfrm>
            <a:off x="8984730" y="4347480"/>
            <a:ext cx="1181113" cy="830997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6286" y="403345"/>
            <a:ext cx="9782445" cy="7572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7466</TotalTime>
  <Words>562</Words>
  <Application>Microsoft Office PowerPoint</Application>
  <PresentationFormat>Произвольный</PresentationFormat>
  <Paragraphs>176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669</cp:revision>
  <dcterms:created xsi:type="dcterms:W3CDTF">2018-01-05T16:38:53Z</dcterms:created>
  <dcterms:modified xsi:type="dcterms:W3CDTF">2023-09-28T09:39:47Z</dcterms:modified>
</cp:coreProperties>
</file>