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338" r:id="rId3"/>
    <p:sldId id="1327" r:id="rId4"/>
    <p:sldId id="1516" r:id="rId5"/>
    <p:sldId id="1528" r:id="rId6"/>
    <p:sldId id="1532" r:id="rId7"/>
    <p:sldId id="1520" r:id="rId8"/>
    <p:sldId id="1326" r:id="rId9"/>
    <p:sldId id="1524" r:id="rId10"/>
    <p:sldId id="1525" r:id="rId11"/>
    <p:sldId id="1493" r:id="rId12"/>
    <p:sldId id="1522" r:id="rId13"/>
    <p:sldId id="1494" r:id="rId14"/>
    <p:sldId id="1526" r:id="rId15"/>
    <p:sldId id="1325" r:id="rId16"/>
    <p:sldId id="1527" r:id="rId17"/>
    <p:sldId id="1495" r:id="rId18"/>
    <p:sldId id="1498" r:id="rId19"/>
    <p:sldId id="1404" r:id="rId20"/>
    <p:sldId id="1523" r:id="rId21"/>
    <p:sldId id="1529" r:id="rId22"/>
    <p:sldId id="1312" r:id="rId23"/>
    <p:sldId id="151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FF"/>
    <a:srgbClr val="2E6CA4"/>
    <a:srgbClr val="4D59A1"/>
    <a:srgbClr val="0000FF"/>
    <a:srgbClr val="473421"/>
    <a:srgbClr val="888888"/>
    <a:srgbClr val="A1A1A1"/>
    <a:srgbClr val="74B65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microsoft.com/office/2007/relationships/hdphoto" Target="../media/hdphoto5.wdp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10.wdp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21" Type="http://schemas.microsoft.com/office/2007/relationships/hdphoto" Target="../media/hdphoto14.wdp"/><Relationship Id="rId7" Type="http://schemas.microsoft.com/office/2007/relationships/hdphoto" Target="../media/hdphoto8.wdp"/><Relationship Id="rId12" Type="http://schemas.openxmlformats.org/officeDocument/2006/relationships/image" Target="../media/image44.png"/><Relationship Id="rId17" Type="http://schemas.microsoft.com/office/2007/relationships/hdphoto" Target="../media/hdphoto12.wdp"/><Relationship Id="rId2" Type="http://schemas.openxmlformats.org/officeDocument/2006/relationships/image" Target="../media/image18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50.png"/><Relationship Id="rId5" Type="http://schemas.openxmlformats.org/officeDocument/2006/relationships/image" Target="../media/image39.png"/><Relationship Id="rId15" Type="http://schemas.microsoft.com/office/2007/relationships/hdphoto" Target="../media/hdphoto11.wdp"/><Relationship Id="rId23" Type="http://schemas.microsoft.com/office/2007/relationships/hdphoto" Target="../media/hdphoto15.wdp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microsoft.com/office/2007/relationships/hdphoto" Target="../media/hdphoto5.wdp"/><Relationship Id="rId9" Type="http://schemas.openxmlformats.org/officeDocument/2006/relationships/image" Target="../media/image42.png"/><Relationship Id="rId14" Type="http://schemas.openxmlformats.org/officeDocument/2006/relationships/image" Target="../media/image45.png"/><Relationship Id="rId2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82.gif"/><Relationship Id="rId7" Type="http://schemas.openxmlformats.org/officeDocument/2006/relationships/image" Target="../media/image86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10" Type="http://schemas.openxmlformats.org/officeDocument/2006/relationships/image" Target="../media/image89.gif"/><Relationship Id="rId4" Type="http://schemas.openxmlformats.org/officeDocument/2006/relationships/image" Target="../media/image83.gif"/><Relationship Id="rId9" Type="http://schemas.openxmlformats.org/officeDocument/2006/relationships/image" Target="../media/image8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7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111.png"/><Relationship Id="rId18" Type="http://schemas.openxmlformats.org/officeDocument/2006/relationships/image" Target="../media/image115.png"/><Relationship Id="rId3" Type="http://schemas.microsoft.com/office/2007/relationships/hdphoto" Target="../media/hdphoto17.wdp"/><Relationship Id="rId21" Type="http://schemas.openxmlformats.org/officeDocument/2006/relationships/image" Target="../media/image117.png"/><Relationship Id="rId7" Type="http://schemas.openxmlformats.org/officeDocument/2006/relationships/image" Target="../media/image107.png"/><Relationship Id="rId12" Type="http://schemas.openxmlformats.org/officeDocument/2006/relationships/image" Target="../media/image110.png"/><Relationship Id="rId17" Type="http://schemas.openxmlformats.org/officeDocument/2006/relationships/image" Target="../media/image114.png"/><Relationship Id="rId2" Type="http://schemas.openxmlformats.org/officeDocument/2006/relationships/image" Target="../media/image103.png"/><Relationship Id="rId16" Type="http://schemas.microsoft.com/office/2007/relationships/hdphoto" Target="../media/hdphoto20.wdp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9.png"/><Relationship Id="rId5" Type="http://schemas.openxmlformats.org/officeDocument/2006/relationships/image" Target="../media/image105.png"/><Relationship Id="rId15" Type="http://schemas.openxmlformats.org/officeDocument/2006/relationships/image" Target="../media/image113.png"/><Relationship Id="rId10" Type="http://schemas.microsoft.com/office/2007/relationships/hdphoto" Target="../media/hdphoto19.wdp"/><Relationship Id="rId19" Type="http://schemas.microsoft.com/office/2007/relationships/hdphoto" Target="../media/hdphoto21.wdp"/><Relationship Id="rId4" Type="http://schemas.openxmlformats.org/officeDocument/2006/relationships/image" Target="../media/image104.png"/><Relationship Id="rId9" Type="http://schemas.openxmlformats.org/officeDocument/2006/relationships/image" Target="../media/image108.png"/><Relationship Id="rId14" Type="http://schemas.openxmlformats.org/officeDocument/2006/relationships/image" Target="../media/image112.png"/><Relationship Id="rId22" Type="http://schemas.microsoft.com/office/2007/relationships/hdphoto" Target="../media/hdphoto2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jpe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3687B71-1729-CBD7-97D1-8EFE45C8BA3C}"/>
              </a:ext>
            </a:extLst>
          </p:cNvPr>
          <p:cNvSpPr txBox="1"/>
          <p:nvPr/>
        </p:nvSpPr>
        <p:spPr>
          <a:xfrm>
            <a:off x="1661662" y="4962022"/>
            <a:ext cx="8999738" cy="76944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Число і цифра 5</a:t>
            </a:r>
          </a:p>
        </p:txBody>
      </p:sp>
      <p:pic>
        <p:nvPicPr>
          <p:cNvPr id="1026" name="Picture 2" descr="D:\Картинки до тестів\!!!!!!Эсмира\OIG.h_r1E_sgb7vy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8" y="922016"/>
            <a:ext cx="3506696" cy="350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61675" y="1499981"/>
            <a:ext cx="3450800" cy="1736646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17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3C7AF3A-2CE5-9F5B-045D-2808ADB059BF}"/>
              </a:ext>
            </a:extLst>
          </p:cNvPr>
          <p:cNvSpPr/>
          <p:nvPr/>
        </p:nvSpPr>
        <p:spPr>
          <a:xfrm>
            <a:off x="1415032" y="462889"/>
            <a:ext cx="8732066" cy="6474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і цифра 5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7" name="Picture 28" descr="Пибоди и Шерман">
            <a:extLst>
              <a:ext uri="{FF2B5EF4-FFF2-40B4-BE49-F238E27FC236}">
                <a16:creationId xmlns="" xmlns:a16="http://schemas.microsoft.com/office/drawing/2014/main" id="{45072136-30B0-748D-4A01-977AFAED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773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FEC31ACA-43F4-8B86-9F46-9F667FF0DD91}"/>
              </a:ext>
            </a:extLst>
          </p:cNvPr>
          <p:cNvSpPr/>
          <p:nvPr/>
        </p:nvSpPr>
        <p:spPr>
          <a:xfrm>
            <a:off x="694839" y="1401104"/>
            <a:ext cx="3463503" cy="1482352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Що зображено на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кожному малюнку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06C33E5-CDCB-DFF4-17E4-F84138F7A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6774" l="984" r="977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0394" y="1383819"/>
            <a:ext cx="1605009" cy="1794453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FC2EF2F3-BDC7-37F0-03E2-335A6EB02CD4}"/>
              </a:ext>
            </a:extLst>
          </p:cNvPr>
          <p:cNvSpPr/>
          <p:nvPr/>
        </p:nvSpPr>
        <p:spPr>
          <a:xfrm>
            <a:off x="7577976" y="2168552"/>
            <a:ext cx="1774448" cy="1803871"/>
          </a:xfrm>
          <a:prstGeom prst="ellipse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24" name="Picture 6" descr="Подбор циферблатов и стрелок">
            <a:extLst>
              <a:ext uri="{FF2B5EF4-FFF2-40B4-BE49-F238E27FC236}">
                <a16:creationId xmlns="" xmlns:a16="http://schemas.microsoft.com/office/drawing/2014/main" id="{363B7F18-86C8-7F91-91AD-7014CA8A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29" y="2114669"/>
            <a:ext cx="1929887" cy="192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 зі стрілкою 13">
            <a:extLst>
              <a:ext uri="{FF2B5EF4-FFF2-40B4-BE49-F238E27FC236}">
                <a16:creationId xmlns="" xmlns:a16="http://schemas.microsoft.com/office/drawing/2014/main" id="{5CF9BBCB-5498-5D23-E1FC-6A979B7BAE7B}"/>
              </a:ext>
            </a:extLst>
          </p:cNvPr>
          <p:cNvCxnSpPr>
            <a:cxnSpLocks/>
          </p:cNvCxnSpPr>
          <p:nvPr/>
        </p:nvCxnSpPr>
        <p:spPr>
          <a:xfrm flipV="1">
            <a:off x="8463445" y="2523822"/>
            <a:ext cx="0" cy="563733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 зі стрілкою 30">
            <a:extLst>
              <a:ext uri="{FF2B5EF4-FFF2-40B4-BE49-F238E27FC236}">
                <a16:creationId xmlns="" xmlns:a16="http://schemas.microsoft.com/office/drawing/2014/main" id="{D01B2DEE-638B-57ED-B7C9-3C18B9F24362}"/>
              </a:ext>
            </a:extLst>
          </p:cNvPr>
          <p:cNvCxnSpPr>
            <a:cxnSpLocks/>
          </p:cNvCxnSpPr>
          <p:nvPr/>
        </p:nvCxnSpPr>
        <p:spPr>
          <a:xfrm>
            <a:off x="8475615" y="3056211"/>
            <a:ext cx="206303" cy="418168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AEFFC5BA-A572-5677-32A9-D14114C53B15}"/>
              </a:ext>
            </a:extLst>
          </p:cNvPr>
          <p:cNvSpPr/>
          <p:nvPr/>
        </p:nvSpPr>
        <p:spPr>
          <a:xfrm>
            <a:off x="8387648" y="2971914"/>
            <a:ext cx="142251" cy="15092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DA626E22-E70D-4A72-0123-7B55EB5D7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" b="98048" l="0" r="995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3667" y="3830050"/>
            <a:ext cx="1931882" cy="2161645"/>
          </a:xfrm>
          <a:prstGeom prst="rect">
            <a:avLst/>
          </a:prstGeom>
        </p:spPr>
      </p:pic>
      <p:sp>
        <p:nvSpPr>
          <p:cNvPr id="29" name="П’ятикутник 6">
            <a:extLst>
              <a:ext uri="{FF2B5EF4-FFF2-40B4-BE49-F238E27FC236}">
                <a16:creationId xmlns="" xmlns:a16="http://schemas.microsoft.com/office/drawing/2014/main" id="{12ED1AEC-C1CE-270F-E010-6ED5D5C390F5}"/>
              </a:ext>
            </a:extLst>
          </p:cNvPr>
          <p:cNvSpPr/>
          <p:nvPr/>
        </p:nvSpPr>
        <p:spPr>
          <a:xfrm>
            <a:off x="6552110" y="4438214"/>
            <a:ext cx="1601638" cy="1371853"/>
          </a:xfrm>
          <a:prstGeom prst="pentagon">
            <a:avLst/>
          </a:prstGeom>
          <a:solidFill>
            <a:srgbClr val="87F13F"/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0" name="Picture 2" descr="Монеты Украины - монета 5 копеек (нержавеющая сталь) - numizmat.com.ua">
            <a:extLst>
              <a:ext uri="{FF2B5EF4-FFF2-40B4-BE49-F238E27FC236}">
                <a16:creationId xmlns="" xmlns:a16="http://schemas.microsoft.com/office/drawing/2014/main" id="{82045AEE-EBAE-75DF-105B-C71152248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752" y="1795409"/>
            <a:ext cx="1445942" cy="144594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="" xmlns:a16="http://schemas.microsoft.com/office/drawing/2014/main" id="{40577C84-8BD3-248E-824D-4104F842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55" y="3995523"/>
            <a:ext cx="2971539" cy="15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Циліндр 1">
            <a:extLst>
              <a:ext uri="{FF2B5EF4-FFF2-40B4-BE49-F238E27FC236}">
                <a16:creationId xmlns="" xmlns:a16="http://schemas.microsoft.com/office/drawing/2014/main" id="{8E6E7D57-0461-2183-CFC8-D706784CC98D}"/>
              </a:ext>
            </a:extLst>
          </p:cNvPr>
          <p:cNvSpPr/>
          <p:nvPr/>
        </p:nvSpPr>
        <p:spPr>
          <a:xfrm>
            <a:off x="7762580" y="6435788"/>
            <a:ext cx="1438102" cy="121652"/>
          </a:xfrm>
          <a:prstGeom prst="can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Блок-схема: альтернативний процес 14">
            <a:extLst>
              <a:ext uri="{FF2B5EF4-FFF2-40B4-BE49-F238E27FC236}">
                <a16:creationId xmlns="" xmlns:a16="http://schemas.microsoft.com/office/drawing/2014/main" id="{789E5213-7E85-0243-C1A0-5DB43E554447}"/>
              </a:ext>
            </a:extLst>
          </p:cNvPr>
          <p:cNvSpPr/>
          <p:nvPr/>
        </p:nvSpPr>
        <p:spPr>
          <a:xfrm>
            <a:off x="8362438" y="1513535"/>
            <a:ext cx="238386" cy="4922253"/>
          </a:xfrm>
          <a:prstGeom prst="flowChartAlternateProcess">
            <a:avLst/>
          </a:prstGeom>
          <a:solidFill>
            <a:srgbClr val="F5C153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25D73C0-B4C6-E698-DA24-806A25B5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82320" b="7356"/>
          <a:stretch/>
        </p:blipFill>
        <p:spPr>
          <a:xfrm>
            <a:off x="6222000" y="5816358"/>
            <a:ext cx="4427398" cy="625975"/>
          </a:xfrm>
          <a:prstGeom prst="rect">
            <a:avLst/>
          </a:prstGeom>
        </p:spPr>
      </p:pic>
      <p:pic>
        <p:nvPicPr>
          <p:cNvPr id="26" name="Picture 4" descr="Sherman: Boy Genius | The Parody Wiki | Fandom">
            <a:extLst>
              <a:ext uri="{FF2B5EF4-FFF2-40B4-BE49-F238E27FC236}">
                <a16:creationId xmlns="" xmlns:a16="http://schemas.microsoft.com/office/drawing/2014/main" id="{3C9C9AD9-71D6-ACDF-D11E-3A25E6D4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298" y="1079543"/>
            <a:ext cx="3338332" cy="423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AFC4945A-8440-B8AA-E6E5-7ECA2DF0BDBB}"/>
              </a:ext>
            </a:extLst>
          </p:cNvPr>
          <p:cNvSpPr/>
          <p:nvPr/>
        </p:nvSpPr>
        <p:spPr>
          <a:xfrm>
            <a:off x="3226423" y="1513536"/>
            <a:ext cx="4000642" cy="855092"/>
          </a:xfrm>
          <a:prstGeom prst="wedgeRoundRectCallout">
            <a:avLst>
              <a:gd name="adj1" fmla="val -68476"/>
              <a:gd name="adj2" fmla="val 57655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Скільки кілець у пірамідці?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1D22284-34E0-63F3-10CF-BEA8E71CE4A7}"/>
              </a:ext>
            </a:extLst>
          </p:cNvPr>
          <p:cNvSpPr txBox="1"/>
          <p:nvPr/>
        </p:nvSpPr>
        <p:spPr>
          <a:xfrm>
            <a:off x="8256230" y="5762927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2215364-C51D-BD32-E8F6-363CED440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3124" b="18134"/>
          <a:stretch/>
        </p:blipFill>
        <p:spPr>
          <a:xfrm>
            <a:off x="6187858" y="5279761"/>
            <a:ext cx="4427398" cy="5300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32DA53D-F648-24C5-43A6-7A1A09D49336}"/>
              </a:ext>
            </a:extLst>
          </p:cNvPr>
          <p:cNvSpPr txBox="1"/>
          <p:nvPr/>
        </p:nvSpPr>
        <p:spPr>
          <a:xfrm>
            <a:off x="8256230" y="5154919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3ED3686-2275-6369-6605-6680060F5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5" t="64962" r="-605" b="27076"/>
          <a:stretch/>
        </p:blipFill>
        <p:spPr>
          <a:xfrm>
            <a:off x="6222000" y="4726083"/>
            <a:ext cx="4427398" cy="57162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DBFD2D2-E05B-6BC1-F5B4-65F0117797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7616" b="35416"/>
          <a:stretch/>
        </p:blipFill>
        <p:spPr>
          <a:xfrm>
            <a:off x="6148739" y="4242959"/>
            <a:ext cx="4427398" cy="50020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4AFB195-5DD5-E270-7B29-CFB0A47AC405}"/>
              </a:ext>
            </a:extLst>
          </p:cNvPr>
          <p:cNvSpPr txBox="1"/>
          <p:nvPr/>
        </p:nvSpPr>
        <p:spPr>
          <a:xfrm>
            <a:off x="8256230" y="4705474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E5108F4-776F-3D23-35C3-0CEEF2C9D22E}"/>
              </a:ext>
            </a:extLst>
          </p:cNvPr>
          <p:cNvSpPr txBox="1"/>
          <p:nvPr/>
        </p:nvSpPr>
        <p:spPr>
          <a:xfrm>
            <a:off x="8256230" y="4162616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80FE77F6-1EA1-3471-6693-811EF5CA8D83}"/>
              </a:ext>
            </a:extLst>
          </p:cNvPr>
          <p:cNvSpPr/>
          <p:nvPr/>
        </p:nvSpPr>
        <p:spPr>
          <a:xfrm>
            <a:off x="3772982" y="2514645"/>
            <a:ext cx="2907524" cy="898119"/>
          </a:xfrm>
          <a:prstGeom prst="wedgeRoundRectCallout">
            <a:avLst>
              <a:gd name="adj1" fmla="val -67532"/>
              <a:gd name="adj2" fmla="val 55733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4 і 1 – це 5.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10D434A-C4FC-1D9E-6D4C-D854C50678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1157" b="42905"/>
          <a:stretch/>
        </p:blipFill>
        <p:spPr>
          <a:xfrm>
            <a:off x="-707648" y="3834857"/>
            <a:ext cx="3869489" cy="41528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58952582-7D1B-8039-4E26-FE0DD92C46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85" b="95849" l="9561" r="89664">
                        <a14:foregroundMark x1="44186" y1="89245" x2="44186" y2="89245"/>
                        <a14:foregroundMark x1="54522" y1="90377" x2="54522" y2="90377"/>
                        <a14:foregroundMark x1="77261" y1="89623" x2="77261" y2="89623"/>
                        <a14:foregroundMark x1="76486" y1="86226" x2="76486" y2="86226"/>
                        <a14:foregroundMark x1="63049" y1="83962" x2="63049" y2="83962"/>
                        <a14:foregroundMark x1="42119" y1="83962" x2="42119" y2="83962"/>
                        <a14:foregroundMark x1="29199" y1="86038" x2="29199" y2="86038"/>
                        <a14:foregroundMark x1="34367" y1="89434" x2="34367" y2="89434"/>
                        <a14:foregroundMark x1="39535" y1="91509" x2="39535" y2="91509"/>
                        <a14:foregroundMark x1="54522" y1="91887" x2="54522" y2="91887"/>
                        <a14:foregroundMark x1="66667" y1="89434" x2="66667" y2="89434"/>
                        <a14:foregroundMark x1="66925" y1="87170" x2="66925" y2="8717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51157" b="42905"/>
          <a:stretch/>
        </p:blipFill>
        <p:spPr>
          <a:xfrm>
            <a:off x="6133947" y="3824961"/>
            <a:ext cx="4427398" cy="4251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B0D64C1-029F-57C4-C961-AD1756AE5BCF}"/>
              </a:ext>
            </a:extLst>
          </p:cNvPr>
          <p:cNvSpPr txBox="1"/>
          <p:nvPr/>
        </p:nvSpPr>
        <p:spPr>
          <a:xfrm>
            <a:off x="8256230" y="3680594"/>
            <a:ext cx="450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C25607B2-5B33-F545-16F7-A906471BD22C}"/>
              </a:ext>
            </a:extLst>
          </p:cNvPr>
          <p:cNvSpPr/>
          <p:nvPr/>
        </p:nvSpPr>
        <p:spPr>
          <a:xfrm>
            <a:off x="16803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B3C7AF3A-2CE5-9F5B-045D-2808ADB059BF}"/>
              </a:ext>
            </a:extLst>
          </p:cNvPr>
          <p:cNvSpPr/>
          <p:nvPr/>
        </p:nvSpPr>
        <p:spPr>
          <a:xfrm>
            <a:off x="1415032" y="462889"/>
            <a:ext cx="8732066" cy="6474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і цифра 5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05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4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74654" y="563727"/>
            <a:ext cx="8732066" cy="70990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числовим променем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="" xmlns:a16="http://schemas.microsoft.com/office/drawing/2014/main" id="{4D001CF3-4E2A-683E-2E65-86718F5F1006}"/>
              </a:ext>
            </a:extLst>
          </p:cNvPr>
          <p:cNvGrpSpPr/>
          <p:nvPr/>
        </p:nvGrpSpPr>
        <p:grpSpPr>
          <a:xfrm>
            <a:off x="670691" y="2534428"/>
            <a:ext cx="10850618" cy="989503"/>
            <a:chOff x="546045" y="3265742"/>
            <a:chExt cx="10850618" cy="989503"/>
          </a:xfrm>
        </p:grpSpPr>
        <p:cxnSp>
          <p:nvCxnSpPr>
            <p:cNvPr id="10" name="Прямая соединительная линия 7">
              <a:extLst>
                <a:ext uri="{FF2B5EF4-FFF2-40B4-BE49-F238E27FC236}">
                  <a16:creationId xmlns="" xmlns:a16="http://schemas.microsoft.com/office/drawing/2014/main" id="{E34C93D3-7560-A685-4154-368A35C7BB3B}"/>
                </a:ext>
              </a:extLst>
            </p:cNvPr>
            <p:cNvCxnSpPr/>
            <p:nvPr/>
          </p:nvCxnSpPr>
          <p:spPr>
            <a:xfrm flipV="1">
              <a:off x="872815" y="3429000"/>
              <a:ext cx="10453889" cy="5139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6783680A-2BB8-5F2E-E5C5-8B937871731A}"/>
                </a:ext>
              </a:extLst>
            </p:cNvPr>
            <p:cNvCxnSpPr/>
            <p:nvPr/>
          </p:nvCxnSpPr>
          <p:spPr>
            <a:xfrm>
              <a:off x="2706869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24">
              <a:extLst>
                <a:ext uri="{FF2B5EF4-FFF2-40B4-BE49-F238E27FC236}">
                  <a16:creationId xmlns="" xmlns:a16="http://schemas.microsoft.com/office/drawing/2014/main" id="{9E5E6DE0-E88F-E007-B4A9-7AE0BED26DE6}"/>
                </a:ext>
              </a:extLst>
            </p:cNvPr>
            <p:cNvCxnSpPr/>
            <p:nvPr/>
          </p:nvCxnSpPr>
          <p:spPr>
            <a:xfrm>
              <a:off x="3637541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28">
              <a:extLst>
                <a:ext uri="{FF2B5EF4-FFF2-40B4-BE49-F238E27FC236}">
                  <a16:creationId xmlns="" xmlns:a16="http://schemas.microsoft.com/office/drawing/2014/main" id="{C4CEDAF1-A5DC-FE7A-E304-21A4F5D415E2}"/>
                </a:ext>
              </a:extLst>
            </p:cNvPr>
            <p:cNvCxnSpPr/>
            <p:nvPr/>
          </p:nvCxnSpPr>
          <p:spPr>
            <a:xfrm>
              <a:off x="4608891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29">
              <a:extLst>
                <a:ext uri="{FF2B5EF4-FFF2-40B4-BE49-F238E27FC236}">
                  <a16:creationId xmlns="" xmlns:a16="http://schemas.microsoft.com/office/drawing/2014/main" id="{8C3EE7E1-A95B-0585-0361-929A253C6BFF}"/>
                </a:ext>
              </a:extLst>
            </p:cNvPr>
            <p:cNvCxnSpPr/>
            <p:nvPr/>
          </p:nvCxnSpPr>
          <p:spPr>
            <a:xfrm>
              <a:off x="5662438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31">
              <a:extLst>
                <a:ext uri="{FF2B5EF4-FFF2-40B4-BE49-F238E27FC236}">
                  <a16:creationId xmlns="" xmlns:a16="http://schemas.microsoft.com/office/drawing/2014/main" id="{6756A3E1-34E6-D6C7-370B-E973B3B4465D}"/>
                </a:ext>
              </a:extLst>
            </p:cNvPr>
            <p:cNvCxnSpPr/>
            <p:nvPr/>
          </p:nvCxnSpPr>
          <p:spPr>
            <a:xfrm>
              <a:off x="6660824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рямоугольник 20">
              <a:extLst>
                <a:ext uri="{FF2B5EF4-FFF2-40B4-BE49-F238E27FC236}">
                  <a16:creationId xmlns="" xmlns:a16="http://schemas.microsoft.com/office/drawing/2014/main" id="{8BC2D18A-E051-2E3B-2B0B-4F13336BF823}"/>
                </a:ext>
              </a:extLst>
            </p:cNvPr>
            <p:cNvSpPr/>
            <p:nvPr/>
          </p:nvSpPr>
          <p:spPr>
            <a:xfrm>
              <a:off x="1486948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34">
              <a:extLst>
                <a:ext uri="{FF2B5EF4-FFF2-40B4-BE49-F238E27FC236}">
                  <a16:creationId xmlns="" xmlns:a16="http://schemas.microsoft.com/office/drawing/2014/main" id="{A50C5AF5-0938-EE30-C33B-7BFC3FD65543}"/>
                </a:ext>
              </a:extLst>
            </p:cNvPr>
            <p:cNvSpPr/>
            <p:nvPr/>
          </p:nvSpPr>
          <p:spPr>
            <a:xfrm>
              <a:off x="3319243" y="3608576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35">
              <a:extLst>
                <a:ext uri="{FF2B5EF4-FFF2-40B4-BE49-F238E27FC236}">
                  <a16:creationId xmlns="" xmlns:a16="http://schemas.microsoft.com/office/drawing/2014/main" id="{6FA800C3-D574-C04D-F25D-6695C5A37BDD}"/>
                </a:ext>
              </a:extLst>
            </p:cNvPr>
            <p:cNvSpPr/>
            <p:nvPr/>
          </p:nvSpPr>
          <p:spPr>
            <a:xfrm>
              <a:off x="2399302" y="3601581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36">
              <a:extLst>
                <a:ext uri="{FF2B5EF4-FFF2-40B4-BE49-F238E27FC236}">
                  <a16:creationId xmlns="" xmlns:a16="http://schemas.microsoft.com/office/drawing/2014/main" id="{66C4B27C-25A7-32CC-7E1F-BCE3A41185F9}"/>
                </a:ext>
              </a:extLst>
            </p:cNvPr>
            <p:cNvSpPr/>
            <p:nvPr/>
          </p:nvSpPr>
          <p:spPr>
            <a:xfrm>
              <a:off x="4318952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37">
              <a:extLst>
                <a:ext uri="{FF2B5EF4-FFF2-40B4-BE49-F238E27FC236}">
                  <a16:creationId xmlns="" xmlns:a16="http://schemas.microsoft.com/office/drawing/2014/main" id="{BDDE4DE1-C2B9-B6AD-3C70-345CA18FB9CD}"/>
                </a:ext>
              </a:extLst>
            </p:cNvPr>
            <p:cNvSpPr/>
            <p:nvPr/>
          </p:nvSpPr>
          <p:spPr>
            <a:xfrm>
              <a:off x="5340736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BB4FA61-4B3D-579E-8C54-6E0CE1C8A4FE}"/>
                </a:ext>
              </a:extLst>
            </p:cNvPr>
            <p:cNvSpPr txBox="1"/>
            <p:nvPr/>
          </p:nvSpPr>
          <p:spPr>
            <a:xfrm>
              <a:off x="1604815" y="3530306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68B28DF-0F59-BB93-E536-0AED3126779E}"/>
                </a:ext>
              </a:extLst>
            </p:cNvPr>
            <p:cNvSpPr txBox="1"/>
            <p:nvPr/>
          </p:nvSpPr>
          <p:spPr>
            <a:xfrm>
              <a:off x="2492426" y="3537301"/>
              <a:ext cx="448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D09639B-D1D8-83D0-224F-3A5A8DD8E125}"/>
                </a:ext>
              </a:extLst>
            </p:cNvPr>
            <p:cNvSpPr txBox="1"/>
            <p:nvPr/>
          </p:nvSpPr>
          <p:spPr>
            <a:xfrm>
              <a:off x="3423512" y="3530306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8A4A07D-C9C7-A9D1-1193-B8B42619B636}"/>
                </a:ext>
              </a:extLst>
            </p:cNvPr>
            <p:cNvSpPr txBox="1"/>
            <p:nvPr/>
          </p:nvSpPr>
          <p:spPr>
            <a:xfrm>
              <a:off x="4399988" y="3530306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0B00D0C9-B59F-688E-2BE2-C2C3A51CECAC}"/>
                </a:ext>
              </a:extLst>
            </p:cNvPr>
            <p:cNvSpPr txBox="1"/>
            <p:nvPr/>
          </p:nvSpPr>
          <p:spPr>
            <a:xfrm>
              <a:off x="5459257" y="3507270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  <p:cxnSp>
          <p:nvCxnSpPr>
            <p:cNvPr id="27" name="Прямая соединительная линия 68">
              <a:extLst>
                <a:ext uri="{FF2B5EF4-FFF2-40B4-BE49-F238E27FC236}">
                  <a16:creationId xmlns="" xmlns:a16="http://schemas.microsoft.com/office/drawing/2014/main" id="{E379C7CF-DA68-B797-B024-9723C1173132}"/>
                </a:ext>
              </a:extLst>
            </p:cNvPr>
            <p:cNvCxnSpPr/>
            <p:nvPr/>
          </p:nvCxnSpPr>
          <p:spPr>
            <a:xfrm>
              <a:off x="1722653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Прямоугольник 69">
              <a:extLst>
                <a:ext uri="{FF2B5EF4-FFF2-40B4-BE49-F238E27FC236}">
                  <a16:creationId xmlns="" xmlns:a16="http://schemas.microsoft.com/office/drawing/2014/main" id="{D5E254B8-CC63-C267-DA13-247E44702978}"/>
                </a:ext>
              </a:extLst>
            </p:cNvPr>
            <p:cNvSpPr/>
            <p:nvPr/>
          </p:nvSpPr>
          <p:spPr>
            <a:xfrm>
              <a:off x="6316041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E703D3B-B970-102E-7518-FAA4AD0C7FB8}"/>
                </a:ext>
              </a:extLst>
            </p:cNvPr>
            <p:cNvSpPr txBox="1"/>
            <p:nvPr/>
          </p:nvSpPr>
          <p:spPr>
            <a:xfrm>
              <a:off x="6412533" y="3537301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Прямоугольник 71">
              <a:extLst>
                <a:ext uri="{FF2B5EF4-FFF2-40B4-BE49-F238E27FC236}">
                  <a16:creationId xmlns="" xmlns:a16="http://schemas.microsoft.com/office/drawing/2014/main" id="{8B70B65D-2602-D704-12D8-DBA1F5CB0A52}"/>
                </a:ext>
              </a:extLst>
            </p:cNvPr>
            <p:cNvSpPr/>
            <p:nvPr/>
          </p:nvSpPr>
          <p:spPr>
            <a:xfrm>
              <a:off x="7292398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2EB22F58-44E8-F488-60A2-DDF312B03DCB}"/>
                </a:ext>
              </a:extLst>
            </p:cNvPr>
            <p:cNvSpPr txBox="1"/>
            <p:nvPr/>
          </p:nvSpPr>
          <p:spPr>
            <a:xfrm>
              <a:off x="7410919" y="3537301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Прямоугольник 73">
              <a:extLst>
                <a:ext uri="{FF2B5EF4-FFF2-40B4-BE49-F238E27FC236}">
                  <a16:creationId xmlns="" xmlns:a16="http://schemas.microsoft.com/office/drawing/2014/main" id="{FCA9E321-9C5E-1148-899A-7D39C6DB09FE}"/>
                </a:ext>
              </a:extLst>
            </p:cNvPr>
            <p:cNvSpPr/>
            <p:nvPr/>
          </p:nvSpPr>
          <p:spPr>
            <a:xfrm>
              <a:off x="8290783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9942F12-19EA-6A4F-B610-314DDA4970A4}"/>
                </a:ext>
              </a:extLst>
            </p:cNvPr>
            <p:cNvSpPr txBox="1"/>
            <p:nvPr/>
          </p:nvSpPr>
          <p:spPr>
            <a:xfrm>
              <a:off x="8409305" y="3544849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4" name="Прямая соединительная линия 75">
              <a:extLst>
                <a:ext uri="{FF2B5EF4-FFF2-40B4-BE49-F238E27FC236}">
                  <a16:creationId xmlns="" xmlns:a16="http://schemas.microsoft.com/office/drawing/2014/main" id="{1EA705E9-ACF6-0FA1-AEF5-1D4E4358B2E6}"/>
                </a:ext>
              </a:extLst>
            </p:cNvPr>
            <p:cNvCxnSpPr/>
            <p:nvPr/>
          </p:nvCxnSpPr>
          <p:spPr>
            <a:xfrm>
              <a:off x="7598835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77">
              <a:extLst>
                <a:ext uri="{FF2B5EF4-FFF2-40B4-BE49-F238E27FC236}">
                  <a16:creationId xmlns="" xmlns:a16="http://schemas.microsoft.com/office/drawing/2014/main" id="{397CAE12-DC50-BF9B-712A-3D3EFD3B007F}"/>
                </a:ext>
              </a:extLst>
            </p:cNvPr>
            <p:cNvCxnSpPr/>
            <p:nvPr/>
          </p:nvCxnSpPr>
          <p:spPr>
            <a:xfrm>
              <a:off x="8606143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рямоугольник 78">
              <a:extLst>
                <a:ext uri="{FF2B5EF4-FFF2-40B4-BE49-F238E27FC236}">
                  <a16:creationId xmlns="" xmlns:a16="http://schemas.microsoft.com/office/drawing/2014/main" id="{1CBD5607-28C3-BACB-D3B8-F79AE7F2E918}"/>
                </a:ext>
              </a:extLst>
            </p:cNvPr>
            <p:cNvSpPr/>
            <p:nvPr/>
          </p:nvSpPr>
          <p:spPr>
            <a:xfrm>
              <a:off x="546045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A330239C-052D-9DB7-CE5A-15C7B5A4C582}"/>
                </a:ext>
              </a:extLst>
            </p:cNvPr>
            <p:cNvSpPr txBox="1"/>
            <p:nvPr/>
          </p:nvSpPr>
          <p:spPr>
            <a:xfrm>
              <a:off x="663912" y="3530306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8" name="Прямая соединительная линия 80">
              <a:extLst>
                <a:ext uri="{FF2B5EF4-FFF2-40B4-BE49-F238E27FC236}">
                  <a16:creationId xmlns="" xmlns:a16="http://schemas.microsoft.com/office/drawing/2014/main" id="{2FF8F999-26F3-2975-2342-A1E80B4EE210}"/>
                </a:ext>
              </a:extLst>
            </p:cNvPr>
            <p:cNvCxnSpPr/>
            <p:nvPr/>
          </p:nvCxnSpPr>
          <p:spPr>
            <a:xfrm>
              <a:off x="881166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58">
              <a:extLst>
                <a:ext uri="{FF2B5EF4-FFF2-40B4-BE49-F238E27FC236}">
                  <a16:creationId xmlns="" xmlns:a16="http://schemas.microsoft.com/office/drawing/2014/main" id="{78C0A176-B75C-E285-DEAE-866AFED3BE7B}"/>
                </a:ext>
              </a:extLst>
            </p:cNvPr>
            <p:cNvCxnSpPr/>
            <p:nvPr/>
          </p:nvCxnSpPr>
          <p:spPr>
            <a:xfrm>
              <a:off x="9536064" y="3278051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рямоугольник 76">
              <a:extLst>
                <a:ext uri="{FF2B5EF4-FFF2-40B4-BE49-F238E27FC236}">
                  <a16:creationId xmlns="" xmlns:a16="http://schemas.microsoft.com/office/drawing/2014/main" id="{B952E67A-C283-797A-5D68-85D73372FAB3}"/>
                </a:ext>
              </a:extLst>
            </p:cNvPr>
            <p:cNvSpPr/>
            <p:nvPr/>
          </p:nvSpPr>
          <p:spPr>
            <a:xfrm>
              <a:off x="9222206" y="3613614"/>
              <a:ext cx="636596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ED746650-23C2-5387-BEA5-723D9E660984}"/>
                </a:ext>
              </a:extLst>
            </p:cNvPr>
            <p:cNvSpPr txBox="1"/>
            <p:nvPr/>
          </p:nvSpPr>
          <p:spPr>
            <a:xfrm>
              <a:off x="9340728" y="3544849"/>
              <a:ext cx="4178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Прямоугольник 82">
              <a:extLst>
                <a:ext uri="{FF2B5EF4-FFF2-40B4-BE49-F238E27FC236}">
                  <a16:creationId xmlns="" xmlns:a16="http://schemas.microsoft.com/office/drawing/2014/main" id="{E3F38489-9E0A-C457-F4EC-57D78D3C3334}"/>
                </a:ext>
              </a:extLst>
            </p:cNvPr>
            <p:cNvSpPr/>
            <p:nvPr/>
          </p:nvSpPr>
          <p:spPr>
            <a:xfrm>
              <a:off x="10077492" y="3616124"/>
              <a:ext cx="843785" cy="565336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1CC88EBB-C71D-D59D-D4EF-904A94CD2C7F}"/>
                </a:ext>
              </a:extLst>
            </p:cNvPr>
            <p:cNvSpPr txBox="1"/>
            <p:nvPr/>
          </p:nvSpPr>
          <p:spPr>
            <a:xfrm>
              <a:off x="10134949" y="3547359"/>
              <a:ext cx="7978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</a:t>
              </a:r>
              <a:endPara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Прямая соединительная линия 84">
              <a:extLst>
                <a:ext uri="{FF2B5EF4-FFF2-40B4-BE49-F238E27FC236}">
                  <a16:creationId xmlns="" xmlns:a16="http://schemas.microsoft.com/office/drawing/2014/main" id="{FD2CB83A-536F-8896-7062-2CC0F5203C7C}"/>
                </a:ext>
              </a:extLst>
            </p:cNvPr>
            <p:cNvCxnSpPr/>
            <p:nvPr/>
          </p:nvCxnSpPr>
          <p:spPr>
            <a:xfrm>
              <a:off x="10432248" y="3265742"/>
              <a:ext cx="0" cy="333822"/>
            </a:xfrm>
            <a:prstGeom prst="line">
              <a:avLst/>
            </a:prstGeom>
            <a:ln w="571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Стрілка: вправо 6">
              <a:extLst>
                <a:ext uri="{FF2B5EF4-FFF2-40B4-BE49-F238E27FC236}">
                  <a16:creationId xmlns="" xmlns:a16="http://schemas.microsoft.com/office/drawing/2014/main" id="{B1519045-0F45-6EB8-4E58-982E27309541}"/>
                </a:ext>
              </a:extLst>
            </p:cNvPr>
            <p:cNvSpPr/>
            <p:nvPr/>
          </p:nvSpPr>
          <p:spPr>
            <a:xfrm>
              <a:off x="11105963" y="3385906"/>
              <a:ext cx="290700" cy="86188"/>
            </a:xfrm>
            <a:prstGeom prst="rightArrow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pic>
        <p:nvPicPr>
          <p:cNvPr id="45" name="Picture 4" descr="Sherman: Boy Genius | The Parody Wiki | Fandom">
            <a:extLst>
              <a:ext uri="{FF2B5EF4-FFF2-40B4-BE49-F238E27FC236}">
                <a16:creationId xmlns="" xmlns:a16="http://schemas.microsoft.com/office/drawing/2014/main" id="{18BD3C45-5192-DB1D-D262-70777E83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3607" y="3629170"/>
            <a:ext cx="2422306" cy="307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D7A52215-C764-4003-7467-96DB8780A331}"/>
              </a:ext>
            </a:extLst>
          </p:cNvPr>
          <p:cNvSpPr/>
          <p:nvPr/>
        </p:nvSpPr>
        <p:spPr>
          <a:xfrm>
            <a:off x="7184434" y="1385473"/>
            <a:ext cx="4561879" cy="8277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Це числовий промінь</a:t>
            </a:r>
            <a:r>
              <a:rPr lang="uk-UA" sz="2400" b="1" dirty="0">
                <a:solidFill>
                  <a:schemeClr val="bg1"/>
                </a:solidFill>
              </a:rPr>
              <a:t>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Яких </a:t>
            </a:r>
            <a:r>
              <a:rPr lang="uk-UA" sz="2400" b="1" dirty="0">
                <a:solidFill>
                  <a:schemeClr val="bg1"/>
                </a:solidFill>
              </a:rPr>
              <a:t>«сусідів» має </a:t>
            </a:r>
            <a:r>
              <a:rPr lang="uk-UA" sz="2400" b="1" dirty="0" smtClean="0">
                <a:solidFill>
                  <a:schemeClr val="bg1"/>
                </a:solidFill>
              </a:rPr>
              <a:t>число </a:t>
            </a:r>
            <a:r>
              <a:rPr lang="uk-UA" sz="2400" b="1" dirty="0">
                <a:solidFill>
                  <a:schemeClr val="bg1"/>
                </a:solidFill>
              </a:rPr>
              <a:t>5</a:t>
            </a:r>
            <a:r>
              <a:rPr lang="uk-UA" sz="2400" b="1" dirty="0" smtClean="0">
                <a:solidFill>
                  <a:schemeClr val="bg1"/>
                </a:solidFill>
              </a:rPr>
              <a:t>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49" name="Стрілка: вигнута вгору 48">
            <a:extLst>
              <a:ext uri="{FF2B5EF4-FFF2-40B4-BE49-F238E27FC236}">
                <a16:creationId xmlns="" xmlns:a16="http://schemas.microsoft.com/office/drawing/2014/main" id="{7E882021-8EAF-293F-4C8B-D60D0CCD05AC}"/>
              </a:ext>
            </a:extLst>
          </p:cNvPr>
          <p:cNvSpPr/>
          <p:nvPr/>
        </p:nvSpPr>
        <p:spPr>
          <a:xfrm>
            <a:off x="5771733" y="2018492"/>
            <a:ext cx="1106586" cy="389504"/>
          </a:xfrm>
          <a:prstGeom prst="curvedDownArrow">
            <a:avLst>
              <a:gd name="adj1" fmla="val 10271"/>
              <a:gd name="adj2" fmla="val 68405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1" name="Стрілка: вигнута вгору 50">
            <a:extLst>
              <a:ext uri="{FF2B5EF4-FFF2-40B4-BE49-F238E27FC236}">
                <a16:creationId xmlns="" xmlns:a16="http://schemas.microsoft.com/office/drawing/2014/main" id="{191C617C-0918-A2CB-A983-78D4C4AA6959}"/>
              </a:ext>
            </a:extLst>
          </p:cNvPr>
          <p:cNvSpPr/>
          <p:nvPr/>
        </p:nvSpPr>
        <p:spPr>
          <a:xfrm rot="10800000">
            <a:off x="4585473" y="2020453"/>
            <a:ext cx="1207333" cy="389504"/>
          </a:xfrm>
          <a:prstGeom prst="curvedUpArrow">
            <a:avLst>
              <a:gd name="adj1" fmla="val 9594"/>
              <a:gd name="adj2" fmla="val 76293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53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6445214A-C593-33E6-9558-B5E7807DB1F3}"/>
              </a:ext>
            </a:extLst>
          </p:cNvPr>
          <p:cNvSpPr/>
          <p:nvPr/>
        </p:nvSpPr>
        <p:spPr>
          <a:xfrm>
            <a:off x="3229013" y="4610825"/>
            <a:ext cx="3848270" cy="1106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 утворити число 5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з попереднього?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EE0A787-3C60-CF5B-D22A-1C248D3713FF}"/>
              </a:ext>
            </a:extLst>
          </p:cNvPr>
          <p:cNvSpPr txBox="1"/>
          <p:nvPr/>
        </p:nvSpPr>
        <p:spPr>
          <a:xfrm flipH="1">
            <a:off x="4843440" y="3333974"/>
            <a:ext cx="68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+1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F770D2DA-1218-42AE-18D2-40A853B389DB}"/>
              </a:ext>
            </a:extLst>
          </p:cNvPr>
          <p:cNvSpPr/>
          <p:nvPr/>
        </p:nvSpPr>
        <p:spPr>
          <a:xfrm>
            <a:off x="7417044" y="4610825"/>
            <a:ext cx="3606800" cy="110674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 це зробити з наступного числа?</a:t>
            </a:r>
          </a:p>
        </p:txBody>
      </p:sp>
      <p:sp>
        <p:nvSpPr>
          <p:cNvPr id="57" name="Стрілка: вигнута вгору 56">
            <a:extLst>
              <a:ext uri="{FF2B5EF4-FFF2-40B4-BE49-F238E27FC236}">
                <a16:creationId xmlns="" xmlns:a16="http://schemas.microsoft.com/office/drawing/2014/main" id="{F776566A-4324-DF8F-CA09-44882B2B1634}"/>
              </a:ext>
            </a:extLst>
          </p:cNvPr>
          <p:cNvSpPr/>
          <p:nvPr/>
        </p:nvSpPr>
        <p:spPr>
          <a:xfrm rot="10800000" flipH="1">
            <a:off x="4733537" y="3590801"/>
            <a:ext cx="1153857" cy="389504"/>
          </a:xfrm>
          <a:prstGeom prst="curvedDownArrow">
            <a:avLst>
              <a:gd name="adj1" fmla="val 10271"/>
              <a:gd name="adj2" fmla="val 68405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9F022210-8C71-76C6-9F73-B3554071FE10}"/>
              </a:ext>
            </a:extLst>
          </p:cNvPr>
          <p:cNvSpPr txBox="1"/>
          <p:nvPr/>
        </p:nvSpPr>
        <p:spPr>
          <a:xfrm flipH="1">
            <a:off x="5944851" y="3327801"/>
            <a:ext cx="869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x-none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Стрілка: вигнута вгору 58">
            <a:extLst>
              <a:ext uri="{FF2B5EF4-FFF2-40B4-BE49-F238E27FC236}">
                <a16:creationId xmlns="" xmlns:a16="http://schemas.microsoft.com/office/drawing/2014/main" id="{8C632548-BE7E-40B6-ABA5-C11240E2772E}"/>
              </a:ext>
            </a:extLst>
          </p:cNvPr>
          <p:cNvSpPr/>
          <p:nvPr/>
        </p:nvSpPr>
        <p:spPr>
          <a:xfrm rot="10800000">
            <a:off x="5583903" y="3567764"/>
            <a:ext cx="1112325" cy="389504"/>
          </a:xfrm>
          <a:prstGeom prst="curvedDownArrow">
            <a:avLst>
              <a:gd name="adj1" fmla="val 10271"/>
              <a:gd name="adj2" fmla="val 68405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3" grpId="0" animBg="1"/>
      <p:bldP spid="55" grpId="0"/>
      <p:bldP spid="56" grpId="0" animBg="1"/>
      <p:bldP spid="57" grpId="0" animBg="1"/>
      <p:bldP spid="58" grpId="0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8" descr="Пибоди и Шерман">
            <a:extLst>
              <a:ext uri="{FF2B5EF4-FFF2-40B4-BE49-F238E27FC236}">
                <a16:creationId xmlns="" xmlns:a16="http://schemas.microsoft.com/office/drawing/2014/main" id="{737B8DFB-9ACC-2CCC-6FED-5B3F016B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052402"/>
            <a:ext cx="1821974" cy="278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B04452AB-10E5-A526-0B6F-99070DFA181D}"/>
              </a:ext>
            </a:extLst>
          </p:cNvPr>
          <p:cNvSpPr/>
          <p:nvPr/>
        </p:nvSpPr>
        <p:spPr>
          <a:xfrm>
            <a:off x="865936" y="1322656"/>
            <a:ext cx="3021769" cy="1517697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Чого на малюнку є по 5?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5D7089C7-A4F4-C145-FCFE-1D638BFCF71E}"/>
              </a:ext>
            </a:extLst>
          </p:cNvPr>
          <p:cNvSpPr/>
          <p:nvPr/>
        </p:nvSpPr>
        <p:spPr>
          <a:xfrm>
            <a:off x="8950998" y="4117363"/>
            <a:ext cx="2054921" cy="2045367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A80F0C9A-EA3C-876B-8C85-221CEB024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6774" l="984" r="977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7753" y="1004776"/>
            <a:ext cx="1605009" cy="1794453"/>
          </a:xfrm>
          <a:prstGeom prst="rect">
            <a:avLst/>
          </a:prstGeom>
        </p:spPr>
      </p:pic>
      <p:pic>
        <p:nvPicPr>
          <p:cNvPr id="2" name="Picture 2" descr="Клипарт тетрадь (68 фото) » Рисунки для срисовки и не только">
            <a:extLst>
              <a:ext uri="{FF2B5EF4-FFF2-40B4-BE49-F238E27FC236}">
                <a16:creationId xmlns="" xmlns:a16="http://schemas.microsoft.com/office/drawing/2014/main" id="{0D39264C-6119-5A43-911B-2AD784AA4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/>
          <a:stretch/>
        </p:blipFill>
        <p:spPr bwMode="auto">
          <a:xfrm>
            <a:off x="3894991" y="3587591"/>
            <a:ext cx="2472159" cy="28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к выбрать флеш-USB накопитель">
            <a:extLst>
              <a:ext uri="{FF2B5EF4-FFF2-40B4-BE49-F238E27FC236}">
                <a16:creationId xmlns="" xmlns:a16="http://schemas.microsoft.com/office/drawing/2014/main" id="{63359394-4D32-5962-38EC-0359C2CEF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0" b="89844" l="40918" r="694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3301">
            <a:off x="4056061" y="1526025"/>
            <a:ext cx="1913927" cy="16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Я ВОЗЬМУ КАРАНДАШ... ) Клипарт PNG.. Обсуждение на LiveInternet -  Российский Сервис Онлайн-Дневников">
            <a:extLst>
              <a:ext uri="{FF2B5EF4-FFF2-40B4-BE49-F238E27FC236}">
                <a16:creationId xmlns="" xmlns:a16="http://schemas.microsoft.com/office/drawing/2014/main" id="{B004A1D2-7BAE-4756-9B99-BA71F6119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3" t="13360"/>
          <a:stretch/>
        </p:blipFill>
        <p:spPr bwMode="auto">
          <a:xfrm>
            <a:off x="6495300" y="3896054"/>
            <a:ext cx="1918864" cy="20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маркер Клипарты png | PNGWing">
            <a:extLst>
              <a:ext uri="{FF2B5EF4-FFF2-40B4-BE49-F238E27FC236}">
                <a16:creationId xmlns="" xmlns:a16="http://schemas.microsoft.com/office/drawing/2014/main" id="{E861BB4A-C0A2-442C-3856-34A0CAA84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20" l="278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541"/>
          <a:stretch/>
        </p:blipFill>
        <p:spPr bwMode="auto">
          <a:xfrm rot="12365255">
            <a:off x="6278315" y="1596049"/>
            <a:ext cx="414407" cy="144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маркер Клипарты png | PNGWing">
            <a:extLst>
              <a:ext uri="{FF2B5EF4-FFF2-40B4-BE49-F238E27FC236}">
                <a16:creationId xmlns="" xmlns:a16="http://schemas.microsoft.com/office/drawing/2014/main" id="{01315840-6A50-89ED-2691-76E015BED7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20" l="10000" r="90000">
                        <a14:foregroundMark x1="35000" y1="22319" x2="35000" y2="22319"/>
                        <a14:foregroundMark x1="38056" y1="15942" x2="38056" y2="15942"/>
                        <a14:foregroundMark x1="37778" y1="2609" x2="37778" y2="2609"/>
                        <a14:foregroundMark x1="37222" y1="12174" x2="37222" y2="12174"/>
                        <a14:foregroundMark x1="42500" y1="19710" x2="42500" y2="19710"/>
                        <a14:foregroundMark x1="41944" y1="24638" x2="41944" y2="24638"/>
                        <a14:foregroundMark x1="31389" y1="26087" x2="31389" y2="26087"/>
                        <a14:foregroundMark x1="30556" y1="21449" x2="30556" y2="21449"/>
                        <a14:foregroundMark x1="37500" y1="22029" x2="37500" y2="22029"/>
                        <a14:foregroundMark x1="38056" y1="17681" x2="38056" y2="17681"/>
                        <a14:foregroundMark x1="36944" y1="8116" x2="36944" y2="8116"/>
                        <a14:foregroundMark x1="38889" y1="11304" x2="38889" y2="1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553"/>
          <a:stretch/>
        </p:blipFill>
        <p:spPr bwMode="auto">
          <a:xfrm rot="12294382">
            <a:off x="6714323" y="1664860"/>
            <a:ext cx="879486" cy="146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маркер Клипарты png | PNGWing">
            <a:extLst>
              <a:ext uri="{FF2B5EF4-FFF2-40B4-BE49-F238E27FC236}">
                <a16:creationId xmlns="" xmlns:a16="http://schemas.microsoft.com/office/drawing/2014/main" id="{0888E146-257F-991B-D3B6-2FE8FD128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>
                        <a14:foregroundMark x1="64722" y1="18551" x2="64722" y2="18551"/>
                        <a14:foregroundMark x1="63611" y1="12174" x2="63611" y2="12174"/>
                        <a14:foregroundMark x1="68333" y1="24928" x2="68333" y2="24928"/>
                        <a14:foregroundMark x1="57500" y1="25797" x2="57500" y2="25797"/>
                        <a14:foregroundMark x1="60833" y1="20580" x2="60833" y2="20580"/>
                        <a14:foregroundMark x1="62500" y1="7536" x2="62500" y2="7536"/>
                        <a14:foregroundMark x1="66111" y1="7826" x2="66111" y2="7826"/>
                        <a14:foregroundMark x1="66389" y1="15362" x2="66389" y2="15362"/>
                        <a14:foregroundMark x1="68611" y1="21449" x2="68611" y2="21449"/>
                        <a14:foregroundMark x1="73056" y1="25507" x2="73056" y2="25507"/>
                        <a14:foregroundMark x1="61389" y1="26957" x2="61389" y2="26957"/>
                        <a14:foregroundMark x1="58889" y1="22029" x2="58889" y2="22029"/>
                        <a14:foregroundMark x1="61944" y1="22609" x2="61944" y2="22609"/>
                        <a14:backgroundMark x1="50556" y1="12174" x2="50556" y2="121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53" r="22072"/>
          <a:stretch/>
        </p:blipFill>
        <p:spPr bwMode="auto">
          <a:xfrm rot="12328875">
            <a:off x="7378441" y="1685148"/>
            <a:ext cx="432964" cy="139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Скрепка Бесплатный контент, Скрепка, текст, булавка, цвет png | PNGWing">
            <a:extLst>
              <a:ext uri="{FF2B5EF4-FFF2-40B4-BE49-F238E27FC236}">
                <a16:creationId xmlns="" xmlns:a16="http://schemas.microsoft.com/office/drawing/2014/main" id="{24EAACE6-24D2-85E2-D5F0-FF63089F9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73" b="89937" l="32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978" r="52748" b="50342"/>
          <a:stretch/>
        </p:blipFill>
        <p:spPr bwMode="auto">
          <a:xfrm>
            <a:off x="9198874" y="4624180"/>
            <a:ext cx="901380" cy="7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Скрепка Бесплатный контент, Скрепка, текст, булавка, цвет png | PNGWing">
            <a:extLst>
              <a:ext uri="{FF2B5EF4-FFF2-40B4-BE49-F238E27FC236}">
                <a16:creationId xmlns="" xmlns:a16="http://schemas.microsoft.com/office/drawing/2014/main" id="{37D26A5F-EF40-99C7-5271-936718383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6083" b="51842" l="5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41" t="18494" b="51682"/>
          <a:stretch/>
        </p:blipFill>
        <p:spPr bwMode="auto">
          <a:xfrm rot="17189628">
            <a:off x="8923053" y="5213671"/>
            <a:ext cx="820560" cy="67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Скрепка Бесплатный контент, Скрепка, текст, булавка, цвет png | PNGWing">
            <a:extLst>
              <a:ext uri="{FF2B5EF4-FFF2-40B4-BE49-F238E27FC236}">
                <a16:creationId xmlns="" xmlns:a16="http://schemas.microsoft.com/office/drawing/2014/main" id="{A012A7E4-8E9C-C808-210B-90DA17FDD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111" b="89757" l="0" r="43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673" r="49587" b="17021"/>
          <a:stretch/>
        </p:blipFill>
        <p:spPr bwMode="auto">
          <a:xfrm>
            <a:off x="9771412" y="5144868"/>
            <a:ext cx="972808" cy="75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Скрепка Бесплатный контент, Скрепка, текст, булавка, цвет png | PNGWing">
            <a:extLst>
              <a:ext uri="{FF2B5EF4-FFF2-40B4-BE49-F238E27FC236}">
                <a16:creationId xmlns="" xmlns:a16="http://schemas.microsoft.com/office/drawing/2014/main" id="{6EAFDDC2-6C29-5DE7-E217-4F7BFFED9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3" b="89847" l="568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51314" b="12787"/>
          <a:stretch/>
        </p:blipFill>
        <p:spPr bwMode="auto">
          <a:xfrm>
            <a:off x="9704193" y="4394454"/>
            <a:ext cx="859342" cy="79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Скрепка Бесплатный контент, Скрепка, текст, булавка, цвет png | PNGWing">
            <a:extLst>
              <a:ext uri="{FF2B5EF4-FFF2-40B4-BE49-F238E27FC236}">
                <a16:creationId xmlns="" xmlns:a16="http://schemas.microsoft.com/office/drawing/2014/main" id="{B4734785-F497-0362-B234-86A73EA00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46541" l="37283" r="58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6" r="27412" b="45991"/>
          <a:stretch/>
        </p:blipFill>
        <p:spPr bwMode="auto">
          <a:xfrm rot="735302">
            <a:off x="10496315" y="4904181"/>
            <a:ext cx="669170" cy="117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Download Pin PNG Download Free HQ PNG Image | FreePNGImg">
            <a:extLst>
              <a:ext uri="{FF2B5EF4-FFF2-40B4-BE49-F238E27FC236}">
                <a16:creationId xmlns="" xmlns:a16="http://schemas.microsoft.com/office/drawing/2014/main" id="{7F706013-9BB5-A92D-2FC1-F21B2FFFA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85" y="2009509"/>
            <a:ext cx="1515513" cy="7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209F0900-2B2D-2BBA-9751-1A9D76F3AC6D}"/>
              </a:ext>
            </a:extLst>
          </p:cNvPr>
          <p:cNvSpPr/>
          <p:nvPr/>
        </p:nvSpPr>
        <p:spPr>
          <a:xfrm>
            <a:off x="6104239" y="3587592"/>
            <a:ext cx="2686073" cy="2591652"/>
          </a:xfrm>
          <a:prstGeom prst="ellipse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C25607B2-5B33-F545-16F7-A906471BD22C}"/>
              </a:ext>
            </a:extLst>
          </p:cNvPr>
          <p:cNvSpPr/>
          <p:nvPr/>
        </p:nvSpPr>
        <p:spPr>
          <a:xfrm>
            <a:off x="0" y="5727147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B3C7AF3A-2CE5-9F5B-045D-2808ADB059BF}"/>
              </a:ext>
            </a:extLst>
          </p:cNvPr>
          <p:cNvSpPr/>
          <p:nvPr/>
        </p:nvSpPr>
        <p:spPr>
          <a:xfrm>
            <a:off x="1398229" y="462708"/>
            <a:ext cx="8732066" cy="64745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Число і цифра 5</a:t>
            </a:r>
            <a:r>
              <a:rPr lang="uk-UA" sz="3600" b="1" dirty="0"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Овал 45"/>
          <p:cNvSpPr/>
          <p:nvPr/>
        </p:nvSpPr>
        <p:spPr>
          <a:xfrm>
            <a:off x="9018005" y="4425642"/>
            <a:ext cx="1439009" cy="1519525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5" name="Овал 44"/>
          <p:cNvSpPr/>
          <p:nvPr/>
        </p:nvSpPr>
        <p:spPr>
          <a:xfrm>
            <a:off x="8540130" y="2824670"/>
            <a:ext cx="968038" cy="1380778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Овал 13"/>
          <p:cNvSpPr/>
          <p:nvPr/>
        </p:nvSpPr>
        <p:spPr>
          <a:xfrm>
            <a:off x="9665676" y="1399544"/>
            <a:ext cx="1439009" cy="1169377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B04452AB-10E5-A526-0B6F-99070DFA181D}"/>
              </a:ext>
            </a:extLst>
          </p:cNvPr>
          <p:cNvSpPr/>
          <p:nvPr/>
        </p:nvSpPr>
        <p:spPr>
          <a:xfrm>
            <a:off x="352714" y="1896309"/>
            <a:ext cx="3645679" cy="2677844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Яка </a:t>
            </a:r>
            <a:r>
              <a:rPr lang="ru-RU" sz="2000" b="1" dirty="0" err="1" smtClean="0">
                <a:solidFill>
                  <a:srgbClr val="7030A0"/>
                </a:solidFill>
              </a:rPr>
              <a:t>фігура</a:t>
            </a:r>
            <a:r>
              <a:rPr lang="ru-RU" sz="2000" b="1" dirty="0" smtClean="0">
                <a:solidFill>
                  <a:srgbClr val="7030A0"/>
                </a:solidFill>
              </a:rPr>
              <a:t> у кожному ряду </a:t>
            </a:r>
            <a:r>
              <a:rPr lang="ru-RU" sz="2000" b="1" dirty="0" err="1" smtClean="0">
                <a:solidFill>
                  <a:srgbClr val="7030A0"/>
                </a:solidFill>
              </a:rPr>
              <a:t>розміщена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п’ятою</a:t>
            </a:r>
            <a:r>
              <a:rPr lang="ru-RU" sz="2000" b="1" dirty="0" smtClean="0">
                <a:solidFill>
                  <a:srgbClr val="7030A0"/>
                </a:solidFill>
              </a:rPr>
              <a:t>, коли </a:t>
            </a:r>
            <a:r>
              <a:rPr lang="ru-RU" sz="2000" b="1" dirty="0" err="1" smtClean="0">
                <a:solidFill>
                  <a:srgbClr val="7030A0"/>
                </a:solidFill>
              </a:rPr>
              <a:t>рахувати</a:t>
            </a:r>
            <a:r>
              <a:rPr lang="ru-RU" sz="2000" b="1" dirty="0" smtClean="0">
                <a:solidFill>
                  <a:srgbClr val="7030A0"/>
                </a:solidFill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</a:rPr>
              <a:t>зліва</a:t>
            </a:r>
            <a:r>
              <a:rPr lang="ru-RU" sz="2000" b="1" dirty="0" smtClean="0">
                <a:solidFill>
                  <a:srgbClr val="7030A0"/>
                </a:solidFill>
              </a:rPr>
              <a:t> направо, справа </a:t>
            </a:r>
            <a:r>
              <a:rPr lang="ru-RU" sz="2000" b="1" dirty="0" err="1" smtClean="0">
                <a:solidFill>
                  <a:srgbClr val="7030A0"/>
                </a:solidFill>
              </a:rPr>
              <a:t>наліво</a:t>
            </a:r>
            <a:r>
              <a:rPr lang="ru-RU" sz="2000" b="1" dirty="0" smtClean="0">
                <a:solidFill>
                  <a:srgbClr val="7030A0"/>
                </a:solidFill>
              </a:rPr>
              <a:t>. </a:t>
            </a:r>
            <a:endParaRPr lang="uk-UA" sz="2000" b="1" dirty="0">
              <a:solidFill>
                <a:srgbClr val="7030A0"/>
              </a:solidFill>
            </a:endParaRPr>
          </a:p>
        </p:txBody>
      </p:sp>
      <p:sp>
        <p:nvSpPr>
          <p:cNvPr id="28" name="Прямоугольник 11">
            <a:extLst>
              <a:ext uri="{FF2B5EF4-FFF2-40B4-BE49-F238E27FC236}">
                <a16:creationId xmlns="" xmlns:a16="http://schemas.microsoft.com/office/drawing/2014/main" id="{A08E87F8-F67C-C07F-7A80-1F51BF9A1FCB}"/>
              </a:ext>
            </a:extLst>
          </p:cNvPr>
          <p:cNvSpPr/>
          <p:nvPr/>
        </p:nvSpPr>
        <p:spPr>
          <a:xfrm>
            <a:off x="1919394" y="400439"/>
            <a:ext cx="8732066" cy="69901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Геометричні </a:t>
            </a:r>
            <a:r>
              <a:rPr lang="uk-U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фігури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4888524" y="1478675"/>
            <a:ext cx="1116623" cy="835269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6157547" y="1478675"/>
            <a:ext cx="1043353" cy="835269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7353300" y="1478675"/>
            <a:ext cx="1116623" cy="835269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8622323" y="1478675"/>
            <a:ext cx="1043353" cy="835269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9818076" y="1478674"/>
            <a:ext cx="1043353" cy="835269"/>
          </a:xfrm>
          <a:prstGeom prst="triangl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4712095" y="2921385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Правильный пятиугольник 30"/>
          <p:cNvSpPr/>
          <p:nvPr/>
        </p:nvSpPr>
        <p:spPr>
          <a:xfrm>
            <a:off x="5680132" y="2930563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Правильный пятиугольник 31"/>
          <p:cNvSpPr/>
          <p:nvPr/>
        </p:nvSpPr>
        <p:spPr>
          <a:xfrm>
            <a:off x="6648169" y="2912207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авильный пятиугольник 32"/>
          <p:cNvSpPr/>
          <p:nvPr/>
        </p:nvSpPr>
        <p:spPr>
          <a:xfrm>
            <a:off x="7616206" y="2921385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Правильный пятиугольник 36"/>
          <p:cNvSpPr/>
          <p:nvPr/>
        </p:nvSpPr>
        <p:spPr>
          <a:xfrm>
            <a:off x="8584243" y="2912207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Правильный пятиугольник 37"/>
          <p:cNvSpPr/>
          <p:nvPr/>
        </p:nvSpPr>
        <p:spPr>
          <a:xfrm>
            <a:off x="9552280" y="2921385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Правильный пятиугольник 38"/>
          <p:cNvSpPr/>
          <p:nvPr/>
        </p:nvSpPr>
        <p:spPr>
          <a:xfrm>
            <a:off x="10520317" y="2930563"/>
            <a:ext cx="879813" cy="1071890"/>
          </a:xfrm>
          <a:prstGeom prst="pentagon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3744057" y="4619682"/>
            <a:ext cx="1222713" cy="1128951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0" name="Овал 39"/>
          <p:cNvSpPr/>
          <p:nvPr/>
        </p:nvSpPr>
        <p:spPr>
          <a:xfrm>
            <a:off x="5068775" y="4619682"/>
            <a:ext cx="1222713" cy="1128951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1" name="Овал 40"/>
          <p:cNvSpPr/>
          <p:nvPr/>
        </p:nvSpPr>
        <p:spPr>
          <a:xfrm>
            <a:off x="6393493" y="4619682"/>
            <a:ext cx="1222713" cy="1128951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Овал 41"/>
          <p:cNvSpPr/>
          <p:nvPr/>
        </p:nvSpPr>
        <p:spPr>
          <a:xfrm>
            <a:off x="7801436" y="4619682"/>
            <a:ext cx="1222713" cy="1128951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3" name="Овал 42"/>
          <p:cNvSpPr/>
          <p:nvPr/>
        </p:nvSpPr>
        <p:spPr>
          <a:xfrm>
            <a:off x="9126154" y="4619682"/>
            <a:ext cx="1222713" cy="1128951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4" name="Овал 43"/>
          <p:cNvSpPr/>
          <p:nvPr/>
        </p:nvSpPr>
        <p:spPr>
          <a:xfrm>
            <a:off x="10450872" y="4619682"/>
            <a:ext cx="1222713" cy="1128951"/>
          </a:xfrm>
          <a:prstGeom prst="ellips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4888523" y="1478674"/>
            <a:ext cx="1116623" cy="835269"/>
          </a:xfrm>
          <a:prstGeom prst="triangl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8" name="Правильный пятиугольник 47"/>
          <p:cNvSpPr/>
          <p:nvPr/>
        </p:nvSpPr>
        <p:spPr>
          <a:xfrm>
            <a:off x="6648169" y="2912207"/>
            <a:ext cx="879813" cy="1071890"/>
          </a:xfrm>
          <a:prstGeom prst="pentagon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0" name="Овал 49"/>
          <p:cNvSpPr/>
          <p:nvPr/>
        </p:nvSpPr>
        <p:spPr>
          <a:xfrm>
            <a:off x="5062714" y="4609894"/>
            <a:ext cx="1222713" cy="1128951"/>
          </a:xfrm>
          <a:prstGeom prst="ellipse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7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  <p:bldP spid="14" grpId="0" animBg="1"/>
      <p:bldP spid="5" grpId="0" animBg="1"/>
      <p:bldP spid="25" grpId="0" animBg="1"/>
      <p:bldP spid="27" grpId="0" animBg="1"/>
      <p:bldP spid="29" grpId="0" animBg="1"/>
      <p:bldP spid="30" grpId="0" animBg="1"/>
      <p:bldP spid="8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1">
            <a:extLst>
              <a:ext uri="{FF2B5EF4-FFF2-40B4-BE49-F238E27FC236}">
                <a16:creationId xmlns="" xmlns:a16="http://schemas.microsoft.com/office/drawing/2014/main" id="{5D49990C-CEB3-3591-1696-BF37975637E9}"/>
              </a:ext>
            </a:extLst>
          </p:cNvPr>
          <p:cNvSpPr/>
          <p:nvPr/>
        </p:nvSpPr>
        <p:spPr>
          <a:xfrm>
            <a:off x="1986675" y="520437"/>
            <a:ext cx="8732066" cy="7314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Завдання для кмітливих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7" name="Picture 10" descr="Шерман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0716B2E1-4746-A2CF-92C0-214985F2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4" y="2164861"/>
            <a:ext cx="1752787" cy="387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82DB05F-9019-00DC-4B14-1C2D16C0E9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44" y="5183079"/>
            <a:ext cx="1752787" cy="752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C34A633-35D8-DE53-72B0-EE8E41E02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51" y="5182411"/>
            <a:ext cx="1752787" cy="75287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C7977B39-66D0-9DDE-03B8-48765C3AE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61" y="5182411"/>
            <a:ext cx="1752787" cy="7528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4378E42E-0246-C55B-4015-1AFF3608B5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41" y="5182411"/>
            <a:ext cx="1752787" cy="75287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891E3DD7-1024-AA73-0C0E-390D949EE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31" y="5182411"/>
            <a:ext cx="1752787" cy="75287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6A70AA02-818E-CBD1-F451-EBA747C5A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231" y="4526803"/>
            <a:ext cx="1752787" cy="75287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CC3B7940-0205-2673-A589-7F97048FCC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41" y="4526803"/>
            <a:ext cx="1752787" cy="75287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0D01CAD7-C89F-CAB8-1D28-51E448771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141" y="3871195"/>
            <a:ext cx="1752787" cy="75287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EE6B1DD7-9F6E-D6E9-68D1-91DC079A7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51" y="4533674"/>
            <a:ext cx="1752787" cy="75287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0E9C7521-7107-3DB1-FBF6-9C98BD2213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51" y="3909136"/>
            <a:ext cx="1752787" cy="75287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D9710B12-963D-E977-CD28-70045A76D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51" y="3285215"/>
            <a:ext cx="1752787" cy="75287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E54346A8-36C1-B8C1-C027-C7E8BBCAC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61" y="4564744"/>
            <a:ext cx="1752787" cy="752872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5F7E2EB1-3583-4046-EB5F-2FA9E87D6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60" y="3956049"/>
            <a:ext cx="1752787" cy="75287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C9481A1A-1099-7877-98A4-1513573175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60" y="3354458"/>
            <a:ext cx="1752787" cy="75287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9935D3A1-8C2E-4E10-2280-24647F8EB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960" y="2750338"/>
            <a:ext cx="1752787" cy="752872"/>
          </a:xfrm>
          <a:prstGeom prst="rect">
            <a:avLst/>
          </a:prstGeom>
        </p:spPr>
      </p:pic>
      <p:sp>
        <p:nvSpPr>
          <p:cNvPr id="68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72D447BE-79B6-4F97-B415-D938E7223613}"/>
              </a:ext>
            </a:extLst>
          </p:cNvPr>
          <p:cNvSpPr/>
          <p:nvPr/>
        </p:nvSpPr>
        <p:spPr>
          <a:xfrm>
            <a:off x="2636791" y="1419573"/>
            <a:ext cx="3896950" cy="1577161"/>
          </a:xfrm>
          <a:prstGeom prst="round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 побудовані стовпці?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Яке число найбільше?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Яке – найменше?</a:t>
            </a:r>
          </a:p>
        </p:txBody>
      </p:sp>
      <p:sp>
        <p:nvSpPr>
          <p:cNvPr id="69" name="Овал 68">
            <a:extLst>
              <a:ext uri="{FF2B5EF4-FFF2-40B4-BE49-F238E27FC236}">
                <a16:creationId xmlns="" xmlns:a16="http://schemas.microsoft.com/office/drawing/2014/main" id="{B6227C21-AEFB-0B92-D5AF-D3EA0E395A3E}"/>
              </a:ext>
            </a:extLst>
          </p:cNvPr>
          <p:cNvSpPr/>
          <p:nvPr/>
        </p:nvSpPr>
        <p:spPr>
          <a:xfrm>
            <a:off x="3631216" y="4478505"/>
            <a:ext cx="819495" cy="752872"/>
          </a:xfrm>
          <a:prstGeom prst="ellipse">
            <a:avLst/>
          </a:prstGeom>
          <a:solidFill>
            <a:srgbClr val="E7E5E5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="" xmlns:a16="http://schemas.microsoft.com/office/drawing/2014/main" id="{E2A3006F-CE79-2520-7A4F-60E803927E05}"/>
              </a:ext>
            </a:extLst>
          </p:cNvPr>
          <p:cNvSpPr/>
          <p:nvPr/>
        </p:nvSpPr>
        <p:spPr>
          <a:xfrm>
            <a:off x="5397995" y="3811872"/>
            <a:ext cx="819495" cy="752872"/>
          </a:xfrm>
          <a:prstGeom prst="ellipse">
            <a:avLst/>
          </a:prstGeom>
          <a:solidFill>
            <a:srgbClr val="E7E5E5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="" xmlns:a16="http://schemas.microsoft.com/office/drawing/2014/main" id="{069D14DB-31E5-C4EF-AC3F-A8132044FBC0}"/>
              </a:ext>
            </a:extLst>
          </p:cNvPr>
          <p:cNvSpPr/>
          <p:nvPr/>
        </p:nvSpPr>
        <p:spPr>
          <a:xfrm>
            <a:off x="7106145" y="3201769"/>
            <a:ext cx="819495" cy="752872"/>
          </a:xfrm>
          <a:prstGeom prst="ellipse">
            <a:avLst/>
          </a:prstGeom>
          <a:solidFill>
            <a:srgbClr val="E7E5E5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Овал 71">
            <a:extLst>
              <a:ext uri="{FF2B5EF4-FFF2-40B4-BE49-F238E27FC236}">
                <a16:creationId xmlns="" xmlns:a16="http://schemas.microsoft.com/office/drawing/2014/main" id="{13B93471-94E9-9259-2910-1720251C49E5}"/>
              </a:ext>
            </a:extLst>
          </p:cNvPr>
          <p:cNvSpPr/>
          <p:nvPr/>
        </p:nvSpPr>
        <p:spPr>
          <a:xfrm>
            <a:off x="8812054" y="2592281"/>
            <a:ext cx="819495" cy="752872"/>
          </a:xfrm>
          <a:prstGeom prst="ellipse">
            <a:avLst/>
          </a:prstGeom>
          <a:solidFill>
            <a:srgbClr val="E7E5E5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="" xmlns:a16="http://schemas.microsoft.com/office/drawing/2014/main" id="{035C48B8-5E7C-D67C-6FAF-D2581B618EA7}"/>
              </a:ext>
            </a:extLst>
          </p:cNvPr>
          <p:cNvSpPr/>
          <p:nvPr/>
        </p:nvSpPr>
        <p:spPr>
          <a:xfrm>
            <a:off x="10529038" y="2039919"/>
            <a:ext cx="819495" cy="752872"/>
          </a:xfrm>
          <a:prstGeom prst="ellipse">
            <a:avLst/>
          </a:prstGeom>
          <a:solidFill>
            <a:srgbClr val="E7E5E5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4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1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0922" y="449395"/>
            <a:ext cx="7352179" cy="80824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Зошит.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631344"/>
            <a:ext cx="2173314" cy="480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79513"/>
          <a:stretch/>
        </p:blipFill>
        <p:spPr>
          <a:xfrm>
            <a:off x="3466596" y="3673780"/>
            <a:ext cx="8388814" cy="2762008"/>
          </a:xfrm>
          <a:prstGeom prst="roundRect">
            <a:avLst/>
          </a:prstGeom>
        </p:spPr>
      </p:pic>
      <p:sp>
        <p:nvSpPr>
          <p:cNvPr id="43" name="Скругленный прямоугольник 42"/>
          <p:cNvSpPr/>
          <p:nvPr/>
        </p:nvSpPr>
        <p:spPr>
          <a:xfrm>
            <a:off x="3466596" y="3673779"/>
            <a:ext cx="8388814" cy="2762007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8EE7825A-900C-FD40-D8D4-D2AE29A17B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977763" y="4047252"/>
            <a:ext cx="455016" cy="56766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F9844C24-7BA3-973C-E707-1BBE34C76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715912" y="4047252"/>
            <a:ext cx="455016" cy="56766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705A73B2-D2C6-39F3-F082-42BD3DBBE0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461282" y="4047252"/>
            <a:ext cx="455016" cy="56766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74A809A3-7E8E-4E86-02F0-24FD9410A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94955" y="4047252"/>
            <a:ext cx="455016" cy="5676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D47366AB-6AC1-74E7-51CA-0236F49E56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986729" y="4047252"/>
            <a:ext cx="455016" cy="56766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FE091E49-8266-1098-FDB1-11A0F648F1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708086" y="4047252"/>
            <a:ext cx="455016" cy="56766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6AC330E0-EF2E-D73B-6585-136AB2AFBE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459744" y="4047252"/>
            <a:ext cx="455016" cy="56766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DDC2E123-E8D9-0AB4-AD07-F4BEA6B150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263125" y="4047252"/>
            <a:ext cx="455016" cy="56766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BBA98942-6BD5-BF53-362A-1C46AE90F5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004498" y="4047252"/>
            <a:ext cx="455016" cy="56766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0F9A54C-610B-2F18-FBB7-44A5791C1D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725438" y="4047252"/>
            <a:ext cx="455016" cy="56766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6399D184-28F9-8C0B-5D9B-69F86FDEBC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977763" y="4786392"/>
            <a:ext cx="455016" cy="56766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D5AEEEF3-0395-A61A-5144-D751B3811F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715912" y="4786392"/>
            <a:ext cx="455016" cy="56766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E5F31AF7-4935-81B7-12EE-583F2FFCD3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461282" y="4786392"/>
            <a:ext cx="455016" cy="56766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0F5D8206-4A89-AA1F-7B40-2ED21F6033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94955" y="4786392"/>
            <a:ext cx="455016" cy="56766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6F12E906-C523-40B1-2205-BA655D9CB5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986729" y="4786392"/>
            <a:ext cx="455016" cy="56766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4005ADE3-C5A9-9338-418D-411E06C89F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708086" y="4786392"/>
            <a:ext cx="455016" cy="56766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B1D26810-A7CD-7A01-E966-246B0A0E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459744" y="4786392"/>
            <a:ext cx="455016" cy="567661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4C74B27B-F812-39BF-A03F-E5FF1BEB15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263125" y="4786392"/>
            <a:ext cx="455016" cy="56766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66513305-1AD5-596B-EA29-AD39EE0D00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004498" y="4786392"/>
            <a:ext cx="455016" cy="56766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315E0397-80D2-022A-5F5B-9FAB5BF9C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725438" y="4786392"/>
            <a:ext cx="455016" cy="56766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41790189-8EA2-4727-4A5B-073323BFB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977763" y="5525532"/>
            <a:ext cx="455016" cy="56766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8FF21718-3A80-E32D-C16F-9117C2CC98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4715912" y="5525532"/>
            <a:ext cx="455016" cy="56766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EA0E0916-DEC0-0A5A-C781-92298B2D38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461282" y="5525532"/>
            <a:ext cx="455016" cy="56766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43E8E331-0F7C-676D-E7C8-88411C8D1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94955" y="5525532"/>
            <a:ext cx="455016" cy="56766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07F96569-4179-32BC-DEA6-3DE86C3AD5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986729" y="5525532"/>
            <a:ext cx="455016" cy="56766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80BD6CA7-0925-56D6-BF6A-00F4D89986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7708086" y="5525532"/>
            <a:ext cx="455016" cy="56766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8A335D3D-1260-D6F1-360A-2F5111E03C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8459744" y="5525532"/>
            <a:ext cx="455016" cy="56766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3C06CEA1-5638-1E1B-CA8C-700701114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9263125" y="5525532"/>
            <a:ext cx="455016" cy="56766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F2DEF6FE-3491-C053-136F-E910A8C25A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004498" y="5525532"/>
            <a:ext cx="455016" cy="56766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5AFED784-6E57-7BB0-6285-C57BA7AA89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10725438" y="5525532"/>
            <a:ext cx="455016" cy="56766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52" y="324732"/>
            <a:ext cx="3074034" cy="306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5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9715445" y="1863295"/>
            <a:ext cx="2006868" cy="3858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Прямоугольник 33"/>
          <p:cNvSpPr/>
          <p:nvPr/>
        </p:nvSpPr>
        <p:spPr>
          <a:xfrm>
            <a:off x="7789955" y="1863296"/>
            <a:ext cx="1759305" cy="3858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/>
          <p:cNvSpPr/>
          <p:nvPr/>
        </p:nvSpPr>
        <p:spPr>
          <a:xfrm>
            <a:off x="5195884" y="1863297"/>
            <a:ext cx="1759305" cy="3858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3355595" y="1869273"/>
            <a:ext cx="1759305" cy="3858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6">
            <a:extLst>
              <a:ext uri="{FF2B5EF4-FFF2-40B4-BE49-F238E27FC236}">
                <a16:creationId xmlns="" xmlns:a16="http://schemas.microsoft.com/office/drawing/2014/main" id="{FEC00C56-1352-974F-78C8-7C86A883B045}"/>
              </a:ext>
            </a:extLst>
          </p:cNvPr>
          <p:cNvSpPr/>
          <p:nvPr/>
        </p:nvSpPr>
        <p:spPr>
          <a:xfrm>
            <a:off x="2466347" y="410525"/>
            <a:ext cx="8732066" cy="68893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«Складаємо нерівності»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F6D5A7B-8EE9-00B5-7F39-14B8FF2DA357}"/>
              </a:ext>
            </a:extLst>
          </p:cNvPr>
          <p:cNvSpPr txBox="1"/>
          <p:nvPr/>
        </p:nvSpPr>
        <p:spPr>
          <a:xfrm>
            <a:off x="484491" y="1744401"/>
            <a:ext cx="2358946" cy="154741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err="1">
                <a:solidFill>
                  <a:srgbClr val="7030A0"/>
                </a:solidFill>
              </a:rPr>
              <a:t>Полічи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об’єкти</a:t>
            </a:r>
            <a:r>
              <a:rPr lang="ru-RU" sz="2000" dirty="0">
                <a:solidFill>
                  <a:srgbClr val="7030A0"/>
                </a:solidFill>
              </a:rPr>
              <a:t> на кожному </a:t>
            </a:r>
            <a:r>
              <a:rPr lang="ru-RU" sz="2000" dirty="0" err="1">
                <a:solidFill>
                  <a:srgbClr val="7030A0"/>
                </a:solidFill>
              </a:rPr>
              <a:t>малюнку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  <a:p>
            <a:r>
              <a:rPr lang="ru-RU" sz="2000" dirty="0">
                <a:solidFill>
                  <a:srgbClr val="7030A0"/>
                </a:solidFill>
              </a:rPr>
              <a:t>і </a:t>
            </a:r>
            <a:r>
              <a:rPr lang="ru-RU" sz="2000" dirty="0" err="1">
                <a:solidFill>
                  <a:srgbClr val="7030A0"/>
                </a:solidFill>
              </a:rPr>
              <a:t>порівняй</a:t>
            </a:r>
            <a:r>
              <a:rPr lang="ru-RU" sz="2000" dirty="0">
                <a:solidFill>
                  <a:srgbClr val="7030A0"/>
                </a:solidFill>
              </a:rPr>
              <a:t> числа.</a:t>
            </a:r>
          </a:p>
        </p:txBody>
      </p:sp>
      <p:pic>
        <p:nvPicPr>
          <p:cNvPr id="2050" name="Picture 2" descr="https://o.remove.bg/downloads/0747c2e8-ef2d-4db5-b37d-856f5c94bfab/7321957-removebg-previ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811" y="2210183"/>
            <a:ext cx="1102136" cy="118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.remove.bg/downloads/3787482b-3cc4-42c3-9344-4d19e773309a/3749839-removebg-previ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676" y="2902965"/>
            <a:ext cx="1648487" cy="17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o.remove.bg/downloads/9286dcd5-eb45-40b5-ab6e-b7b47fceab99/26230300-removebg-preview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776" y="1888190"/>
            <a:ext cx="1530253" cy="165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o.remove.bg/downloads/732f588c-d1b3-4755-a76f-52f81882892e/46827687-removebg-previe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805" y="2002306"/>
            <a:ext cx="1882622" cy="19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o.remove.bg/downloads/9286dcd5-eb45-40b5-ab6e-b7b47fceab99/2623030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161" y="2878354"/>
            <a:ext cx="1604693" cy="173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o.remove.bg/downloads/9286dcd5-eb45-40b5-ab6e-b7b47fceab99/26230300-removebg-preview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051" y="3813509"/>
            <a:ext cx="1577978" cy="170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o.remove.bg/downloads/3787482b-3cc4-42c3-9344-4d19e773309a/3749839-removebg-preview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90" y="2337811"/>
            <a:ext cx="1603087" cy="172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o.remove.bg/downloads/3787482b-3cc4-42c3-9344-4d19e773309a/3749839-removebg-previ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437" y="1869273"/>
            <a:ext cx="1499784" cy="161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o.remove.bg/downloads/3787482b-3cc4-42c3-9344-4d19e773309a/3749839-removebg-previ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72" y="4293194"/>
            <a:ext cx="1386701" cy="149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o.remove.bg/downloads/3787482b-3cc4-42c3-9344-4d19e773309a/3749839-removebg-preview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790" y="3621803"/>
            <a:ext cx="1547669" cy="16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o.remove.bg/downloads/0747c2e8-ef2d-4db5-b37d-856f5c94bfab/7321957-removebg-preview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508" y="4345356"/>
            <a:ext cx="1085072" cy="11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o.remove.bg/downloads/0747c2e8-ef2d-4db5-b37d-856f5c94bfab/7321957-removebg-preview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730" y="4366140"/>
            <a:ext cx="1065809" cy="115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o.remove.bg/downloads/0747c2e8-ef2d-4db5-b37d-856f5c94bfab/7321957-removebg-preview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913" y="3202678"/>
            <a:ext cx="1185117" cy="12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o.remove.bg/downloads/0747c2e8-ef2d-4db5-b37d-856f5c94bfab/7321957-removebg-preview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493" y="3291811"/>
            <a:ext cx="1019903" cy="110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o.remove.bg/downloads/732f588c-d1b3-4755-a76f-52f81882892e/46827687-removebg-previe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193" y="3744087"/>
            <a:ext cx="1761847" cy="178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779147F3-A177-FB8F-02A8-6EEF28416B21}"/>
              </a:ext>
            </a:extLst>
          </p:cNvPr>
          <p:cNvSpPr/>
          <p:nvPr/>
        </p:nvSpPr>
        <p:spPr>
          <a:xfrm>
            <a:off x="4004736" y="5876571"/>
            <a:ext cx="2220328" cy="720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3 &lt; 5</a:t>
            </a:r>
            <a:endParaRPr lang="uk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7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779147F3-A177-FB8F-02A8-6EEF28416B21}"/>
              </a:ext>
            </a:extLst>
          </p:cNvPr>
          <p:cNvSpPr/>
          <p:nvPr/>
        </p:nvSpPr>
        <p:spPr>
          <a:xfrm>
            <a:off x="8511950" y="5849110"/>
            <a:ext cx="2220328" cy="720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2 &lt; 5</a:t>
            </a:r>
            <a:endParaRPr lang="uk-U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462356DA-71BA-9A04-EE2E-2667EDC4B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349316" y="2028152"/>
            <a:ext cx="2441993" cy="3340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F1BFDD2-4E4C-9E40-F8B7-DD6827EBFCA1}"/>
              </a:ext>
            </a:extLst>
          </p:cNvPr>
          <p:cNvSpPr txBox="1"/>
          <p:nvPr/>
        </p:nvSpPr>
        <p:spPr>
          <a:xfrm>
            <a:off x="3412585" y="994003"/>
            <a:ext cx="8675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Визнач, яке число позначено в кожній частині малюнка.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Розфарбуй відповідно до вказаного кольору: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A53D9CA-465F-B752-7344-3E14844E7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13" y="2495710"/>
            <a:ext cx="8681967" cy="38943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1A9FFD4-12D9-540A-FEED-AAA4C554B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313" y="2497628"/>
            <a:ext cx="8681967" cy="389432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AA1E32D-5706-879D-01E5-935DE8BC3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3" y="2498801"/>
            <a:ext cx="8675076" cy="38912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718756D-4AEA-F865-B24D-EA1496813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15" y="2521841"/>
            <a:ext cx="8649465" cy="38797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FEFEC8AB-B947-4B02-4BCB-864CD575A0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16" y="2543579"/>
            <a:ext cx="8649465" cy="38797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D17D0AB-17F3-08AC-473B-956DF660D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17" y="2573118"/>
            <a:ext cx="8649465" cy="38797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D588AAA-9762-C9BC-4DA1-C7AF3630897B}"/>
              </a:ext>
            </a:extLst>
          </p:cNvPr>
          <p:cNvSpPr txBox="1"/>
          <p:nvPr/>
        </p:nvSpPr>
        <p:spPr>
          <a:xfrm>
            <a:off x="3191165" y="1891748"/>
            <a:ext cx="6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1: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="" xmlns:a16="http://schemas.microsoft.com/office/drawing/2014/main" id="{343F0CEE-3186-263D-90F2-DD981188D706}"/>
              </a:ext>
            </a:extLst>
          </p:cNvPr>
          <p:cNvSpPr/>
          <p:nvPr/>
        </p:nvSpPr>
        <p:spPr>
          <a:xfrm>
            <a:off x="3797969" y="1998192"/>
            <a:ext cx="497840" cy="511676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6DD2251-C5DE-4C31-8AC1-48F25D99880D}"/>
              </a:ext>
            </a:extLst>
          </p:cNvPr>
          <p:cNvSpPr txBox="1"/>
          <p:nvPr/>
        </p:nvSpPr>
        <p:spPr>
          <a:xfrm>
            <a:off x="4991356" y="1891748"/>
            <a:ext cx="6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2: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="" xmlns:a16="http://schemas.microsoft.com/office/drawing/2014/main" id="{E54E58C6-7A30-EE27-7697-CE7A654DF27E}"/>
              </a:ext>
            </a:extLst>
          </p:cNvPr>
          <p:cNvSpPr/>
          <p:nvPr/>
        </p:nvSpPr>
        <p:spPr>
          <a:xfrm>
            <a:off x="5598160" y="1998192"/>
            <a:ext cx="497840" cy="511676"/>
          </a:xfrm>
          <a:prstGeom prst="roundRect">
            <a:avLst/>
          </a:prstGeom>
          <a:solidFill>
            <a:srgbClr val="74B6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2296A3A-E282-0B72-0A21-0885D2360034}"/>
              </a:ext>
            </a:extLst>
          </p:cNvPr>
          <p:cNvSpPr txBox="1"/>
          <p:nvPr/>
        </p:nvSpPr>
        <p:spPr>
          <a:xfrm>
            <a:off x="6791547" y="1891748"/>
            <a:ext cx="6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3: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="" xmlns:a16="http://schemas.microsoft.com/office/drawing/2014/main" id="{23E179BA-89C7-D232-6B4C-2F9750C4F8AC}"/>
              </a:ext>
            </a:extLst>
          </p:cNvPr>
          <p:cNvSpPr/>
          <p:nvPr/>
        </p:nvSpPr>
        <p:spPr>
          <a:xfrm>
            <a:off x="7398351" y="1998192"/>
            <a:ext cx="497840" cy="511676"/>
          </a:xfrm>
          <a:prstGeom prst="roundRect">
            <a:avLst/>
          </a:prstGeom>
          <a:solidFill>
            <a:srgbClr val="888888"/>
          </a:solidFill>
          <a:ln>
            <a:solidFill>
              <a:srgbClr val="A1A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A0C4DEC-327D-C970-B038-7111E3FA1C1A}"/>
              </a:ext>
            </a:extLst>
          </p:cNvPr>
          <p:cNvSpPr txBox="1"/>
          <p:nvPr/>
        </p:nvSpPr>
        <p:spPr>
          <a:xfrm>
            <a:off x="8504968" y="1891748"/>
            <a:ext cx="6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4: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="" xmlns:a16="http://schemas.microsoft.com/office/drawing/2014/main" id="{40896ADB-C553-BC73-0179-B78AE6B01CC4}"/>
              </a:ext>
            </a:extLst>
          </p:cNvPr>
          <p:cNvSpPr/>
          <p:nvPr/>
        </p:nvSpPr>
        <p:spPr>
          <a:xfrm>
            <a:off x="9111772" y="1998192"/>
            <a:ext cx="497840" cy="511676"/>
          </a:xfrm>
          <a:prstGeom prst="roundRect">
            <a:avLst/>
          </a:prstGeom>
          <a:solidFill>
            <a:srgbClr val="4734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5DB91D0C-CBED-2CE0-A48B-E04533E7CA7F}"/>
              </a:ext>
            </a:extLst>
          </p:cNvPr>
          <p:cNvSpPr txBox="1"/>
          <p:nvPr/>
        </p:nvSpPr>
        <p:spPr>
          <a:xfrm>
            <a:off x="10346490" y="1891748"/>
            <a:ext cx="606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5: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="" xmlns:a16="http://schemas.microsoft.com/office/drawing/2014/main" id="{292B2875-63DE-A300-8F47-DC5D26FB44BC}"/>
              </a:ext>
            </a:extLst>
          </p:cNvPr>
          <p:cNvSpPr/>
          <p:nvPr/>
        </p:nvSpPr>
        <p:spPr>
          <a:xfrm>
            <a:off x="10953294" y="1998192"/>
            <a:ext cx="497840" cy="511676"/>
          </a:xfrm>
          <a:prstGeom prst="roundRect">
            <a:avLst/>
          </a:prstGeom>
          <a:solidFill>
            <a:srgbClr val="4D5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Прямоугольник 26"/>
          <p:cNvSpPr/>
          <p:nvPr/>
        </p:nvSpPr>
        <p:spPr>
          <a:xfrm>
            <a:off x="952436" y="340538"/>
            <a:ext cx="9697456" cy="65346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Зошит.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4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9301272" y="4868869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56074" y="2653422"/>
            <a:ext cx="2436274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88165" y="2273555"/>
            <a:ext cx="2234057" cy="461665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010216" y="2653422"/>
            <a:ext cx="2234057" cy="695562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314" y="4601935"/>
            <a:ext cx="2234057" cy="962496"/>
          </a:xfrm>
          <a:prstGeom prst="roundRect">
            <a:avLst/>
          </a:prstGeom>
          <a:gradFill flip="none" rotWithShape="1">
            <a:gsLst>
              <a:gs pos="0">
                <a:srgbClr val="00C764">
                  <a:tint val="66000"/>
                  <a:satMod val="160000"/>
                </a:srgbClr>
              </a:gs>
              <a:gs pos="50000">
                <a:srgbClr val="00C764">
                  <a:tint val="44500"/>
                  <a:satMod val="160000"/>
                </a:srgbClr>
              </a:gs>
              <a:gs pos="100000">
                <a:srgbClr val="00C7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40" b="50735"/>
          <a:stretch/>
        </p:blipFill>
        <p:spPr bwMode="auto">
          <a:xfrm>
            <a:off x="5188165" y="2690693"/>
            <a:ext cx="2016079" cy="365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Мультяшные глаза - картинка №14268 | Printonic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Смайлик тишина вектор | Роялти-фри, бесплатные векторные Смайлик тишина  картинки на Depositphotos®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26" y="1131812"/>
            <a:ext cx="1088087" cy="115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Мышление успешного челове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236" y="4204202"/>
            <a:ext cx="1263775" cy="136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8450" y="4667684"/>
            <a:ext cx="2015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руки, ноги не рухаються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0694" y="2768996"/>
            <a:ext cx="2015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очі дивляться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398" y="2144725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ротик мовчить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0140" y="2760029"/>
            <a:ext cx="216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вуха слухають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411517" y="4963405"/>
            <a:ext cx="233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голова працює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9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2" r="38991" b="48601"/>
          <a:stretch/>
        </p:blipFill>
        <p:spPr bwMode="auto">
          <a:xfrm>
            <a:off x="5121116" y="2806108"/>
            <a:ext cx="2150175" cy="380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93" b="49331"/>
          <a:stretch/>
        </p:blipFill>
        <p:spPr bwMode="auto">
          <a:xfrm>
            <a:off x="5243275" y="2941838"/>
            <a:ext cx="2178947" cy="367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29" r="73111"/>
          <a:stretch/>
        </p:blipFill>
        <p:spPr bwMode="auto">
          <a:xfrm rot="21251872">
            <a:off x="5344662" y="2825080"/>
            <a:ext cx="1921062" cy="356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51522" r="38704"/>
          <a:stretch/>
        </p:blipFill>
        <p:spPr bwMode="auto">
          <a:xfrm rot="21366857">
            <a:off x="5003202" y="3032591"/>
            <a:ext cx="2214478" cy="359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Изображения Пальцы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51309"/>
          <a:stretch/>
        </p:blipFill>
        <p:spPr bwMode="auto">
          <a:xfrm rot="21414999">
            <a:off x="5148978" y="2828122"/>
            <a:ext cx="2630518" cy="366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807" y="1466248"/>
            <a:ext cx="904807" cy="114443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32" name="Picture 8" descr="Мультяшные глаза - картинка №14268 | Printonic.ru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83"/>
          <a:stretch/>
        </p:blipFill>
        <p:spPr bwMode="auto">
          <a:xfrm>
            <a:off x="2468753" y="1661722"/>
            <a:ext cx="1297428" cy="75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961797" y="5720738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 мені 5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6" name="Picture 22" descr="Jenny (jennybautista766) - Perfil | Pinter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019" y="3671339"/>
            <a:ext cx="1681939" cy="168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osturas de yoga para niños - Todo Sobre YogaTodo Sobre Yog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62" y="4025124"/>
            <a:ext cx="2414004" cy="160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66801" y="427670"/>
            <a:ext cx="10112828" cy="67110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класу. Правила уроку «Дай мені 5» </a:t>
            </a:r>
          </a:p>
        </p:txBody>
      </p:sp>
    </p:spTree>
    <p:extLst>
      <p:ext uri="{BB962C8B-B14F-4D97-AF65-F5344CB8AC3E}">
        <p14:creationId xmlns:p14="http://schemas.microsoft.com/office/powerpoint/2010/main" val="6023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4" grpId="0" animBg="1"/>
      <p:bldP spid="33" grpId="0" animBg="1"/>
      <p:bldP spid="32" grpId="0" animBg="1"/>
      <p:bldP spid="2" grpId="0" animBg="1"/>
      <p:bldP spid="11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071081" y="427559"/>
            <a:ext cx="8732066" cy="59569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Закріплення вивченого матеріалу</a:t>
            </a:r>
          </a:p>
        </p:txBody>
      </p:sp>
      <p:pic>
        <p:nvPicPr>
          <p:cNvPr id="12" name="Picture 2" descr="Зайчик клипарт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B194D6E9-F7CC-B271-AF3C-EDB263077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99" y="4648213"/>
            <a:ext cx="1790461" cy="183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Зайка клипарт (69 фото) » Рисунки для срисовки и не только">
            <a:extLst>
              <a:ext uri="{FF2B5EF4-FFF2-40B4-BE49-F238E27FC236}">
                <a16:creationId xmlns="" xmlns:a16="http://schemas.microsoft.com/office/drawing/2014/main" id="{6E5CA305-EA4F-2E57-53B2-D122886D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13" y="4430365"/>
            <a:ext cx="1465403" cy="20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Зайчик клипарт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12B4CF5D-2B09-2596-4CCE-7A2335E7E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3" y="4544744"/>
            <a:ext cx="1922089" cy="196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Зайка клипарт (69 фото) » Рисунки для срисовки и не только">
            <a:extLst>
              <a:ext uri="{FF2B5EF4-FFF2-40B4-BE49-F238E27FC236}">
                <a16:creationId xmlns="" xmlns:a16="http://schemas.microsoft.com/office/drawing/2014/main" id="{30A80108-AC04-93DD-EA7C-24A20499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592" y="4113112"/>
            <a:ext cx="1714365" cy="240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Зайчик клипарт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115CD933-9C43-8C25-75E5-DCB8141B2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945" y="4810992"/>
            <a:ext cx="1662189" cy="170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">
            <a:extLst>
              <a:ext uri="{FF2B5EF4-FFF2-40B4-BE49-F238E27FC236}">
                <a16:creationId xmlns="" xmlns:a16="http://schemas.microsoft.com/office/drawing/2014/main" id="{CDBEB419-1F91-E99E-7781-FEEC96E1DB7B}"/>
              </a:ext>
            </a:extLst>
          </p:cNvPr>
          <p:cNvSpPr/>
          <p:nvPr/>
        </p:nvSpPr>
        <p:spPr>
          <a:xfrm>
            <a:off x="3636128" y="1159094"/>
            <a:ext cx="43757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П'ять сіреньких зайчиків,</a:t>
            </a:r>
          </a:p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Маленьких вуханчиків,</a:t>
            </a:r>
          </a:p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У поле поскакали,</a:t>
            </a:r>
          </a:p>
          <a:p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П'ять морквин зірвали.</a:t>
            </a:r>
          </a:p>
        </p:txBody>
      </p:sp>
      <p:pic>
        <p:nvPicPr>
          <p:cNvPr id="2050" name="Picture 2" descr="2239 х 3230 | Еда, Рамки, Картинки">
            <a:extLst>
              <a:ext uri="{FF2B5EF4-FFF2-40B4-BE49-F238E27FC236}">
                <a16:creationId xmlns="" xmlns:a16="http://schemas.microsoft.com/office/drawing/2014/main" id="{E68D6FE7-ECAC-6C53-4C14-D9612B91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9940">
            <a:off x="1569995" y="1032838"/>
            <a:ext cx="1258983" cy="1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239 х 3230 | Еда, Рамки, Картинки">
            <a:extLst>
              <a:ext uri="{FF2B5EF4-FFF2-40B4-BE49-F238E27FC236}">
                <a16:creationId xmlns="" xmlns:a16="http://schemas.microsoft.com/office/drawing/2014/main" id="{DBF4E05D-E090-8A1B-920A-BAB87E44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9940">
            <a:off x="349664" y="751079"/>
            <a:ext cx="1258983" cy="1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2239 х 3230 | Еда, Рамки, Картинки">
            <a:extLst>
              <a:ext uri="{FF2B5EF4-FFF2-40B4-BE49-F238E27FC236}">
                <a16:creationId xmlns="" xmlns:a16="http://schemas.microsoft.com/office/drawing/2014/main" id="{60BDA3C9-1819-318E-3BA4-90F8850E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9940">
            <a:off x="1313730" y="2008114"/>
            <a:ext cx="1258983" cy="1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2239 х 3230 | Еда, Рамки, Картинки">
            <a:extLst>
              <a:ext uri="{FF2B5EF4-FFF2-40B4-BE49-F238E27FC236}">
                <a16:creationId xmlns="" xmlns:a16="http://schemas.microsoft.com/office/drawing/2014/main" id="{B4E647D9-EF05-9595-C0E3-51228C3B9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9940">
            <a:off x="311923" y="1866292"/>
            <a:ext cx="1258983" cy="1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2239 х 3230 | Еда, Рамки, Картинки">
            <a:extLst>
              <a:ext uri="{FF2B5EF4-FFF2-40B4-BE49-F238E27FC236}">
                <a16:creationId xmlns="" xmlns:a16="http://schemas.microsoft.com/office/drawing/2014/main" id="{FD8299F8-2C48-5F14-9EC8-0A6F7200C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29940">
            <a:off x="349665" y="2688903"/>
            <a:ext cx="1258983" cy="18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0D1C3015-3170-776B-DCD0-98AD695DB145}"/>
              </a:ext>
            </a:extLst>
          </p:cNvPr>
          <p:cNvSpPr/>
          <p:nvPr/>
        </p:nvSpPr>
        <p:spPr>
          <a:xfrm>
            <a:off x="8103528" y="1227159"/>
            <a:ext cx="2640874" cy="1577161"/>
          </a:xfrm>
          <a:prstGeom prst="wedgeRoundRectCallout">
            <a:avLst>
              <a:gd name="adj1" fmla="val 40161"/>
              <a:gd name="adj2" fmla="val 74247"/>
              <a:gd name="adj3" fmla="val 16667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Чи всім зайчикам вистачило морквинок? </a:t>
            </a:r>
          </a:p>
        </p:txBody>
      </p:sp>
      <p:sp>
        <p:nvSpPr>
          <p:cNvPr id="23" name="Скругленная прямоугольная выноска 47">
            <a:extLst>
              <a:ext uri="{FF2B5EF4-FFF2-40B4-BE49-F238E27FC236}">
                <a16:creationId xmlns="" xmlns:a16="http://schemas.microsoft.com/office/drawing/2014/main" id="{779147F3-A177-FB8F-02A8-6EEF28416B21}"/>
              </a:ext>
            </a:extLst>
          </p:cNvPr>
          <p:cNvSpPr/>
          <p:nvPr/>
        </p:nvSpPr>
        <p:spPr>
          <a:xfrm>
            <a:off x="4311101" y="3127519"/>
            <a:ext cx="2220328" cy="7205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5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=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5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9 -3.7037E-7 L 0.59479 0.4578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83" y="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278 L 0.52982 0.554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2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767 0.35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8151 0.2673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02409 0.37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1499" y="477605"/>
            <a:ext cx="8732066" cy="57813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Логічне завдання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413110" y="-681467"/>
            <a:ext cx="455016" cy="5676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5824" y="-672169"/>
            <a:ext cx="455016" cy="5676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79764" y="-676773"/>
            <a:ext cx="455016" cy="5676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46723" y="-695769"/>
            <a:ext cx="455016" cy="5676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0024" y="-663298"/>
            <a:ext cx="455016" cy="5676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3488" y="-655760"/>
            <a:ext cx="455016" cy="5676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14197" y="-634745"/>
            <a:ext cx="420821" cy="5345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1096" y="-676773"/>
            <a:ext cx="455016" cy="5676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3748" y="-695769"/>
            <a:ext cx="455016" cy="5676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5183" y="-634973"/>
            <a:ext cx="455016" cy="567661"/>
          </a:xfrm>
          <a:prstGeom prst="rect">
            <a:avLst/>
          </a:prstGeom>
        </p:spPr>
      </p:pic>
      <p:pic>
        <p:nvPicPr>
          <p:cNvPr id="18" name="Picture 2" descr="C:\Users\user\Downloads\pngwing.com (14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2" y="3521504"/>
            <a:ext cx="2642858" cy="193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ownloads\pngwing.com (1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20" y="3260976"/>
            <a:ext cx="2332763" cy="226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user\Downloads\pngwing.com (4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2383" y="3521504"/>
            <a:ext cx="1980667" cy="187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user\Downloads\pngwing.com (6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8231" y="3834922"/>
            <a:ext cx="2258174" cy="162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user\Downloads\pngwing.com (16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53" y="3026839"/>
            <a:ext cx="3344541" cy="268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вал 22"/>
          <p:cNvSpPr/>
          <p:nvPr/>
        </p:nvSpPr>
        <p:spPr>
          <a:xfrm>
            <a:off x="3079222" y="2793284"/>
            <a:ext cx="1955558" cy="3327816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solidFill>
              <a:srgbClr val="D60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блако 23"/>
          <p:cNvSpPr/>
          <p:nvPr/>
        </p:nvSpPr>
        <p:spPr>
          <a:xfrm>
            <a:off x="5987574" y="1550567"/>
            <a:ext cx="4027043" cy="1585129"/>
          </a:xfrm>
          <a:prstGeom prst="cloud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Хто тут п’ятий – «зайвий»? Чому?</a:t>
            </a:r>
            <a:endParaRPr lang="ru-RU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505025" y="494530"/>
            <a:ext cx="8732066" cy="68598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з конструктором «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59" y="1819729"/>
            <a:ext cx="3103402" cy="2371886"/>
          </a:xfrm>
          <a:prstGeom prst="rect">
            <a:avLst/>
          </a:prstGeom>
        </p:spPr>
      </p:pic>
      <p:pic>
        <p:nvPicPr>
          <p:cNvPr id="7" name="Picture 4" descr="Лего-цифры и знаки препинания. -клипарт пнг). Обсуждение на LiveInternet -  Российский Сервис Онлайн-Дневников">
            <a:extLst>
              <a:ext uri="{FF2B5EF4-FFF2-40B4-BE49-F238E27FC236}">
                <a16:creationId xmlns="" xmlns:a16="http://schemas.microsoft.com/office/drawing/2014/main" id="{C5DD821C-FE81-C1D5-2062-579F267FA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719" y="1418971"/>
            <a:ext cx="3811990" cy="484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5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222" y="1882220"/>
            <a:ext cx="2244145" cy="32613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36211" y="499409"/>
            <a:ext cx="8732066" cy="7988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Рефлексія. </a:t>
            </a:r>
            <a:r>
              <a:rPr lang="uk-UA" sz="32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200" b="1" dirty="0">
                <a:solidFill>
                  <a:schemeClr val="bg1"/>
                </a:solidFill>
              </a:rPr>
              <a:t>LEGO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87285" y="1298217"/>
            <a:ext cx="9807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000" b="1" cap="none" spc="0" dirty="0">
                <a:ln/>
                <a:solidFill>
                  <a:srgbClr val="00B75D"/>
                </a:solidFill>
                <a:effectLst/>
              </a:rPr>
              <a:t>Цеглинку </a:t>
            </a:r>
            <a:r>
              <a:rPr lang="uk-UA" sz="4000" b="1" cap="none" spc="0" dirty="0" err="1">
                <a:ln/>
                <a:solidFill>
                  <a:srgbClr val="00B75D"/>
                </a:solidFill>
                <a:effectLst/>
              </a:rPr>
              <a:t>лего</a:t>
            </a:r>
            <a:r>
              <a:rPr lang="uk-UA" sz="4000" b="1" cap="none" spc="0" dirty="0">
                <a:ln/>
                <a:solidFill>
                  <a:srgbClr val="00B75D"/>
                </a:solidFill>
                <a:effectLst/>
              </a:rPr>
              <a:t> </a:t>
            </a:r>
            <a:r>
              <a:rPr lang="uk-UA" sz="4000" b="1" cap="none" spc="0" dirty="0" err="1" smtClean="0">
                <a:ln/>
                <a:solidFill>
                  <a:srgbClr val="00B75D"/>
                </a:solidFill>
                <a:effectLst/>
              </a:rPr>
              <a:t>підійми</a:t>
            </a:r>
            <a:r>
              <a:rPr lang="uk-UA" sz="4000" b="1" cap="none" spc="0" dirty="0" smtClean="0">
                <a:ln/>
                <a:solidFill>
                  <a:srgbClr val="00B75D"/>
                </a:solidFill>
                <a:effectLst/>
              </a:rPr>
              <a:t>, </a:t>
            </a:r>
            <a:r>
              <a:rPr lang="uk-UA" sz="4000" b="1" cap="none" spc="0" dirty="0">
                <a:ln/>
                <a:solidFill>
                  <a:srgbClr val="00B75D"/>
                </a:solidFill>
                <a:effectLst/>
              </a:rPr>
              <a:t>зустріч нашу </a:t>
            </a:r>
            <a:r>
              <a:rPr lang="uk-UA" sz="4000" b="1" cap="none" spc="0" dirty="0" smtClean="0">
                <a:ln/>
                <a:solidFill>
                  <a:srgbClr val="00B75D"/>
                </a:solidFill>
                <a:effectLst/>
              </a:rPr>
              <a:t>оціни.</a:t>
            </a:r>
            <a:endParaRPr lang="ru-RU" sz="4000" b="1" cap="none" spc="0" dirty="0">
              <a:ln/>
              <a:solidFill>
                <a:srgbClr val="00B75D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28" y="2169132"/>
            <a:ext cx="1783461" cy="2884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5901" y="2088583"/>
            <a:ext cx="2076450" cy="3045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924" y="2201235"/>
            <a:ext cx="1968678" cy="297135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204" y="2006103"/>
            <a:ext cx="2347570" cy="3100300"/>
          </a:xfrm>
          <a:prstGeom prst="rect">
            <a:avLst/>
          </a:prstGeom>
        </p:spPr>
      </p:pic>
      <p:pic>
        <p:nvPicPr>
          <p:cNvPr id="19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4768430" y="5044995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177086" y="5044994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7173354" y="5019588"/>
            <a:ext cx="2390087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9409258" y="5053495"/>
            <a:ext cx="2477942" cy="171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25" b="95858" l="1953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403997" y="5106403"/>
            <a:ext cx="2469564" cy="19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31164" l="0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67770"/>
          <a:stretch/>
        </p:blipFill>
        <p:spPr bwMode="auto">
          <a:xfrm>
            <a:off x="6502244" y="2874775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56" b="31361" l="52022" r="984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-466" r="-1010" b="68236"/>
          <a:stretch/>
        </p:blipFill>
        <p:spPr bwMode="auto">
          <a:xfrm>
            <a:off x="406632" y="2788957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728" b="61933" l="1395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" t="31073" r="50112" b="36697"/>
          <a:stretch/>
        </p:blipFill>
        <p:spPr bwMode="auto">
          <a:xfrm>
            <a:off x="8995923" y="3000279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722" b="91716" l="50628" r="977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2" t="63097" r="1391" b="4673"/>
          <a:stretch/>
        </p:blipFill>
        <p:spPr bwMode="auto">
          <a:xfrm>
            <a:off x="10958772" y="2429842"/>
            <a:ext cx="685701" cy="49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525" b="95858" l="1953" r="48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903" r="49476"/>
          <a:stretch/>
        </p:blipFill>
        <p:spPr bwMode="auto">
          <a:xfrm>
            <a:off x="2765480" y="2429862"/>
            <a:ext cx="708502" cy="5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9398840" y="5851950"/>
            <a:ext cx="24005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складно!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177086" y="5741164"/>
            <a:ext cx="2084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64664" y="5623083"/>
            <a:ext cx="1696172" cy="91940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цікаво!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2400879" y="5712799"/>
            <a:ext cx="2194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дуже втомився!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B1D2875-BFF4-4440-AAA9-AFE83C9180AA}"/>
              </a:ext>
            </a:extLst>
          </p:cNvPr>
          <p:cNvSpPr txBox="1"/>
          <p:nvPr/>
        </p:nvSpPr>
        <p:spPr>
          <a:xfrm>
            <a:off x="7236710" y="5660878"/>
            <a:ext cx="2088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мене все вийшло!</a:t>
            </a:r>
          </a:p>
        </p:txBody>
      </p:sp>
    </p:spTree>
    <p:extLst>
      <p:ext uri="{BB962C8B-B14F-4D97-AF65-F5344CB8AC3E}">
        <p14:creationId xmlns:p14="http://schemas.microsoft.com/office/powerpoint/2010/main" val="138275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251019" y="532702"/>
            <a:ext cx="8732066" cy="67561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 від 1 до 10</a:t>
            </a:r>
          </a:p>
        </p:txBody>
      </p:sp>
      <p:pic>
        <p:nvPicPr>
          <p:cNvPr id="1026" name="Picture 2" descr="Девочка пускает мыльные пузыри - анимационная картинка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0382" y="2535533"/>
            <a:ext cx="3681349" cy="45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2" y="1548354"/>
            <a:ext cx="1510162" cy="151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62523" y="1746121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301" y="3429000"/>
            <a:ext cx="1378049" cy="13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92064" y="3573491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931" y="2621230"/>
            <a:ext cx="1378049" cy="13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68176" y="2813691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90" y="4533431"/>
            <a:ext cx="1476396" cy="14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272980" y="4804552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284" y="4802554"/>
            <a:ext cx="1378049" cy="13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7719149" y="4984940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28" y="4802554"/>
            <a:ext cx="1581632" cy="158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798392" y="5047100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84" y="3062802"/>
            <a:ext cx="1378049" cy="13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520090" y="3164247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36" y="1504997"/>
            <a:ext cx="1378049" cy="13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387111" y="1680798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30" y="1372782"/>
            <a:ext cx="1564253" cy="156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8677833" y="1625531"/>
            <a:ext cx="649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" name="Picture 4" descr="Клипарт &amp;quot; Мыльные пузыри &amp;quot;. Обсуждение на LiveInternet - Российский Сервис  Онлайн-Дневников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132" y="1379780"/>
            <a:ext cx="1378049" cy="138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6237602" y="1505695"/>
            <a:ext cx="1116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13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31" grpId="0"/>
      <p:bldP spid="37" grpId="0"/>
      <p:bldP spid="41" grpId="0"/>
      <p:bldP spid="45" grpId="0"/>
      <p:bldP spid="47" grpId="0"/>
      <p:bldP spid="51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-563054" y="2735315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nsparent Cartoon Desk Png - Transparent Background Desk Cartoon Png, Png  Download , Transparent Png Image - PNGitem">
            <a:extLst>
              <a:ext uri="{FF2B5EF4-FFF2-40B4-BE49-F238E27FC236}">
                <a16:creationId xmlns="" xmlns:a16="http://schemas.microsoft.com/office/drawing/2014/main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1" y="4356474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20A914D1-2BEC-6A59-36E0-5CFE2CD1EACD}"/>
              </a:ext>
            </a:extLst>
          </p:cNvPr>
          <p:cNvSpPr/>
          <p:nvPr/>
        </p:nvSpPr>
        <p:spPr>
          <a:xfrm>
            <a:off x="4578849" y="4786475"/>
            <a:ext cx="3722628" cy="154288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Покажіть геометричну фігуру, на яку схожа стільниця стола.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="" xmlns:a16="http://schemas.microsoft.com/office/drawing/2014/main" id="{84196B2B-A369-D8F2-8123-2FCB91BE35C8}"/>
              </a:ext>
            </a:extLst>
          </p:cNvPr>
          <p:cNvSpPr/>
          <p:nvPr/>
        </p:nvSpPr>
        <p:spPr>
          <a:xfrm>
            <a:off x="1646182" y="464880"/>
            <a:ext cx="8732066" cy="64546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Повторення вивченого матеріалу</a:t>
            </a:r>
          </a:p>
        </p:txBody>
      </p:sp>
      <p:pic>
        <p:nvPicPr>
          <p:cNvPr id="37" name="Picture 2" descr="Стол иллюстрация (22 фото) » Рисунки для срисовки и не только">
            <a:extLst>
              <a:ext uri="{FF2B5EF4-FFF2-40B4-BE49-F238E27FC236}">
                <a16:creationId xmlns="" xmlns:a16="http://schemas.microsoft.com/office/drawing/2014/main" id="{E06D284E-A740-AD29-3341-E6514A87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3193" y="4455917"/>
            <a:ext cx="2297218" cy="22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Пибоди и Шерман">
            <a:extLst>
              <a:ext uri="{FF2B5EF4-FFF2-40B4-BE49-F238E27FC236}">
                <a16:creationId xmlns="" xmlns:a16="http://schemas.microsoft.com/office/drawing/2014/main" id="{D0BC5E68-E7F0-AC97-0FEB-F27AD1D3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312" flipH="1">
            <a:off x="10524045" y="3257928"/>
            <a:ext cx="1006368" cy="15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Школьный клип арт PNG клипарт фон | PNG Play">
            <a:extLst>
              <a:ext uri="{FF2B5EF4-FFF2-40B4-BE49-F238E27FC236}">
                <a16:creationId xmlns="" xmlns:a16="http://schemas.microsoft.com/office/drawing/2014/main" id="{75118B29-6F9F-9F5E-82B9-D3EEABB00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"/>
          <a:stretch/>
        </p:blipFill>
        <p:spPr bwMode="auto">
          <a:xfrm>
            <a:off x="10611803" y="5416084"/>
            <a:ext cx="1208658" cy="12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C4CD544B-94F8-1ECA-C2B6-59EABDAA0AE6}"/>
              </a:ext>
            </a:extLst>
          </p:cNvPr>
          <p:cNvSpPr/>
          <p:nvPr/>
        </p:nvSpPr>
        <p:spPr>
          <a:xfrm>
            <a:off x="5312270" y="2072788"/>
            <a:ext cx="1825115" cy="1476980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рямокутник 39">
            <a:extLst>
              <a:ext uri="{FF2B5EF4-FFF2-40B4-BE49-F238E27FC236}">
                <a16:creationId xmlns="" xmlns:a16="http://schemas.microsoft.com/office/drawing/2014/main" id="{40DC851D-ACB2-E983-491C-BF73DC43D944}"/>
              </a:ext>
            </a:extLst>
          </p:cNvPr>
          <p:cNvSpPr/>
          <p:nvPr/>
        </p:nvSpPr>
        <p:spPr>
          <a:xfrm>
            <a:off x="7626130" y="2072788"/>
            <a:ext cx="2609245" cy="14769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3A66E6-F55A-B160-532C-2D026D8348A6}"/>
              </a:ext>
            </a:extLst>
          </p:cNvPr>
          <p:cNvSpPr txBox="1"/>
          <p:nvPr/>
        </p:nvSpPr>
        <p:spPr>
          <a:xfrm>
            <a:off x="5424942" y="1284312"/>
            <a:ext cx="159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362D80B1-BC8B-1453-7612-C1F3A6D459FB}"/>
              </a:ext>
            </a:extLst>
          </p:cNvPr>
          <p:cNvSpPr txBox="1"/>
          <p:nvPr/>
        </p:nvSpPr>
        <p:spPr>
          <a:xfrm>
            <a:off x="7732351" y="1284312"/>
            <a:ext cx="239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прямокутник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ADEE89B7-0FB8-D253-BF11-00E1A3BC4A09}"/>
              </a:ext>
            </a:extLst>
          </p:cNvPr>
          <p:cNvSpPr/>
          <p:nvPr/>
        </p:nvSpPr>
        <p:spPr>
          <a:xfrm>
            <a:off x="4585882" y="4779630"/>
            <a:ext cx="3722628" cy="154288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 якої групи геометричних фігур вона належить?</a:t>
            </a:r>
          </a:p>
        </p:txBody>
      </p:sp>
      <p:sp>
        <p:nvSpPr>
          <p:cNvPr id="8" name="Ліва фігурна дужка 7">
            <a:extLst>
              <a:ext uri="{FF2B5EF4-FFF2-40B4-BE49-F238E27FC236}">
                <a16:creationId xmlns="" xmlns:a16="http://schemas.microsoft.com/office/drawing/2014/main" id="{E4F0A14F-D7D4-A315-C309-EA1272366FB6}"/>
              </a:ext>
            </a:extLst>
          </p:cNvPr>
          <p:cNvSpPr/>
          <p:nvPr/>
        </p:nvSpPr>
        <p:spPr>
          <a:xfrm rot="16200000">
            <a:off x="7597594" y="1479081"/>
            <a:ext cx="358451" cy="4923106"/>
          </a:xfrm>
          <a:prstGeom prst="leftBrac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81B6292-F2D6-8360-C2FE-019C2A5F97ED}"/>
              </a:ext>
            </a:extLst>
          </p:cNvPr>
          <p:cNvSpPr txBox="1"/>
          <p:nvPr/>
        </p:nvSpPr>
        <p:spPr>
          <a:xfrm>
            <a:off x="6691705" y="4028107"/>
            <a:ext cx="2396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чотирикутник</a:t>
            </a:r>
            <a:endParaRPr lang="x-none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3D8D7AA7-90D3-C6D2-1F92-38C2937AF388}"/>
              </a:ext>
            </a:extLst>
          </p:cNvPr>
          <p:cNvSpPr/>
          <p:nvPr/>
        </p:nvSpPr>
        <p:spPr>
          <a:xfrm>
            <a:off x="4592915" y="4786475"/>
            <a:ext cx="3722628" cy="154288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Назвіть основні ознаки чотирикутника.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4 сторони, 4 вершини,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4 кути.</a:t>
            </a:r>
          </a:p>
        </p:txBody>
      </p:sp>
      <p:cxnSp>
        <p:nvCxnSpPr>
          <p:cNvPr id="10" name="Пряма зі стрілкою 9">
            <a:extLst>
              <a:ext uri="{FF2B5EF4-FFF2-40B4-BE49-F238E27FC236}">
                <a16:creationId xmlns="" xmlns:a16="http://schemas.microsoft.com/office/drawing/2014/main" id="{780AA326-E6A2-9370-0C2F-55312ECA1CC1}"/>
              </a:ext>
            </a:extLst>
          </p:cNvPr>
          <p:cNvCxnSpPr/>
          <p:nvPr/>
        </p:nvCxnSpPr>
        <p:spPr>
          <a:xfrm>
            <a:off x="5177526" y="2095629"/>
            <a:ext cx="0" cy="1454139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 зі стрілкою 44">
            <a:extLst>
              <a:ext uri="{FF2B5EF4-FFF2-40B4-BE49-F238E27FC236}">
                <a16:creationId xmlns="" xmlns:a16="http://schemas.microsoft.com/office/drawing/2014/main" id="{7F66CD00-69C9-F72F-7675-098701C2041F}"/>
              </a:ext>
            </a:extLst>
          </p:cNvPr>
          <p:cNvCxnSpPr/>
          <p:nvPr/>
        </p:nvCxnSpPr>
        <p:spPr>
          <a:xfrm>
            <a:off x="7290411" y="2095629"/>
            <a:ext cx="0" cy="1454139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 зі стрілкою 45">
            <a:extLst>
              <a:ext uri="{FF2B5EF4-FFF2-40B4-BE49-F238E27FC236}">
                <a16:creationId xmlns="" xmlns:a16="http://schemas.microsoft.com/office/drawing/2014/main" id="{4184DD6F-CAB3-11DD-4A3D-B351EFD5A305}"/>
              </a:ext>
            </a:extLst>
          </p:cNvPr>
          <p:cNvCxnSpPr/>
          <p:nvPr/>
        </p:nvCxnSpPr>
        <p:spPr>
          <a:xfrm>
            <a:off x="7521230" y="2095629"/>
            <a:ext cx="0" cy="1454139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 зі стрілкою 46">
            <a:extLst>
              <a:ext uri="{FF2B5EF4-FFF2-40B4-BE49-F238E27FC236}">
                <a16:creationId xmlns="" xmlns:a16="http://schemas.microsoft.com/office/drawing/2014/main" id="{CEDD190A-D81B-B95B-5A59-3FEC6E69F73F}"/>
              </a:ext>
            </a:extLst>
          </p:cNvPr>
          <p:cNvCxnSpPr/>
          <p:nvPr/>
        </p:nvCxnSpPr>
        <p:spPr>
          <a:xfrm>
            <a:off x="10415866" y="2095629"/>
            <a:ext cx="0" cy="1454139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 зі стрілкою 47">
            <a:extLst>
              <a:ext uri="{FF2B5EF4-FFF2-40B4-BE49-F238E27FC236}">
                <a16:creationId xmlns="" xmlns:a16="http://schemas.microsoft.com/office/drawing/2014/main" id="{63D8E7C6-BB3D-6D3C-F751-8A493B086E0B}"/>
              </a:ext>
            </a:extLst>
          </p:cNvPr>
          <p:cNvCxnSpPr>
            <a:cxnSpLocks/>
          </p:cNvCxnSpPr>
          <p:nvPr/>
        </p:nvCxnSpPr>
        <p:spPr>
          <a:xfrm flipH="1">
            <a:off x="5312270" y="1938323"/>
            <a:ext cx="1825115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 зі стрілкою 48">
            <a:extLst>
              <a:ext uri="{FF2B5EF4-FFF2-40B4-BE49-F238E27FC236}">
                <a16:creationId xmlns="" xmlns:a16="http://schemas.microsoft.com/office/drawing/2014/main" id="{0DE0E273-6D0A-FFD4-30FD-A5C345C683F3}"/>
              </a:ext>
            </a:extLst>
          </p:cNvPr>
          <p:cNvCxnSpPr>
            <a:cxnSpLocks/>
          </p:cNvCxnSpPr>
          <p:nvPr/>
        </p:nvCxnSpPr>
        <p:spPr>
          <a:xfrm flipH="1">
            <a:off x="5312270" y="3696101"/>
            <a:ext cx="1825115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 зі стрілкою 49">
            <a:extLst>
              <a:ext uri="{FF2B5EF4-FFF2-40B4-BE49-F238E27FC236}">
                <a16:creationId xmlns="" xmlns:a16="http://schemas.microsoft.com/office/drawing/2014/main" id="{0C481A3B-D41E-0B19-606B-42B88D1B0FF8}"/>
              </a:ext>
            </a:extLst>
          </p:cNvPr>
          <p:cNvCxnSpPr>
            <a:cxnSpLocks/>
          </p:cNvCxnSpPr>
          <p:nvPr/>
        </p:nvCxnSpPr>
        <p:spPr>
          <a:xfrm flipH="1">
            <a:off x="7638078" y="3696101"/>
            <a:ext cx="2597297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 зі стрілкою 50">
            <a:extLst>
              <a:ext uri="{FF2B5EF4-FFF2-40B4-BE49-F238E27FC236}">
                <a16:creationId xmlns="" xmlns:a16="http://schemas.microsoft.com/office/drawing/2014/main" id="{80A8E92E-D656-995B-D603-506335CEDCCD}"/>
              </a:ext>
            </a:extLst>
          </p:cNvPr>
          <p:cNvCxnSpPr>
            <a:cxnSpLocks/>
          </p:cNvCxnSpPr>
          <p:nvPr/>
        </p:nvCxnSpPr>
        <p:spPr>
          <a:xfrm flipH="1">
            <a:off x="7626130" y="1938323"/>
            <a:ext cx="2609245" cy="0"/>
          </a:xfrm>
          <a:prstGeom prst="straightConnector1">
            <a:avLst/>
          </a:prstGeom>
          <a:ln w="28575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трілка: вправо 14">
            <a:extLst>
              <a:ext uri="{FF2B5EF4-FFF2-40B4-BE49-F238E27FC236}">
                <a16:creationId xmlns="" xmlns:a16="http://schemas.microsoft.com/office/drawing/2014/main" id="{996EB661-C504-7CEE-F4A7-634AEDFFAF31}"/>
              </a:ext>
            </a:extLst>
          </p:cNvPr>
          <p:cNvSpPr/>
          <p:nvPr/>
        </p:nvSpPr>
        <p:spPr>
          <a:xfrm rot="2238706">
            <a:off x="5003728" y="1758392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Стрілка: вправо 51">
            <a:extLst>
              <a:ext uri="{FF2B5EF4-FFF2-40B4-BE49-F238E27FC236}">
                <a16:creationId xmlns="" xmlns:a16="http://schemas.microsoft.com/office/drawing/2014/main" id="{3D0ADE7F-8A49-DA51-9107-3AE7BBBE5A8C}"/>
              </a:ext>
            </a:extLst>
          </p:cNvPr>
          <p:cNvSpPr/>
          <p:nvPr/>
        </p:nvSpPr>
        <p:spPr>
          <a:xfrm rot="19554832">
            <a:off x="5030579" y="3593260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Стрілка: вправо 52">
            <a:extLst>
              <a:ext uri="{FF2B5EF4-FFF2-40B4-BE49-F238E27FC236}">
                <a16:creationId xmlns="" xmlns:a16="http://schemas.microsoft.com/office/drawing/2014/main" id="{BC38884E-7C63-2067-4F66-81048001710E}"/>
              </a:ext>
            </a:extLst>
          </p:cNvPr>
          <p:cNvSpPr/>
          <p:nvPr/>
        </p:nvSpPr>
        <p:spPr>
          <a:xfrm rot="19554832">
            <a:off x="7392751" y="3593261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4" name="Стрілка: вправо 53">
            <a:extLst>
              <a:ext uri="{FF2B5EF4-FFF2-40B4-BE49-F238E27FC236}">
                <a16:creationId xmlns="" xmlns:a16="http://schemas.microsoft.com/office/drawing/2014/main" id="{47078604-6811-BDF8-3948-22B55CD1C1E6}"/>
              </a:ext>
            </a:extLst>
          </p:cNvPr>
          <p:cNvSpPr/>
          <p:nvPr/>
        </p:nvSpPr>
        <p:spPr>
          <a:xfrm rot="2238706">
            <a:off x="7412063" y="1758392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5" name="Стрілка: вправо 54">
            <a:extLst>
              <a:ext uri="{FF2B5EF4-FFF2-40B4-BE49-F238E27FC236}">
                <a16:creationId xmlns="" xmlns:a16="http://schemas.microsoft.com/office/drawing/2014/main" id="{A1AE794C-D4B2-0306-CC85-65CEAE0927D6}"/>
              </a:ext>
            </a:extLst>
          </p:cNvPr>
          <p:cNvSpPr/>
          <p:nvPr/>
        </p:nvSpPr>
        <p:spPr>
          <a:xfrm rot="8441754">
            <a:off x="7196656" y="1770572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трілка: вправо 55">
            <a:extLst>
              <a:ext uri="{FF2B5EF4-FFF2-40B4-BE49-F238E27FC236}">
                <a16:creationId xmlns="" xmlns:a16="http://schemas.microsoft.com/office/drawing/2014/main" id="{9B7D0241-60BB-B5EA-B6CC-CBAC31563D9B}"/>
              </a:ext>
            </a:extLst>
          </p:cNvPr>
          <p:cNvSpPr/>
          <p:nvPr/>
        </p:nvSpPr>
        <p:spPr>
          <a:xfrm rot="2045168" flipH="1">
            <a:off x="7160149" y="3581698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7" name="Стрілка: вправо 56">
            <a:extLst>
              <a:ext uri="{FF2B5EF4-FFF2-40B4-BE49-F238E27FC236}">
                <a16:creationId xmlns="" xmlns:a16="http://schemas.microsoft.com/office/drawing/2014/main" id="{CD313D13-DC6D-7A9E-5565-8567CB469A6C}"/>
              </a:ext>
            </a:extLst>
          </p:cNvPr>
          <p:cNvSpPr/>
          <p:nvPr/>
        </p:nvSpPr>
        <p:spPr>
          <a:xfrm rot="8441754">
            <a:off x="10329145" y="1770573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трілка: вправо 57">
            <a:extLst>
              <a:ext uri="{FF2B5EF4-FFF2-40B4-BE49-F238E27FC236}">
                <a16:creationId xmlns="" xmlns:a16="http://schemas.microsoft.com/office/drawing/2014/main" id="{BBBEAC50-DBBB-D467-845B-08750E66FA18}"/>
              </a:ext>
            </a:extLst>
          </p:cNvPr>
          <p:cNvSpPr/>
          <p:nvPr/>
        </p:nvSpPr>
        <p:spPr>
          <a:xfrm rot="2045168" flipH="1">
            <a:off x="10292638" y="3581699"/>
            <a:ext cx="188333" cy="248575"/>
          </a:xfrm>
          <a:prstGeom prst="right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" name="Стрілка: вліво-вгору 15">
            <a:extLst>
              <a:ext uri="{FF2B5EF4-FFF2-40B4-BE49-F238E27FC236}">
                <a16:creationId xmlns="" xmlns:a16="http://schemas.microsoft.com/office/drawing/2014/main" id="{4F2311C3-A73B-1EF5-445C-582ED14461FC}"/>
              </a:ext>
            </a:extLst>
          </p:cNvPr>
          <p:cNvSpPr/>
          <p:nvPr/>
        </p:nvSpPr>
        <p:spPr>
          <a:xfrm>
            <a:off x="5322796" y="2091865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трілка: вліво-вгору 59">
            <a:extLst>
              <a:ext uri="{FF2B5EF4-FFF2-40B4-BE49-F238E27FC236}">
                <a16:creationId xmlns="" xmlns:a16="http://schemas.microsoft.com/office/drawing/2014/main" id="{983FD393-D22E-9299-D567-6189429821EE}"/>
              </a:ext>
            </a:extLst>
          </p:cNvPr>
          <p:cNvSpPr/>
          <p:nvPr/>
        </p:nvSpPr>
        <p:spPr>
          <a:xfrm>
            <a:off x="7641373" y="2091865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1" name="Стрілка: вліво-вгору 60">
            <a:extLst>
              <a:ext uri="{FF2B5EF4-FFF2-40B4-BE49-F238E27FC236}">
                <a16:creationId xmlns="" xmlns:a16="http://schemas.microsoft.com/office/drawing/2014/main" id="{FA8BCE35-DA4F-A6E3-DFA2-C4747FAA329D}"/>
              </a:ext>
            </a:extLst>
          </p:cNvPr>
          <p:cNvSpPr/>
          <p:nvPr/>
        </p:nvSpPr>
        <p:spPr>
          <a:xfrm rot="16399742">
            <a:off x="5296519" y="3160625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2" name="Стрілка: вліво-вгору 61">
            <a:extLst>
              <a:ext uri="{FF2B5EF4-FFF2-40B4-BE49-F238E27FC236}">
                <a16:creationId xmlns="" xmlns:a16="http://schemas.microsoft.com/office/drawing/2014/main" id="{89946226-A252-B5EB-442A-2E96B16C9B32}"/>
              </a:ext>
            </a:extLst>
          </p:cNvPr>
          <p:cNvSpPr/>
          <p:nvPr/>
        </p:nvSpPr>
        <p:spPr>
          <a:xfrm rot="16399742">
            <a:off x="7648407" y="3160625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3" name="Стрілка: вліво-вгору 62">
            <a:extLst>
              <a:ext uri="{FF2B5EF4-FFF2-40B4-BE49-F238E27FC236}">
                <a16:creationId xmlns="" xmlns:a16="http://schemas.microsoft.com/office/drawing/2014/main" id="{FBE7965D-E6DC-40FE-024A-8B7EADFB9B3E}"/>
              </a:ext>
            </a:extLst>
          </p:cNvPr>
          <p:cNvSpPr/>
          <p:nvPr/>
        </p:nvSpPr>
        <p:spPr>
          <a:xfrm flipH="1">
            <a:off x="6756202" y="2083447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4" name="Стрілка: вліво-вгору 63">
            <a:extLst>
              <a:ext uri="{FF2B5EF4-FFF2-40B4-BE49-F238E27FC236}">
                <a16:creationId xmlns="" xmlns:a16="http://schemas.microsoft.com/office/drawing/2014/main" id="{95468EF7-4ACB-BC57-8724-17ADD274E4ED}"/>
              </a:ext>
            </a:extLst>
          </p:cNvPr>
          <p:cNvSpPr/>
          <p:nvPr/>
        </p:nvSpPr>
        <p:spPr>
          <a:xfrm rot="5033370" flipH="1">
            <a:off x="6775427" y="3192806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5" name="Стрілка: вліво-вгору 64">
            <a:extLst>
              <a:ext uri="{FF2B5EF4-FFF2-40B4-BE49-F238E27FC236}">
                <a16:creationId xmlns="" xmlns:a16="http://schemas.microsoft.com/office/drawing/2014/main" id="{1045EB8B-0BC4-F5B9-27AB-E08604BEF3D4}"/>
              </a:ext>
            </a:extLst>
          </p:cNvPr>
          <p:cNvSpPr/>
          <p:nvPr/>
        </p:nvSpPr>
        <p:spPr>
          <a:xfrm flipH="1">
            <a:off x="9854687" y="2083447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6" name="Стрілка: вліво-вгору 65">
            <a:extLst>
              <a:ext uri="{FF2B5EF4-FFF2-40B4-BE49-F238E27FC236}">
                <a16:creationId xmlns="" xmlns:a16="http://schemas.microsoft.com/office/drawing/2014/main" id="{890FC538-63D9-5112-40AC-3C2E8C0D4303}"/>
              </a:ext>
            </a:extLst>
          </p:cNvPr>
          <p:cNvSpPr/>
          <p:nvPr/>
        </p:nvSpPr>
        <p:spPr>
          <a:xfrm rot="5033370" flipH="1">
            <a:off x="9873912" y="3192806"/>
            <a:ext cx="374687" cy="347762"/>
          </a:xfrm>
          <a:prstGeom prst="leftUpArrow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30E2D0F9-2C32-1222-E844-F2EDD4D5FD5A}"/>
              </a:ext>
            </a:extLst>
          </p:cNvPr>
          <p:cNvSpPr/>
          <p:nvPr/>
        </p:nvSpPr>
        <p:spPr>
          <a:xfrm>
            <a:off x="4599948" y="4769615"/>
            <a:ext cx="3722628" cy="1542880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Яке число весь час повторювали?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Розкажи, </a:t>
            </a:r>
            <a:r>
              <a:rPr lang="uk-UA" sz="2400" b="1" dirty="0">
                <a:solidFill>
                  <a:srgbClr val="7030A0"/>
                </a:solidFill>
              </a:rPr>
              <a:t>що </a:t>
            </a:r>
            <a:r>
              <a:rPr lang="uk-UA" sz="2400" b="1" dirty="0" smtClean="0">
                <a:solidFill>
                  <a:srgbClr val="7030A0"/>
                </a:solidFill>
              </a:rPr>
              <a:t>тобі </a:t>
            </a:r>
            <a:r>
              <a:rPr lang="uk-UA" sz="2400" b="1" dirty="0">
                <a:solidFill>
                  <a:srgbClr val="7030A0"/>
                </a:solidFill>
              </a:rPr>
              <a:t>відомо про це число.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404430" y="2072788"/>
            <a:ext cx="1357970" cy="53435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</a:rPr>
              <a:t>Стіл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442450" y="1264632"/>
            <a:ext cx="26399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Чотири ноги має, </a:t>
            </a:r>
          </a:p>
          <a:p>
            <a:r>
              <a:rPr lang="uk-UA" sz="2400" b="1" dirty="0">
                <a:solidFill>
                  <a:srgbClr val="7030A0"/>
                </a:solidFill>
              </a:rPr>
              <a:t>А ходити не вміє.</a:t>
            </a:r>
          </a:p>
        </p:txBody>
      </p:sp>
      <p:pic>
        <p:nvPicPr>
          <p:cNvPr id="70" name="Picture 2" descr="Стол иллюстрация (22 фото) » Рисунки для срисовки и не только">
            <a:extLst>
              <a:ext uri="{FF2B5EF4-FFF2-40B4-BE49-F238E27FC236}">
                <a16:creationId xmlns="" xmlns:a16="http://schemas.microsoft.com/office/drawing/2014/main" id="{4EE42D3B-85A1-8378-DE33-641CFFF8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4923" y="2376192"/>
            <a:ext cx="1980731" cy="19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6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" grpId="0" animBg="1"/>
      <p:bldP spid="40" grpId="0" animBg="1"/>
      <p:bldP spid="5" grpId="0"/>
      <p:bldP spid="41" grpId="0"/>
      <p:bldP spid="42" grpId="0" animBg="1"/>
      <p:bldP spid="8" grpId="0" animBg="1"/>
      <p:bldP spid="43" grpId="0"/>
      <p:bldP spid="44" grpId="0" animBg="1"/>
      <p:bldP spid="15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16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07183" y="494527"/>
            <a:ext cx="9643845" cy="82264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Поділи фігури на групи за кольором, формою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948592" y="1612186"/>
            <a:ext cx="1860312" cy="1685650"/>
          </a:xfrm>
          <a:prstGeom prst="triangle">
            <a:avLst/>
          </a:prstGeom>
          <a:solidFill>
            <a:srgbClr val="F7BBEC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57068" y="1930063"/>
            <a:ext cx="2416149" cy="13721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861317" y="1616515"/>
            <a:ext cx="1860312" cy="1685650"/>
          </a:xfrm>
          <a:prstGeom prst="triangle">
            <a:avLst/>
          </a:prstGeom>
          <a:solidFill>
            <a:srgbClr val="00B0F0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рапеция 10"/>
          <p:cNvSpPr/>
          <p:nvPr/>
        </p:nvSpPr>
        <p:spPr>
          <a:xfrm rot="10800000">
            <a:off x="3191165" y="4444019"/>
            <a:ext cx="2438562" cy="1348955"/>
          </a:xfrm>
          <a:prstGeom prst="trapezoid">
            <a:avLst/>
          </a:prstGeom>
          <a:solidFill>
            <a:srgbClr val="F7BBEC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931490" y="1930063"/>
            <a:ext cx="1567215" cy="1477025"/>
          </a:xfrm>
          <a:prstGeom prst="ellipse">
            <a:avLst/>
          </a:prstGeom>
          <a:solidFill>
            <a:srgbClr val="F7BBEC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999806" y="4335116"/>
            <a:ext cx="1567215" cy="14770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2969" y="4444019"/>
            <a:ext cx="2416149" cy="1372102"/>
          </a:xfrm>
          <a:prstGeom prst="rect">
            <a:avLst/>
          </a:prstGeom>
          <a:solidFill>
            <a:srgbClr val="00B0F0"/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9682115" y="1612186"/>
            <a:ext cx="1860312" cy="168565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682115" y="3175780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0513" y="421428"/>
            <a:ext cx="8753713" cy="68891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sz="3600" dirty="0">
              <a:solidFill>
                <a:schemeClr val="bg1"/>
              </a:solidFill>
            </a:endParaRPr>
          </a:p>
          <a:p>
            <a:pPr algn="ctr"/>
            <a:endParaRPr lang="uk-UA" sz="3600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Усний рахунок</a:t>
            </a:r>
          </a:p>
          <a:p>
            <a:pPr algn="ctr"/>
            <a:endParaRPr lang="ru-RU" sz="3600" dirty="0">
              <a:solidFill>
                <a:schemeClr val="bg1"/>
              </a:solidFill>
            </a:endParaRPr>
          </a:p>
          <a:p>
            <a:pPr algn="ctr"/>
            <a:endParaRPr lang="ru-RU" sz="36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271641"/>
              </p:ext>
            </p:extLst>
          </p:nvPr>
        </p:nvGraphicFramePr>
        <p:xfrm>
          <a:off x="3960373" y="1547559"/>
          <a:ext cx="3908613" cy="4426625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9086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85325">
                <a:tc>
                  <a:txBody>
                    <a:bodyPr/>
                    <a:lstStyle/>
                    <a:p>
                      <a:pPr algn="ctr"/>
                      <a:r>
                        <a:rPr lang="uk-UA" sz="4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+</a:t>
                      </a:r>
                      <a:r>
                        <a:rPr lang="uk-UA" sz="4400" b="1" baseline="0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uk-UA" sz="4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ru-RU" sz="4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5325">
                <a:tc>
                  <a:txBody>
                    <a:bodyPr/>
                    <a:lstStyle/>
                    <a:p>
                      <a:pPr algn="ctr"/>
                      <a:r>
                        <a:rPr lang="uk-UA" sz="4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+ 2</a:t>
                      </a:r>
                      <a:endParaRPr lang="ru-RU" sz="4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5325">
                <a:tc>
                  <a:txBody>
                    <a:bodyPr/>
                    <a:lstStyle/>
                    <a:p>
                      <a:pPr algn="ctr"/>
                      <a:r>
                        <a:rPr lang="uk-UA" sz="4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+ 3</a:t>
                      </a:r>
                      <a:endParaRPr lang="ru-RU" sz="4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5325">
                <a:tc>
                  <a:txBody>
                    <a:bodyPr/>
                    <a:lstStyle/>
                    <a:p>
                      <a:pPr algn="ctr"/>
                      <a:r>
                        <a:rPr lang="uk-UA" sz="4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+ 4</a:t>
                      </a:r>
                      <a:endParaRPr lang="ru-RU" sz="4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5325">
                <a:tc>
                  <a:txBody>
                    <a:bodyPr/>
                    <a:lstStyle/>
                    <a:p>
                      <a:pPr algn="ctr"/>
                      <a:r>
                        <a:rPr lang="uk-UA" sz="44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+ 0</a:t>
                      </a:r>
                      <a:endParaRPr lang="ru-RU" sz="44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2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8"/>
          <a:stretch/>
        </p:blipFill>
        <p:spPr bwMode="auto">
          <a:xfrm>
            <a:off x="8172088" y="2177372"/>
            <a:ext cx="3609161" cy="31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Демонстраційний матеріал &quot;Цеглинки LEGO&quot; | Інші методичні матеріали. НУ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44" y="1325886"/>
            <a:ext cx="3493925" cy="51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9B204F0-9437-423F-A849-66FD517A7D91}"/>
              </a:ext>
            </a:extLst>
          </p:cNvPr>
          <p:cNvSpPr/>
          <p:nvPr/>
        </p:nvSpPr>
        <p:spPr>
          <a:xfrm>
            <a:off x="1267070" y="1884251"/>
            <a:ext cx="13954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9B204F0-9437-423F-A849-66FD517A7D91}"/>
              </a:ext>
            </a:extLst>
          </p:cNvPr>
          <p:cNvSpPr/>
          <p:nvPr/>
        </p:nvSpPr>
        <p:spPr>
          <a:xfrm>
            <a:off x="1267070" y="3387878"/>
            <a:ext cx="13954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9B204F0-9437-423F-A849-66FD517A7D91}"/>
              </a:ext>
            </a:extLst>
          </p:cNvPr>
          <p:cNvSpPr/>
          <p:nvPr/>
        </p:nvSpPr>
        <p:spPr>
          <a:xfrm>
            <a:off x="1282790" y="5033475"/>
            <a:ext cx="13954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9B204F0-9437-423F-A849-66FD517A7D91}"/>
              </a:ext>
            </a:extLst>
          </p:cNvPr>
          <p:cNvSpPr/>
          <p:nvPr/>
        </p:nvSpPr>
        <p:spPr>
          <a:xfrm>
            <a:off x="9215317" y="2654838"/>
            <a:ext cx="13954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A9B204F0-9437-423F-A849-66FD517A7D91}"/>
              </a:ext>
            </a:extLst>
          </p:cNvPr>
          <p:cNvSpPr/>
          <p:nvPr/>
        </p:nvSpPr>
        <p:spPr>
          <a:xfrm>
            <a:off x="9278944" y="4240301"/>
            <a:ext cx="13954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114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12"/>
          <a:stretch/>
        </p:blipFill>
        <p:spPr bwMode="auto">
          <a:xfrm flipH="1">
            <a:off x="253211" y="2685236"/>
            <a:ext cx="4011008" cy="200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nsparent Cartoon Desk Png - Transparent Background Desk Cartoon Png, Png  Download , Transparent Png Image - PNGitem">
            <a:extLst>
              <a:ext uri="{FF2B5EF4-FFF2-40B4-BE49-F238E27FC236}">
                <a16:creationId xmlns="" xmlns:a16="http://schemas.microsoft.com/office/drawing/2014/main" id="{ED187978-7D78-897C-2928-0E92DBD5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90" b="89881" l="667" r="100000"/>
                    </a14:imgEffect>
                    <a14:imgEffect>
                      <a14:sharpenSoften amount="250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76" y="4325495"/>
            <a:ext cx="2661712" cy="211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20A914D1-2BEC-6A59-36E0-5CFE2CD1EACD}"/>
              </a:ext>
            </a:extLst>
          </p:cNvPr>
          <p:cNvSpPr/>
          <p:nvPr/>
        </p:nvSpPr>
        <p:spPr>
          <a:xfrm>
            <a:off x="4578849" y="5079999"/>
            <a:ext cx="4528206" cy="124935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Яке число передує числу 2?</a:t>
            </a:r>
          </a:p>
        </p:txBody>
      </p:sp>
      <p:sp>
        <p:nvSpPr>
          <p:cNvPr id="20" name="Прямоугольник 7">
            <a:extLst>
              <a:ext uri="{FF2B5EF4-FFF2-40B4-BE49-F238E27FC236}">
                <a16:creationId xmlns="" xmlns:a16="http://schemas.microsoft.com/office/drawing/2014/main" id="{84196B2B-A369-D8F2-8123-2FCB91BE35C8}"/>
              </a:ext>
            </a:extLst>
          </p:cNvPr>
          <p:cNvSpPr/>
          <p:nvPr/>
        </p:nvSpPr>
        <p:spPr>
          <a:xfrm>
            <a:off x="2139076" y="480579"/>
            <a:ext cx="8732066" cy="102165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Повторення вивченого матеріалу.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Гра </a:t>
            </a:r>
            <a:r>
              <a:rPr lang="uk-UA" sz="3600" b="1" dirty="0">
                <a:solidFill>
                  <a:schemeClr val="bg1"/>
                </a:solidFill>
              </a:rPr>
              <a:t>«Загадкове число»</a:t>
            </a:r>
          </a:p>
        </p:txBody>
      </p:sp>
      <p:pic>
        <p:nvPicPr>
          <p:cNvPr id="37" name="Picture 2" descr="Стол иллюстрация (22 фото) » Рисунки для срисовки и не только">
            <a:extLst>
              <a:ext uri="{FF2B5EF4-FFF2-40B4-BE49-F238E27FC236}">
                <a16:creationId xmlns="" xmlns:a16="http://schemas.microsoft.com/office/drawing/2014/main" id="{E06D284E-A740-AD29-3341-E6514A87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3193" y="4455917"/>
            <a:ext cx="2297218" cy="222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Пибоди и Шерман">
            <a:extLst>
              <a:ext uri="{FF2B5EF4-FFF2-40B4-BE49-F238E27FC236}">
                <a16:creationId xmlns="" xmlns:a16="http://schemas.microsoft.com/office/drawing/2014/main" id="{D0BC5E68-E7F0-AC97-0FEB-F27AD1D3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312" flipH="1">
            <a:off x="10524045" y="3257928"/>
            <a:ext cx="1006368" cy="15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Школьный клип арт PNG клипарт фон | PNG Play">
            <a:extLst>
              <a:ext uri="{FF2B5EF4-FFF2-40B4-BE49-F238E27FC236}">
                <a16:creationId xmlns="" xmlns:a16="http://schemas.microsoft.com/office/drawing/2014/main" id="{75118B29-6F9F-9F5E-82B9-D3EEABB00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9"/>
          <a:stretch/>
        </p:blipFill>
        <p:spPr bwMode="auto">
          <a:xfrm>
            <a:off x="10611803" y="5416084"/>
            <a:ext cx="1208658" cy="12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Картинки по запросу &quot;клипарт цифра три&quot;">
            <a:extLst>
              <a:ext uri="{FF2B5EF4-FFF2-40B4-BE49-F238E27FC236}">
                <a16:creationId xmlns="" xmlns:a16="http://schemas.microsoft.com/office/drawing/2014/main" id="{CFBDB5E3-C8DB-082F-FF0B-25DE400F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85" y="1801490"/>
            <a:ext cx="1191243" cy="15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Картинки по запросу &quot;цифра 1&quot;">
            <a:extLst>
              <a:ext uri="{FF2B5EF4-FFF2-40B4-BE49-F238E27FC236}">
                <a16:creationId xmlns="" xmlns:a16="http://schemas.microsoft.com/office/drawing/2014/main" id="{5981BDF2-62AE-1B38-C2D4-43D21427F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41" y="1764331"/>
            <a:ext cx="923152" cy="16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Картинки по запросу &quot;цифра 4&quot;">
            <a:extLst>
              <a:ext uri="{FF2B5EF4-FFF2-40B4-BE49-F238E27FC236}">
                <a16:creationId xmlns="" xmlns:a16="http://schemas.microsoft.com/office/drawing/2014/main" id="{F6A2E2EA-3399-8DDE-D3BB-25DF6A35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506" y="1777894"/>
            <a:ext cx="1288213" cy="149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" descr="Стихи про цифры для детей цифра 2">
            <a:extLst>
              <a:ext uri="{FF2B5EF4-FFF2-40B4-BE49-F238E27FC236}">
                <a16:creationId xmlns="" xmlns:a16="http://schemas.microsoft.com/office/drawing/2014/main" id="{033F7F3F-C531-6904-BECF-F39F4D703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84" y="1749873"/>
            <a:ext cx="1338813" cy="157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30E859A6-3500-F73A-8B94-252373B27AD9}"/>
              </a:ext>
            </a:extLst>
          </p:cNvPr>
          <p:cNvSpPr/>
          <p:nvPr/>
        </p:nvSpPr>
        <p:spPr>
          <a:xfrm>
            <a:off x="4578849" y="5079998"/>
            <a:ext cx="4528206" cy="124935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Яке число більше за 1 та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менше 3?</a:t>
            </a:r>
          </a:p>
        </p:txBody>
      </p:sp>
      <p:sp>
        <p:nvSpPr>
          <p:cNvPr id="76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E47AD99C-422C-2CBA-3865-67E352BE2A51}"/>
              </a:ext>
            </a:extLst>
          </p:cNvPr>
          <p:cNvSpPr/>
          <p:nvPr/>
        </p:nvSpPr>
        <p:spPr>
          <a:xfrm>
            <a:off x="4578849" y="5079998"/>
            <a:ext cx="4528206" cy="124935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Яке число стоїть між 2 та 4?</a:t>
            </a:r>
          </a:p>
        </p:txBody>
      </p:sp>
      <p:sp>
        <p:nvSpPr>
          <p:cNvPr id="77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2AEFF100-0DE0-67B5-09BB-04F77CEC3C30}"/>
              </a:ext>
            </a:extLst>
          </p:cNvPr>
          <p:cNvSpPr/>
          <p:nvPr/>
        </p:nvSpPr>
        <p:spPr>
          <a:xfrm>
            <a:off x="4578849" y="5079998"/>
            <a:ext cx="4528206" cy="124935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Яке наступне до числа 3?</a:t>
            </a:r>
          </a:p>
        </p:txBody>
      </p:sp>
      <p:sp>
        <p:nvSpPr>
          <p:cNvPr id="78" name="Скругленная прямоугольная выноска 17">
            <a:extLst>
              <a:ext uri="{FF2B5EF4-FFF2-40B4-BE49-F238E27FC236}">
                <a16:creationId xmlns="" xmlns:a16="http://schemas.microsoft.com/office/drawing/2014/main" id="{8D2CC940-47E0-C583-2618-0EA8D1F39DD0}"/>
              </a:ext>
            </a:extLst>
          </p:cNvPr>
          <p:cNvSpPr/>
          <p:nvPr/>
        </p:nvSpPr>
        <p:spPr>
          <a:xfrm>
            <a:off x="4578849" y="5079998"/>
            <a:ext cx="4528206" cy="1249355"/>
          </a:xfrm>
          <a:prstGeom prst="roundRect">
            <a:avLst/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Яких «сусідів» має число 3? 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Яке з них більше?</a:t>
            </a:r>
          </a:p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Чому ти </a:t>
            </a:r>
            <a:r>
              <a:rPr lang="uk-UA" sz="2400" b="1">
                <a:solidFill>
                  <a:schemeClr val="tx2">
                    <a:lumMod val="50000"/>
                  </a:schemeClr>
                </a:solidFill>
              </a:rPr>
              <a:t>так уважаєш?</a:t>
            </a:r>
            <a:endParaRPr lang="uk-U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400038" y="483640"/>
            <a:ext cx="9592975" cy="8695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Мотивація навчальної діяльності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7" name="Picture 4" descr="✋ Эмодзи Поднятая рука на Facebook 4.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3865" y="1928906"/>
            <a:ext cx="3000188" cy="30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0101" y="1533580"/>
            <a:ext cx="375012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Скільки пальців на руці</a:t>
            </a:r>
            <a:br>
              <a:rPr lang="uk-UA" sz="2400" b="1" dirty="0">
                <a:solidFill>
                  <a:srgbClr val="7030A0"/>
                </a:solidFill>
              </a:rPr>
            </a:br>
            <a:r>
              <a:rPr lang="uk-UA" sz="2400" b="1" dirty="0">
                <a:solidFill>
                  <a:srgbClr val="7030A0"/>
                </a:solidFill>
              </a:rPr>
              <a:t>Можна стиснуть в кулаці?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853730" y="1513407"/>
            <a:ext cx="384517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Їх не важко полічити:</a:t>
            </a:r>
            <a:br>
              <a:rPr lang="uk-UA" sz="2400" b="1" dirty="0">
                <a:solidFill>
                  <a:srgbClr val="7030A0"/>
                </a:solidFill>
              </a:rPr>
            </a:br>
            <a:r>
              <a:rPr lang="uk-UA" sz="2400" b="1" dirty="0">
                <a:solidFill>
                  <a:srgbClr val="7030A0"/>
                </a:solidFill>
              </a:rPr>
              <a:t>Раз, два, три, чотири, п'ять!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89BF38-DA48-0ADC-8A13-8C39D500F960}"/>
              </a:ext>
            </a:extLst>
          </p:cNvPr>
          <p:cNvSpPr txBox="1"/>
          <p:nvPr/>
        </p:nvSpPr>
        <p:spPr>
          <a:xfrm>
            <a:off x="8216631" y="2952770"/>
            <a:ext cx="28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FD81F50-2FD9-112F-ADBD-F3DFADAF433C}"/>
              </a:ext>
            </a:extLst>
          </p:cNvPr>
          <p:cNvSpPr txBox="1"/>
          <p:nvPr/>
        </p:nvSpPr>
        <p:spPr>
          <a:xfrm>
            <a:off x="9269576" y="1724333"/>
            <a:ext cx="28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596948F-74B1-A2C9-D377-CA5BD91A8379}"/>
              </a:ext>
            </a:extLst>
          </p:cNvPr>
          <p:cNvSpPr txBox="1"/>
          <p:nvPr/>
        </p:nvSpPr>
        <p:spPr>
          <a:xfrm>
            <a:off x="9758982" y="1533580"/>
            <a:ext cx="28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32AA06C-4A87-D127-61D0-33C8D7492BB4}"/>
              </a:ext>
            </a:extLst>
          </p:cNvPr>
          <p:cNvSpPr txBox="1"/>
          <p:nvPr/>
        </p:nvSpPr>
        <p:spPr>
          <a:xfrm>
            <a:off x="10304416" y="1645955"/>
            <a:ext cx="28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20E596C-C6A8-F8B3-87B6-3EEB40F07149}"/>
              </a:ext>
            </a:extLst>
          </p:cNvPr>
          <p:cNvSpPr txBox="1"/>
          <p:nvPr/>
        </p:nvSpPr>
        <p:spPr>
          <a:xfrm>
            <a:off x="10706686" y="2078276"/>
            <a:ext cx="28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x-none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41193" y="2679781"/>
            <a:ext cx="4726483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ми будемо вивчати число 5.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Навчимося писати цифру 5.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Продовжимо роботу з геометричними фігурами. </a:t>
            </a:r>
          </a:p>
        </p:txBody>
      </p:sp>
      <p:pic>
        <p:nvPicPr>
          <p:cNvPr id="17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31" y="2679781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3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9" grpId="0"/>
      <p:bldP spid="21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81829" y="1603664"/>
            <a:ext cx="3470671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Цифра </a:t>
            </a:r>
            <a:r>
              <a:rPr lang="ru-RU" sz="2400" b="1" dirty="0" err="1">
                <a:solidFill>
                  <a:schemeClr val="bg1"/>
                </a:solidFill>
              </a:rPr>
              <a:t>ця</a:t>
            </a:r>
            <a:r>
              <a:rPr lang="ru-RU" sz="2400" b="1" dirty="0">
                <a:solidFill>
                  <a:schemeClr val="bg1"/>
                </a:solidFill>
              </a:rPr>
              <a:t> – </a:t>
            </a:r>
            <a:r>
              <a:rPr lang="ru-RU" sz="2400" b="1" dirty="0" err="1">
                <a:solidFill>
                  <a:schemeClr val="bg1"/>
                </a:solidFill>
              </a:rPr>
              <a:t>мов</a:t>
            </a:r>
            <a:r>
              <a:rPr lang="ru-RU" sz="2400" b="1" dirty="0">
                <a:solidFill>
                  <a:schemeClr val="bg1"/>
                </a:solidFill>
              </a:rPr>
              <a:t> гак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 </a:t>
            </a:r>
            <a:r>
              <a:rPr lang="ru-RU" sz="2400" b="1" dirty="0" err="1">
                <a:solidFill>
                  <a:schemeClr val="bg1"/>
                </a:solidFill>
              </a:rPr>
              <a:t>автокрані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вантаж</a:t>
            </a:r>
            <a:endParaRPr lang="ru-RU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Підносить</a:t>
            </a:r>
            <a:r>
              <a:rPr lang="ru-RU" sz="2400" b="1" dirty="0">
                <a:solidFill>
                  <a:schemeClr val="bg1"/>
                </a:solidFill>
              </a:rPr>
              <a:t> плавно. </a:t>
            </a:r>
            <a:endParaRPr lang="ru-RU" sz="9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56425" y="2511245"/>
            <a:ext cx="1414708" cy="5367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</a:t>
            </a:r>
            <a:r>
              <a:rPr lang="en-US" sz="2400" b="1" dirty="0">
                <a:solidFill>
                  <a:srgbClr val="0070C0"/>
                </a:solidFill>
              </a:rPr>
              <a:t>’</a:t>
            </a:r>
            <a:r>
              <a:rPr lang="uk-UA" sz="2400" b="1" dirty="0">
                <a:solidFill>
                  <a:srgbClr val="0070C0"/>
                </a:solidFill>
              </a:rPr>
              <a:t>ять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8" name="Picture 4" descr="https://o.remove.bg/downloads/f996b938-5229-456d-981b-6f9c27e78430/788578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84" y="21012"/>
            <a:ext cx="3005635" cy="324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o.remove.bg/downloads/07747a3a-52bc-4cf2-ac07-7ff274dc3e65/22409627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33" y="1117506"/>
            <a:ext cx="4686300" cy="48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02525" y="429349"/>
            <a:ext cx="7546325" cy="8695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Мотивація навчальної діяльності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82597" y="4004466"/>
            <a:ext cx="374468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uk-UA" sz="2400" b="1" i="0" dirty="0">
                <a:solidFill>
                  <a:schemeClr val="bg1"/>
                </a:solidFill>
                <a:effectLst/>
              </a:rPr>
              <a:t>Ось і вийшла погуляти</a:t>
            </a:r>
          </a:p>
          <a:p>
            <a:pPr fontAlgn="base"/>
            <a:r>
              <a:rPr lang="uk-UA" sz="2400" b="1" dirty="0">
                <a:solidFill>
                  <a:schemeClr val="bg1"/>
                </a:solidFill>
              </a:rPr>
              <a:t>На папері цифра 5.</a:t>
            </a:r>
          </a:p>
          <a:p>
            <a:pPr fontAlgn="base"/>
            <a:r>
              <a:rPr lang="uk-UA" sz="2400" b="1" i="0" dirty="0">
                <a:solidFill>
                  <a:schemeClr val="bg1"/>
                </a:solidFill>
                <a:effectLst/>
              </a:rPr>
              <a:t>Руку вправо простягнула,</a:t>
            </a:r>
          </a:p>
          <a:p>
            <a:pPr fontAlgn="base"/>
            <a:r>
              <a:rPr lang="uk-UA" sz="2400" b="1" dirty="0">
                <a:solidFill>
                  <a:schemeClr val="bg1"/>
                </a:solidFill>
              </a:rPr>
              <a:t>Ніжку бубликом зігнула.</a:t>
            </a:r>
            <a:endParaRPr lang="ru-RU" sz="2400" b="1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1" name="Picture 2" descr="Урок математика &quot;Число 5, цифра 5, состав числа 5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8" y="3545466"/>
            <a:ext cx="2283014" cy="248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5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7280</TotalTime>
  <Words>549</Words>
  <Application>Microsoft Office PowerPoint</Application>
  <PresentationFormat>Произвольный</PresentationFormat>
  <Paragraphs>170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650</cp:revision>
  <dcterms:created xsi:type="dcterms:W3CDTF">2018-01-05T16:38:53Z</dcterms:created>
  <dcterms:modified xsi:type="dcterms:W3CDTF">2023-10-01T20:56:55Z</dcterms:modified>
</cp:coreProperties>
</file>