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602" r:id="rId3"/>
    <p:sldId id="619" r:id="rId4"/>
    <p:sldId id="520" r:id="rId5"/>
    <p:sldId id="620" r:id="rId6"/>
    <p:sldId id="621" r:id="rId7"/>
    <p:sldId id="610" r:id="rId8"/>
    <p:sldId id="382" r:id="rId9"/>
    <p:sldId id="555" r:id="rId10"/>
    <p:sldId id="622" r:id="rId11"/>
    <p:sldId id="635" r:id="rId12"/>
    <p:sldId id="623" r:id="rId13"/>
    <p:sldId id="630" r:id="rId14"/>
    <p:sldId id="587" r:id="rId15"/>
    <p:sldId id="629" r:id="rId16"/>
    <p:sldId id="636" r:id="rId17"/>
    <p:sldId id="611" r:id="rId18"/>
    <p:sldId id="625" r:id="rId19"/>
    <p:sldId id="572" r:id="rId20"/>
    <p:sldId id="638" r:id="rId21"/>
    <p:sldId id="485" r:id="rId22"/>
    <p:sldId id="63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E838BA"/>
    <a:srgbClr val="295FFF"/>
    <a:srgbClr val="322ADA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8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jpe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9358" y="4480009"/>
            <a:ext cx="7692728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Велика буква А.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 Розповідь за малюнками 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s://i.pinimg.com/564x/d0/81/a7/d081a79294c928f27c11b00435a95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17" y="1022181"/>
            <a:ext cx="4405605" cy="317924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7999" y="1607274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7795" y="347775"/>
            <a:ext cx="8756193" cy="10129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</a:t>
            </a:r>
            <a:r>
              <a:rPr lang="uk-UA" sz="3600" b="1" dirty="0">
                <a:solidFill>
                  <a:schemeClr val="bg1"/>
                </a:solidFill>
              </a:rPr>
              <a:t>речення за </a:t>
            </a:r>
            <a:r>
              <a:rPr lang="uk-UA" sz="3600" b="1" dirty="0" smtClean="0">
                <a:solidFill>
                  <a:schemeClr val="bg1"/>
                </a:solidFill>
              </a:rPr>
              <a:t>малюнком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88820" y="2346763"/>
            <a:ext cx="2411736" cy="3025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" t="3366" r="11314" b="65800"/>
          <a:stretch/>
        </p:blipFill>
        <p:spPr>
          <a:xfrm>
            <a:off x="2811309" y="2346763"/>
            <a:ext cx="8240306" cy="422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005765" y="1480457"/>
            <a:ext cx="8756193" cy="7700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малюнок. </a:t>
            </a:r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дітям імена на букву А.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Чим </a:t>
            </a:r>
            <a:r>
              <a:rPr lang="uk-UA" sz="2000" b="1" dirty="0">
                <a:solidFill>
                  <a:schemeClr val="bg1"/>
                </a:solidFill>
              </a:rPr>
              <a:t>зайняті діти? Що вони намалювали?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34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4688" y="44030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букви на </a:t>
            </a:r>
            <a:r>
              <a:rPr lang="uk-UA" sz="3600" b="1" dirty="0" smtClean="0">
                <a:solidFill>
                  <a:schemeClr val="bg1"/>
                </a:solidFill>
              </a:rPr>
              <a:t>сходинках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8"/>
          <a:stretch/>
        </p:blipFill>
        <p:spPr>
          <a:xfrm>
            <a:off x="571500" y="1841347"/>
            <a:ext cx="5361214" cy="317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34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3964DDA-A212-4080-8C2F-C9890193E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212" y="1611879"/>
            <a:ext cx="3218751" cy="3438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E96543-9830-4D87-96CB-E2CD83778D5A}"/>
              </a:ext>
            </a:extLst>
          </p:cNvPr>
          <p:cNvSpPr txBox="1"/>
          <p:nvPr/>
        </p:nvSpPr>
        <p:spPr>
          <a:xfrm>
            <a:off x="8470620" y="2463288"/>
            <a:ext cx="3320393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А.</a:t>
            </a:r>
          </a:p>
          <a:p>
            <a:r>
              <a:rPr lang="ru-RU" sz="4000" b="1" dirty="0">
                <a:solidFill>
                  <a:srgbClr val="002060"/>
                </a:solidFill>
              </a:rPr>
              <a:t>А – а?</a:t>
            </a:r>
          </a:p>
          <a:p>
            <a:r>
              <a:rPr lang="ru-RU" sz="4000" b="1" dirty="0">
                <a:solidFill>
                  <a:srgbClr val="002060"/>
                </a:solidFill>
              </a:rPr>
              <a:t>А – а – а!</a:t>
            </a:r>
          </a:p>
          <a:p>
            <a:r>
              <a:rPr lang="ru-RU" sz="4000" b="1" dirty="0">
                <a:solidFill>
                  <a:srgbClr val="002060"/>
                </a:solidFill>
              </a:rPr>
              <a:t>А – а – а – а.</a:t>
            </a:r>
            <a:endParaRPr lang="uk-UA" sz="40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94688" y="44030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</a:t>
            </a:r>
            <a:r>
              <a:rPr lang="uk-UA" sz="3600" b="1" dirty="0" smtClean="0">
                <a:solidFill>
                  <a:schemeClr val="bg1"/>
                </a:solidFill>
              </a:rPr>
              <a:t>завдання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2343" y="327848"/>
            <a:ext cx="9452880" cy="7533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Розкажи, що відбувається на малюнках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2" t="52326" r="55429" b="25479"/>
          <a:stretch/>
        </p:blipFill>
        <p:spPr>
          <a:xfrm>
            <a:off x="1047003" y="2229955"/>
            <a:ext cx="4081202" cy="370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2952520" y="5968735"/>
            <a:ext cx="167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Кактус</a:t>
            </a:r>
            <a:endParaRPr lang="ru-RU" sz="3200" b="1" dirty="0">
              <a:solidFill>
                <a:srgbClr val="2F3242"/>
              </a:solidFill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3353036" y="5578142"/>
            <a:ext cx="192919" cy="280894"/>
            <a:chOff x="3398075" y="6018352"/>
            <a:chExt cx="184699" cy="263541"/>
          </a:xfrm>
        </p:grpSpPr>
        <p:sp>
          <p:nvSpPr>
            <p:cNvPr id="61" name="Полилиния 60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440396" y="2229955"/>
            <a:ext cx="2665384" cy="3215058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78415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34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02" t="51038" r="14886" b="25107"/>
          <a:stretch/>
        </p:blipFill>
        <p:spPr>
          <a:xfrm>
            <a:off x="5227357" y="2188896"/>
            <a:ext cx="4213039" cy="378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558783" y="6000276"/>
            <a:ext cx="145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Мама</a:t>
            </a:r>
            <a:endParaRPr lang="ru-RU" sz="3200" b="1" dirty="0">
              <a:solidFill>
                <a:srgbClr val="2F3242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099134" y="5594026"/>
            <a:ext cx="185335" cy="254693"/>
            <a:chOff x="3398075" y="6018352"/>
            <a:chExt cx="184699" cy="263541"/>
          </a:xfrm>
        </p:grpSpPr>
        <p:sp>
          <p:nvSpPr>
            <p:cNvPr id="19" name="Полилиния 18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637789" y="5604343"/>
            <a:ext cx="181564" cy="254693"/>
            <a:chOff x="3398075" y="6018352"/>
            <a:chExt cx="184699" cy="263541"/>
          </a:xfrm>
        </p:grpSpPr>
        <p:sp>
          <p:nvSpPr>
            <p:cNvPr id="22" name="Полилиния 21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832343" y="1115051"/>
            <a:ext cx="9452880" cy="1073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малюнок. Розкажи, яка пригода сталася з </a:t>
            </a:r>
            <a:r>
              <a:rPr lang="uk-UA" sz="2000" b="1" dirty="0" smtClean="0">
                <a:solidFill>
                  <a:schemeClr val="bg1"/>
                </a:solidFill>
              </a:rPr>
              <a:t>дівчинкою</a:t>
            </a:r>
            <a:r>
              <a:rPr lang="ru-RU" sz="2000" b="1" i="1" dirty="0" smtClean="0">
                <a:solidFill>
                  <a:schemeClr val="bg1"/>
                </a:solidFill>
              </a:rPr>
              <a:t>. </a:t>
            </a:r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дівчинці ім'я на букву А. </a:t>
            </a:r>
            <a:r>
              <a:rPr lang="uk-UA" sz="2000" b="1" dirty="0" smtClean="0">
                <a:solidFill>
                  <a:schemeClr val="bg1"/>
                </a:solidFill>
              </a:rPr>
              <a:t>Прочитай, </a:t>
            </a:r>
            <a:r>
              <a:rPr lang="uk-UA" sz="2000" b="1" dirty="0">
                <a:solidFill>
                  <a:schemeClr val="bg1"/>
                </a:solidFill>
              </a:rPr>
              <a:t>що сказала дівчинка, вколовшись колючкою кактуса.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Визнач, </a:t>
            </a:r>
            <a:r>
              <a:rPr lang="uk-UA" sz="2000" b="1" dirty="0">
                <a:solidFill>
                  <a:schemeClr val="bg1"/>
                </a:solidFill>
              </a:rPr>
              <a:t>до якого слова побудована звукова схема.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32343" y="1081191"/>
            <a:ext cx="9452880" cy="1073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малюнок. Хто це? Що вона робить? </a:t>
            </a:r>
            <a:r>
              <a:rPr lang="uk-UA" sz="2000" b="1" dirty="0" smtClean="0">
                <a:solidFill>
                  <a:schemeClr val="bg1"/>
                </a:solidFill>
              </a:rPr>
              <a:t>Прочитай, </a:t>
            </a:r>
            <a:r>
              <a:rPr lang="uk-UA" sz="2000" b="1" dirty="0">
                <a:solidFill>
                  <a:schemeClr val="bg1"/>
                </a:solidFill>
              </a:rPr>
              <a:t>що говорить мама, коли колише немовля. </a:t>
            </a:r>
            <a:r>
              <a:rPr lang="uk-UA" sz="2000" b="1" dirty="0" smtClean="0">
                <a:solidFill>
                  <a:schemeClr val="bg1"/>
                </a:solidFill>
              </a:rPr>
              <a:t>Визнач, </a:t>
            </a:r>
            <a:r>
              <a:rPr lang="uk-UA" sz="2000" b="1" dirty="0">
                <a:solidFill>
                  <a:schemeClr val="bg1"/>
                </a:solidFill>
              </a:rPr>
              <a:t>до якого слова побудована звукова схема.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7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6910" y="426831"/>
            <a:ext cx="8756193" cy="808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разом із Щебетунчиком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1173919"/>
            <a:ext cx="2979511" cy="35939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06425" y="1694664"/>
            <a:ext cx="34772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А-а-а —  — 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57471" y="2960958"/>
            <a:ext cx="34772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А-а-а —  — 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87631" y="4003066"/>
            <a:ext cx="34772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А-а-а —  — 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11529" y="5160548"/>
            <a:ext cx="38860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/>
              <a:t>А-а-а —  — . </a:t>
            </a:r>
          </a:p>
        </p:txBody>
      </p:sp>
      <p:pic>
        <p:nvPicPr>
          <p:cNvPr id="5122" name="Picture 2" descr="Сова без фо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" b="944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48" y="1149001"/>
            <a:ext cx="2567236" cy="19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Фото трава на прозрачном фоне - Трава - Картинки PNG - Галерей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29" y="1626774"/>
            <a:ext cx="2420061" cy="212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Оса векторный рисунок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0" b="100000" l="10000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52" y="3304425"/>
            <a:ext cx="1963808" cy="17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Девочка с косичками рисунок карандашом (46 фото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59" r="89959">
                        <a14:foregroundMark x1="44398" y1="18733" x2="44398" y2="18733"/>
                        <a14:foregroundMark x1="45560" y1="15400" x2="45560" y2="15400"/>
                        <a14:foregroundMark x1="48963" y1="14200" x2="48963" y2="14200"/>
                        <a14:foregroundMark x1="41411" y1="18400" x2="41411" y2="18400"/>
                        <a14:foregroundMark x1="38008" y1="20200" x2="38008" y2="20200"/>
                        <a14:foregroundMark x1="42905" y1="16267" x2="45560" y2="15667"/>
                        <a14:foregroundMark x1="60249" y1="13867" x2="60249" y2="13867"/>
                        <a14:foregroundMark x1="35021" y1="36867" x2="35021" y2="36867"/>
                        <a14:foregroundMark x1="37261" y1="42933" x2="37261" y2="429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160" y="4026079"/>
            <a:ext cx="2028754" cy="25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6314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35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7262" y="1302727"/>
            <a:ext cx="7226797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dirty="0"/>
              <a:t>     Аліна хоче стати лікарем. У неї є аптечка. </a:t>
            </a:r>
          </a:p>
          <a:p>
            <a:r>
              <a:rPr lang="uk-UA" sz="3600" dirty="0"/>
              <a:t>     Сьогодні захворів зайчик. </a:t>
            </a:r>
          </a:p>
          <a:p>
            <a:r>
              <a:rPr lang="uk-UA" sz="3600" dirty="0"/>
              <a:t>     — Зайчику, скажи: «А-а-а!» </a:t>
            </a:r>
          </a:p>
          <a:p>
            <a:r>
              <a:rPr lang="uk-UA" sz="3600" dirty="0"/>
              <a:t>     — О! Треба лікувати горло.</a:t>
            </a:r>
          </a:p>
          <a:p>
            <a:r>
              <a:rPr lang="uk-UA" sz="3600" dirty="0"/>
              <a:t>     Аліна радить зайчикові пити чай з малиною.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489254" y="445745"/>
            <a:ext cx="8756193" cy="781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над </a:t>
            </a:r>
            <a:r>
              <a:rPr lang="uk-UA" sz="3600" b="1" dirty="0" smtClean="0">
                <a:solidFill>
                  <a:schemeClr val="bg1"/>
                </a:solidFill>
              </a:rPr>
              <a:t>текстом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77" t="32371" r="11173" b="38589"/>
          <a:stretch/>
        </p:blipFill>
        <p:spPr>
          <a:xfrm>
            <a:off x="8195626" y="1256419"/>
            <a:ext cx="3302591" cy="423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Овал 12"/>
          <p:cNvSpPr/>
          <p:nvPr/>
        </p:nvSpPr>
        <p:spPr>
          <a:xfrm>
            <a:off x="2134410" y="1463988"/>
            <a:ext cx="315711" cy="36457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767009" y="1423944"/>
            <a:ext cx="297575" cy="40461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065673" y="1468759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32666" y="2094143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014909" y="2094143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264250" y="2593691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960972" y="2593691"/>
            <a:ext cx="299251" cy="30607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993939" y="3195978"/>
            <a:ext cx="280942" cy="27772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935151" y="3185427"/>
            <a:ext cx="280942" cy="27772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196339" y="3040860"/>
            <a:ext cx="337170" cy="494052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688535" y="3200065"/>
            <a:ext cx="280942" cy="27772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969477" y="3201795"/>
            <a:ext cx="280942" cy="277724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219856" y="3715008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503266" y="3715008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04311" y="4214925"/>
            <a:ext cx="350706" cy="44388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114371" y="4294825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604483" y="4294826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064584" y="4296937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097284" y="4296938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331398" y="4847971"/>
            <a:ext cx="315711" cy="284085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02125" y="1422226"/>
            <a:ext cx="350706" cy="443883"/>
          </a:xfrm>
          <a:prstGeom prst="ellipse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202125" y="5762212"/>
            <a:ext cx="9608875" cy="6084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Послухай текст. </a:t>
            </a:r>
            <a:r>
              <a:rPr lang="uk-UA" sz="2000" b="1" dirty="0">
                <a:solidFill>
                  <a:schemeClr val="bg1"/>
                </a:solidFill>
              </a:rPr>
              <a:t>Бесіда за змістом тексту. </a:t>
            </a:r>
            <a:r>
              <a:rPr lang="uk-UA" sz="2000" b="1" dirty="0" smtClean="0">
                <a:solidFill>
                  <a:schemeClr val="bg1"/>
                </a:solidFill>
              </a:rPr>
              <a:t>Придумай заголовок. Знайди всі </a:t>
            </a:r>
            <a:r>
              <a:rPr lang="uk-UA" sz="2000" b="1" dirty="0">
                <a:solidFill>
                  <a:schemeClr val="bg1"/>
                </a:solidFill>
              </a:rPr>
              <a:t>букви А </a:t>
            </a:r>
            <a:r>
              <a:rPr lang="uk-UA" sz="2000" b="1" dirty="0" err="1">
                <a:solidFill>
                  <a:schemeClr val="bg1"/>
                </a:solidFill>
              </a:rPr>
              <a:t>а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6314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35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981721" y="347774"/>
            <a:ext cx="8756193" cy="781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Поясни, </a:t>
            </a:r>
            <a:r>
              <a:rPr lang="uk-UA" sz="3600" b="1" dirty="0">
                <a:solidFill>
                  <a:schemeClr val="bg1"/>
                </a:solidFill>
              </a:rPr>
              <a:t>що на малюнках не </a:t>
            </a:r>
            <a:r>
              <a:rPr lang="uk-UA" sz="3600" b="1" dirty="0" smtClean="0">
                <a:solidFill>
                  <a:schemeClr val="bg1"/>
                </a:solidFill>
              </a:rPr>
              <a:t>так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7" t="65651" r="55479" b="12824"/>
          <a:stretch/>
        </p:blipFill>
        <p:spPr>
          <a:xfrm>
            <a:off x="2937432" y="1748902"/>
            <a:ext cx="4007654" cy="363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39" t="65107" r="24018" b="16598"/>
          <a:stretch/>
        </p:blipFill>
        <p:spPr>
          <a:xfrm>
            <a:off x="7267653" y="1746172"/>
            <a:ext cx="3786946" cy="363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Прямоугольник 42"/>
          <p:cNvSpPr/>
          <p:nvPr/>
        </p:nvSpPr>
        <p:spPr>
          <a:xfrm>
            <a:off x="4807527" y="5666449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5147182" y="5828117"/>
            <a:ext cx="991674" cy="321184"/>
            <a:chOff x="4132601" y="5642899"/>
            <a:chExt cx="991674" cy="321184"/>
          </a:xfrm>
        </p:grpSpPr>
        <p:sp>
          <p:nvSpPr>
            <p:cNvPr id="45" name="Прямоугольник 44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7" name="Прямоугольник 46"/>
          <p:cNvSpPr/>
          <p:nvPr/>
        </p:nvSpPr>
        <p:spPr>
          <a:xfrm rot="16200000" flipH="1">
            <a:off x="6830968" y="562878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7805482" y="5866900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 rot="16200000" flipH="1">
            <a:off x="8788228" y="562878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 rot="16200000" flipH="1">
            <a:off x="9452906" y="6095016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88820" y="2346763"/>
            <a:ext cx="2411736" cy="3025337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6314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81721" y="1129249"/>
            <a:ext cx="8756193" cy="4818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малюнки. </a:t>
            </a:r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 за схемою до кожного малюнка.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4144" y="434860"/>
            <a:ext cx="9640922" cy="8823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2253110"/>
            <a:ext cx="2743025" cy="335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6314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8946371" y="3612138"/>
            <a:ext cx="2681540" cy="9598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Побудуй схему свого речення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016 - Звук [а]. Мала буква а\2023-09-27_2336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02" y="1436913"/>
            <a:ext cx="5708469" cy="32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Прямоугольник 161"/>
          <p:cNvSpPr/>
          <p:nvPr/>
        </p:nvSpPr>
        <p:spPr>
          <a:xfrm>
            <a:off x="3084503" y="4850567"/>
            <a:ext cx="5732926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3" name="Группа 162"/>
          <p:cNvGrpSpPr/>
          <p:nvPr/>
        </p:nvGrpSpPr>
        <p:grpSpPr>
          <a:xfrm>
            <a:off x="3424157" y="5012235"/>
            <a:ext cx="991674" cy="321184"/>
            <a:chOff x="4132601" y="5642899"/>
            <a:chExt cx="991674" cy="321184"/>
          </a:xfrm>
        </p:grpSpPr>
        <p:sp>
          <p:nvSpPr>
            <p:cNvPr id="164" name="Прямоугольник 163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Прямоугольник 164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6" name="Прямоугольник 165"/>
          <p:cNvSpPr/>
          <p:nvPr/>
        </p:nvSpPr>
        <p:spPr>
          <a:xfrm rot="16200000" flipH="1">
            <a:off x="5044538" y="480106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 rot="16200000" flipH="1">
            <a:off x="5869452" y="5037797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 rot="16200000" flipH="1">
            <a:off x="6765197" y="4801059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 rot="16200000" flipH="1">
            <a:off x="8621222" y="5289701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 rot="16200000" flipH="1">
            <a:off x="7916417" y="4799676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3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6" grpId="0" animBg="1"/>
      <p:bldP spid="167" grpId="0" animBg="1"/>
      <p:bldP spid="168" grpId="0" animBg="1"/>
      <p:bldP spid="169" grpId="0" animBg="1"/>
      <p:bldP spid="1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1073" y="445745"/>
            <a:ext cx="8756193" cy="827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Написання </a:t>
            </a:r>
            <a:r>
              <a:rPr lang="uk-UA" sz="3200" b="1" dirty="0">
                <a:solidFill>
                  <a:schemeClr val="bg1"/>
                </a:solidFill>
              </a:rPr>
              <a:t>великої друкованої букви </a:t>
            </a:r>
            <a:r>
              <a:rPr lang="uk-UA" sz="3200" b="1" dirty="0" smtClean="0">
                <a:solidFill>
                  <a:schemeClr val="bg1"/>
                </a:solidFill>
              </a:rPr>
              <a:t>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783166" y="3903550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786694" y="1625538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518949" y="1625538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518949" y="3896811"/>
            <a:ext cx="2271273" cy="2278012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247675" y="3903550"/>
            <a:ext cx="2271273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 flipV="1">
            <a:off x="9955315" y="1655073"/>
            <a:ext cx="1106181" cy="4496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9322918" y="3903549"/>
            <a:ext cx="1154348" cy="59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8790223" y="1628879"/>
            <a:ext cx="1165091" cy="452314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4247675" y="1625538"/>
            <a:ext cx="2274801" cy="2271273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8694511" y="6010635"/>
            <a:ext cx="191424" cy="18561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2" name="Пряма зі стрілкою 56">
            <a:extLst>
              <a:ext uri="{FF2B5EF4-FFF2-40B4-BE49-F238E27FC236}">
                <a16:creationId xmlns:a16="http://schemas.microsoft.com/office/drawing/2014/main" xmlns="" id="{5305CC92-7FB2-3160-5F0B-C502FF034EC6}"/>
              </a:ext>
            </a:extLst>
          </p:cNvPr>
          <p:cNvCxnSpPr>
            <a:cxnSpLocks/>
          </p:cNvCxnSpPr>
          <p:nvPr/>
        </p:nvCxnSpPr>
        <p:spPr>
          <a:xfrm flipV="1">
            <a:off x="8860504" y="2906030"/>
            <a:ext cx="560779" cy="1958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9859602" y="1573422"/>
            <a:ext cx="191424" cy="18561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10962257" y="6031094"/>
            <a:ext cx="191424" cy="18561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9261872" y="3789258"/>
            <a:ext cx="191424" cy="18561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10405637" y="3776815"/>
            <a:ext cx="191424" cy="18561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3" name="Пряма зі стрілкою 56">
            <a:extLst>
              <a:ext uri="{FF2B5EF4-FFF2-40B4-BE49-F238E27FC236}">
                <a16:creationId xmlns:a16="http://schemas.microsoft.com/office/drawing/2014/main" xmlns="" id="{5305CC92-7FB2-3160-5F0B-C502FF034EC6}"/>
              </a:ext>
            </a:extLst>
          </p:cNvPr>
          <p:cNvCxnSpPr>
            <a:cxnSpLocks/>
          </p:cNvCxnSpPr>
          <p:nvPr/>
        </p:nvCxnSpPr>
        <p:spPr>
          <a:xfrm>
            <a:off x="10455774" y="2905319"/>
            <a:ext cx="491667" cy="19464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 зі стрілкою 56">
            <a:extLst>
              <a:ext uri="{FF2B5EF4-FFF2-40B4-BE49-F238E27FC236}">
                <a16:creationId xmlns:a16="http://schemas.microsoft.com/office/drawing/2014/main" xmlns="" id="{5305CC92-7FB2-3160-5F0B-C502FF034EC6}"/>
              </a:ext>
            </a:extLst>
          </p:cNvPr>
          <p:cNvCxnSpPr>
            <a:cxnSpLocks/>
          </p:cNvCxnSpPr>
          <p:nvPr/>
        </p:nvCxnSpPr>
        <p:spPr>
          <a:xfrm>
            <a:off x="9536203" y="4107508"/>
            <a:ext cx="8694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 flipV="1">
            <a:off x="5412766" y="1640004"/>
            <a:ext cx="1106181" cy="4496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4780369" y="3888480"/>
            <a:ext cx="1154348" cy="59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4247674" y="1613810"/>
            <a:ext cx="1165091" cy="452314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2" descr="Картинки с буквой А, буква А в картинках | Русский алфавит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20" y="1961175"/>
            <a:ext cx="1589322" cy="165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6604073" y="4540396"/>
            <a:ext cx="21790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tx2">
                    <a:lumMod val="75000"/>
                  </a:schemeClr>
                </a:solidFill>
              </a:rPr>
              <a:t>Букви можна друкувати,</a:t>
            </a:r>
          </a:p>
          <a:p>
            <a:r>
              <a:rPr lang="uk-UA" sz="1400" b="1" dirty="0">
                <a:solidFill>
                  <a:schemeClr val="tx2">
                    <a:lumMod val="75000"/>
                  </a:schemeClr>
                </a:solidFill>
              </a:rPr>
              <a:t>Можна бачити й писати,</a:t>
            </a:r>
          </a:p>
          <a:p>
            <a:r>
              <a:rPr lang="uk-UA" sz="1400" b="1" dirty="0">
                <a:solidFill>
                  <a:schemeClr val="tx2">
                    <a:lumMod val="75000"/>
                  </a:schemeClr>
                </a:solidFill>
              </a:rPr>
              <a:t>А почути – аж ніяк!</a:t>
            </a:r>
          </a:p>
          <a:p>
            <a:r>
              <a:rPr lang="uk-UA" sz="1400" b="1" dirty="0">
                <a:solidFill>
                  <a:schemeClr val="tx2">
                    <a:lumMod val="75000"/>
                  </a:schemeClr>
                </a:solidFill>
              </a:rPr>
              <a:t>Це лише умовний знак.</a:t>
            </a:r>
          </a:p>
          <a:p>
            <a:r>
              <a:rPr lang="uk-UA" sz="1400" b="1" dirty="0">
                <a:solidFill>
                  <a:schemeClr val="tx2">
                    <a:lumMod val="75000"/>
                  </a:schemeClr>
                </a:solidFill>
              </a:rPr>
              <a:t>               </a:t>
            </a:r>
            <a:r>
              <a:rPr lang="uk-UA" sz="1200" b="1" i="1" dirty="0">
                <a:solidFill>
                  <a:schemeClr val="tx2">
                    <a:lumMod val="75000"/>
                  </a:schemeClr>
                </a:solidFill>
              </a:rPr>
              <a:t>Валентина </a:t>
            </a:r>
            <a:r>
              <a:rPr lang="uk-UA" sz="1200" b="1" i="1" dirty="0" err="1">
                <a:solidFill>
                  <a:schemeClr val="tx2">
                    <a:lumMod val="75000"/>
                  </a:schemeClr>
                </a:solidFill>
              </a:rPr>
              <a:t>Бутрім</a:t>
            </a:r>
            <a:endParaRPr lang="uk-UA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26971" y="1424795"/>
            <a:ext cx="3844286" cy="752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Велика </a:t>
            </a:r>
            <a:r>
              <a:rPr lang="uk-UA" sz="2000" b="1" dirty="0">
                <a:solidFill>
                  <a:schemeClr val="bg1"/>
                </a:solidFill>
              </a:rPr>
              <a:t>друкована буква А складається з трьох </a:t>
            </a:r>
            <a:r>
              <a:rPr lang="uk-UA" sz="2000" b="1" dirty="0" smtClean="0">
                <a:solidFill>
                  <a:schemeClr val="bg1"/>
                </a:solidFill>
              </a:rPr>
              <a:t>елементів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2257785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  <p:bldP spid="53" grpId="0" animBg="1"/>
      <p:bldP spid="53" grpId="1" animBg="1"/>
      <p:bldP spid="53" grpId="2" animBg="1"/>
      <p:bldP spid="59" grpId="0" animBg="1"/>
      <p:bldP spid="59" grpId="1" animBg="1"/>
      <p:bldP spid="59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9" t="34693" r="16073" b="53398"/>
          <a:stretch/>
        </p:blipFill>
        <p:spPr>
          <a:xfrm>
            <a:off x="3250599" y="4034289"/>
            <a:ext cx="8487217" cy="1913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34144" y="434860"/>
            <a:ext cx="9640922" cy="8823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2253110"/>
            <a:ext cx="2743025" cy="335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Группа 55"/>
          <p:cNvGrpSpPr/>
          <p:nvPr/>
        </p:nvGrpSpPr>
        <p:grpSpPr>
          <a:xfrm>
            <a:off x="4134977" y="4251664"/>
            <a:ext cx="280794" cy="566516"/>
            <a:chOff x="2061433" y="3181953"/>
            <a:chExt cx="361093" cy="708354"/>
          </a:xfrm>
        </p:grpSpPr>
        <p:cxnSp>
          <p:nvCxnSpPr>
            <p:cNvPr id="57" name="Прямая соединительная линия 56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59"/>
          <p:cNvGrpSpPr/>
          <p:nvPr/>
        </p:nvGrpSpPr>
        <p:grpSpPr>
          <a:xfrm>
            <a:off x="4667994" y="4251664"/>
            <a:ext cx="280794" cy="566516"/>
            <a:chOff x="2061433" y="3181953"/>
            <a:chExt cx="361093" cy="708354"/>
          </a:xfrm>
        </p:grpSpPr>
        <p:cxnSp>
          <p:nvCxnSpPr>
            <p:cNvPr id="61" name="Прямая соединительная линия 6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/>
          <p:cNvGrpSpPr/>
          <p:nvPr/>
        </p:nvGrpSpPr>
        <p:grpSpPr>
          <a:xfrm>
            <a:off x="5226780" y="4254049"/>
            <a:ext cx="280794" cy="566516"/>
            <a:chOff x="2061433" y="3181953"/>
            <a:chExt cx="361093" cy="708354"/>
          </a:xfrm>
        </p:grpSpPr>
        <p:cxnSp>
          <p:nvCxnSpPr>
            <p:cNvPr id="65" name="Прямая соединительная линия 64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/>
          <p:cNvGrpSpPr/>
          <p:nvPr/>
        </p:nvGrpSpPr>
        <p:grpSpPr>
          <a:xfrm>
            <a:off x="5778845" y="4251664"/>
            <a:ext cx="280794" cy="566516"/>
            <a:chOff x="2061433" y="3181953"/>
            <a:chExt cx="361093" cy="708354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Группа 71"/>
          <p:cNvGrpSpPr/>
          <p:nvPr/>
        </p:nvGrpSpPr>
        <p:grpSpPr>
          <a:xfrm>
            <a:off x="6296969" y="4251664"/>
            <a:ext cx="280794" cy="566516"/>
            <a:chOff x="2061433" y="3181953"/>
            <a:chExt cx="361093" cy="708354"/>
          </a:xfrm>
        </p:grpSpPr>
        <p:cxnSp>
          <p:nvCxnSpPr>
            <p:cNvPr id="73" name="Прямая соединительная линия 72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Группа 75"/>
          <p:cNvGrpSpPr/>
          <p:nvPr/>
        </p:nvGrpSpPr>
        <p:grpSpPr>
          <a:xfrm>
            <a:off x="6836977" y="4251668"/>
            <a:ext cx="280794" cy="566516"/>
            <a:chOff x="2061433" y="3181953"/>
            <a:chExt cx="361093" cy="708354"/>
          </a:xfrm>
        </p:grpSpPr>
        <p:cxnSp>
          <p:nvCxnSpPr>
            <p:cNvPr id="77" name="Прямая соединительная линия 76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Группа 79"/>
          <p:cNvGrpSpPr/>
          <p:nvPr/>
        </p:nvGrpSpPr>
        <p:grpSpPr>
          <a:xfrm>
            <a:off x="7375178" y="4251664"/>
            <a:ext cx="280794" cy="566516"/>
            <a:chOff x="2061433" y="3181953"/>
            <a:chExt cx="361093" cy="708354"/>
          </a:xfrm>
        </p:grpSpPr>
        <p:cxnSp>
          <p:nvCxnSpPr>
            <p:cNvPr id="81" name="Прямая соединительная линия 8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8448447" y="4251664"/>
            <a:ext cx="280794" cy="566516"/>
            <a:chOff x="2061433" y="3181953"/>
            <a:chExt cx="361093" cy="70835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Группа 95"/>
          <p:cNvGrpSpPr/>
          <p:nvPr/>
        </p:nvGrpSpPr>
        <p:grpSpPr>
          <a:xfrm>
            <a:off x="9528661" y="4251664"/>
            <a:ext cx="280794" cy="566516"/>
            <a:chOff x="2061433" y="3181953"/>
            <a:chExt cx="361093" cy="708354"/>
          </a:xfrm>
        </p:grpSpPr>
        <p:cxnSp>
          <p:nvCxnSpPr>
            <p:cNvPr id="97" name="Прямая соединительная линия 96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Группа 103"/>
          <p:cNvGrpSpPr/>
          <p:nvPr/>
        </p:nvGrpSpPr>
        <p:grpSpPr>
          <a:xfrm>
            <a:off x="10594915" y="4242254"/>
            <a:ext cx="280794" cy="566516"/>
            <a:chOff x="2061433" y="3181953"/>
            <a:chExt cx="361093" cy="708354"/>
          </a:xfrm>
        </p:grpSpPr>
        <p:cxnSp>
          <p:nvCxnSpPr>
            <p:cNvPr id="105" name="Прямая соединительная линия 104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00390" y="1864261"/>
            <a:ext cx="2214027" cy="204773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6911418" y="1864261"/>
            <a:ext cx="2203280" cy="2047733"/>
          </a:xfrm>
          <a:prstGeom prst="rect">
            <a:avLst/>
          </a:prstGeom>
        </p:spPr>
      </p:pic>
      <p:grpSp>
        <p:nvGrpSpPr>
          <p:cNvPr id="136" name="Группа 135"/>
          <p:cNvGrpSpPr/>
          <p:nvPr/>
        </p:nvGrpSpPr>
        <p:grpSpPr>
          <a:xfrm>
            <a:off x="7925928" y="4569404"/>
            <a:ext cx="189292" cy="265239"/>
            <a:chOff x="3398075" y="6018352"/>
            <a:chExt cx="184699" cy="263541"/>
          </a:xfrm>
        </p:grpSpPr>
        <p:sp>
          <p:nvSpPr>
            <p:cNvPr id="137" name="Полилиния 136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9020052" y="4560985"/>
            <a:ext cx="189292" cy="265239"/>
            <a:chOff x="3398075" y="6018352"/>
            <a:chExt cx="184699" cy="263541"/>
          </a:xfrm>
        </p:grpSpPr>
        <p:sp>
          <p:nvSpPr>
            <p:cNvPr id="144" name="Полилиния 143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олилиния 144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10153759" y="4551243"/>
            <a:ext cx="196623" cy="265239"/>
            <a:chOff x="3398075" y="6018352"/>
            <a:chExt cx="184699" cy="263541"/>
          </a:xfrm>
        </p:grpSpPr>
        <p:sp>
          <p:nvSpPr>
            <p:cNvPr id="151" name="Полилиния 150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11237349" y="4569404"/>
            <a:ext cx="196623" cy="265239"/>
            <a:chOff x="3398075" y="6018352"/>
            <a:chExt cx="184699" cy="263541"/>
          </a:xfrm>
        </p:grpSpPr>
        <p:sp>
          <p:nvSpPr>
            <p:cNvPr id="158" name="Полилиния 15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6314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1541636" y="1403579"/>
            <a:ext cx="5466807" cy="513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Надрукуй у клітинках велику і малу букви А </a:t>
            </a:r>
            <a:r>
              <a:rPr lang="uk-UA" sz="2000" b="1" dirty="0" err="1" smtClean="0">
                <a:solidFill>
                  <a:schemeClr val="bg1"/>
                </a:solidFill>
              </a:rPr>
              <a:t>а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2722" y="413119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Робота в зошиті</a:t>
            </a:r>
            <a:endParaRPr lang="ru-RU" sz="3600" dirty="0"/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6314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016 - Звук [а]. Мала буква а\2023-09-27_234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14" y="1210353"/>
            <a:ext cx="8134746" cy="26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1. Навчання грамоти\1 УРОКИ 2023\Читання\016 - Звук [а]. Мала буква а\2023-09-27_234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22" y="3899747"/>
            <a:ext cx="8134746" cy="18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2880509" y="5075945"/>
            <a:ext cx="189292" cy="265239"/>
            <a:chOff x="3398075" y="6018352"/>
            <a:chExt cx="184699" cy="263541"/>
          </a:xfrm>
        </p:grpSpPr>
        <p:sp>
          <p:nvSpPr>
            <p:cNvPr id="13" name="Полилиния 12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386590" y="4774668"/>
            <a:ext cx="280794" cy="566516"/>
            <a:chOff x="2061433" y="3181953"/>
            <a:chExt cx="361093" cy="70835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4464276" y="4798589"/>
            <a:ext cx="280794" cy="566516"/>
            <a:chOff x="2061433" y="3181953"/>
            <a:chExt cx="361093" cy="708354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3958194" y="5066203"/>
            <a:ext cx="189292" cy="265239"/>
            <a:chOff x="3398075" y="6018352"/>
            <a:chExt cx="184699" cy="263541"/>
          </a:xfrm>
        </p:grpSpPr>
        <p:sp>
          <p:nvSpPr>
            <p:cNvPr id="28" name="Полилиния 2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090309" y="5066203"/>
            <a:ext cx="189292" cy="265239"/>
            <a:chOff x="3398075" y="6018352"/>
            <a:chExt cx="184699" cy="263541"/>
          </a:xfrm>
        </p:grpSpPr>
        <p:sp>
          <p:nvSpPr>
            <p:cNvPr id="31" name="Полилиния 30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3" name="Picture 5" descr="D:\1 клас\1. Навчання грамоти\1 УРОКИ 2023\Читання\016 - Звук [а]. Мала буква а\2023-09-27_2351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58" y="1919900"/>
            <a:ext cx="8623129" cy="381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8767691" y="3899747"/>
            <a:ext cx="979714" cy="1491342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3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29657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6499574" y="1497572"/>
            <a:ext cx="5181893" cy="3391421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7768" y="434741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</a:t>
            </a:r>
            <a:r>
              <a:rPr lang="uk-UA" sz="4000" b="1" dirty="0" smtClean="0">
                <a:solidFill>
                  <a:schemeClr val="bg1"/>
                </a:solidFill>
              </a:rPr>
              <a:t>класу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79202" y="1850555"/>
            <a:ext cx="48226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Продзвенів уже дзвінок,                                 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 урок.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Приготуйте без мороки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що треба до уроку.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Зошит, ручку, олівці.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готове? Молодці! </a:t>
            </a:r>
          </a:p>
        </p:txBody>
      </p:sp>
      <p:pic>
        <p:nvPicPr>
          <p:cNvPr id="15" name="Picture 2" descr="Образование — Страница 4 — Городок. Новости Городка. Гарадоцкi весник.  Городокский вестни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77" y="4915262"/>
            <a:ext cx="3267234" cy="16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4760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щ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 err="1">
                <a:solidFill>
                  <a:srgbClr val="FF0000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 err="1">
                <a:solidFill>
                  <a:srgbClr val="FF0000"/>
                </a:solidFill>
              </a:rPr>
              <a:t>о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err="1">
                <a:solidFill>
                  <a:srgbClr val="FF0000"/>
                </a:solidFill>
              </a:rPr>
              <a:t>о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3200" b="1" dirty="0" err="1">
                <a:solidFill>
                  <a:srgbClr val="FF0000"/>
                </a:solidFill>
              </a:rPr>
              <a:t>и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пт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пт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</p:txBody>
      </p:sp>
    </p:spTree>
    <p:extLst>
      <p:ext uri="{BB962C8B-B14F-4D97-AF65-F5344CB8AC3E}">
        <p14:creationId xmlns:p14="http://schemas.microsoft.com/office/powerpoint/2010/main" val="2870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36050" y="588974"/>
            <a:ext cx="8755124" cy="9241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6877" y="2313741"/>
            <a:ext cx="5744139" cy="26560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потрібно вміти друкувати велику букву 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А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57474" y="1925049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241017" y="2036184"/>
            <a:ext cx="2588551" cy="341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19401" y="301237"/>
            <a:ext cx="9524082" cy="8308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r>
              <a:rPr lang="uk-UA" sz="36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75991" y="1298217"/>
            <a:ext cx="80299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2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Цеглинку </a:t>
            </a:r>
            <a:r>
              <a:rPr lang="uk-UA" sz="3200" b="1" dirty="0">
                <a:ln/>
                <a:solidFill>
                  <a:schemeClr val="tx2">
                    <a:lumMod val="75000"/>
                  </a:schemeClr>
                </a:solidFill>
              </a:rPr>
              <a:t>ЛЕГО</a:t>
            </a:r>
            <a:r>
              <a:rPr lang="uk-UA" sz="32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  <a:r>
              <a:rPr lang="uk-UA" sz="3200" b="1" cap="none" spc="0" dirty="0" err="1" smtClean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підійми</a:t>
            </a:r>
            <a:r>
              <a:rPr lang="uk-UA" sz="3200" b="1" cap="none" spc="0" dirty="0" smtClean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, </a:t>
            </a:r>
            <a:r>
              <a:rPr lang="uk-UA" sz="32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зустріч нашу </a:t>
            </a:r>
            <a:r>
              <a:rPr lang="uk-UA" sz="3200" b="1" cap="none" spc="0" dirty="0" smtClean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оціни!</a:t>
            </a:r>
            <a:endParaRPr lang="ru-RU" sz="32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68430" y="5044995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77086" y="5044994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173354" y="501958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409258" y="5053495"/>
            <a:ext cx="2477942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403997" y="5106403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398840" y="5851950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177086" y="5741164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4664" y="5623083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2400879" y="5712799"/>
            <a:ext cx="219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трошки втомилась!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7236710" y="5660878"/>
            <a:ext cx="2088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все вийшло!</a:t>
            </a:r>
          </a:p>
        </p:txBody>
      </p:sp>
      <p:pic>
        <p:nvPicPr>
          <p:cNvPr id="5124" name="Picture 4" descr="Иллюстрация школьников детей мультфильм | Премиум векторы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93" t="52995"/>
          <a:stretch/>
        </p:blipFill>
        <p:spPr bwMode="auto">
          <a:xfrm>
            <a:off x="2861768" y="2339256"/>
            <a:ext cx="1678776" cy="28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1" r="71736"/>
          <a:stretch/>
        </p:blipFill>
        <p:spPr bwMode="auto">
          <a:xfrm>
            <a:off x="9732458" y="2370225"/>
            <a:ext cx="2022051" cy="272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4252134" y="2750095"/>
            <a:ext cx="708502" cy="5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1489" r="70898" b="47959"/>
          <a:stretch/>
        </p:blipFill>
        <p:spPr bwMode="auto">
          <a:xfrm>
            <a:off x="639165" y="2370226"/>
            <a:ext cx="1924180" cy="27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343600" y="3064409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 t="54049" r="24291" b="392"/>
          <a:stretch/>
        </p:blipFill>
        <p:spPr bwMode="auto">
          <a:xfrm>
            <a:off x="7295747" y="2371097"/>
            <a:ext cx="2071416" cy="27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015279" y="2883225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-277" r="23632" b="50993"/>
          <a:stretch/>
        </p:blipFill>
        <p:spPr bwMode="auto">
          <a:xfrm>
            <a:off x="5058775" y="2276836"/>
            <a:ext cx="1738161" cy="288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57153" y="3436701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639451" y="2657012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7944" y="600123"/>
            <a:ext cx="10043502" cy="8694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Мовленнєва розминка. Робота з </a:t>
            </a:r>
            <a:r>
              <a:rPr lang="uk-UA" sz="3600" b="1" dirty="0" err="1">
                <a:solidFill>
                  <a:schemeClr val="bg1"/>
                </a:solidFill>
              </a:rPr>
              <a:t>чистомовкою</a:t>
            </a:r>
            <a:r>
              <a:rPr lang="uk-UA" sz="3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77414" y="1611520"/>
            <a:ext cx="45276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800" b="1" dirty="0">
                <a:solidFill>
                  <a:srgbClr val="E838BA"/>
                </a:solidFill>
              </a:rPr>
              <a:t>А, а, а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тече блакитна …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2800" b="1" dirty="0">
                <a:solidFill>
                  <a:srgbClr val="E838BA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р, </a:t>
            </a:r>
            <a:r>
              <a:rPr lang="uk-UA" sz="2800" b="1" dirty="0">
                <a:solidFill>
                  <a:srgbClr val="E838BA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р, </a:t>
            </a:r>
            <a:r>
              <a:rPr lang="uk-UA" sz="2800" b="1" dirty="0">
                <a:solidFill>
                  <a:srgbClr val="E838BA"/>
                </a:solidFill>
              </a:rPr>
              <a:t>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р — загудів у нас …</a:t>
            </a:r>
          </a:p>
          <a:p>
            <a:pPr fontAlgn="base"/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r>
              <a:rPr lang="uk-UA" sz="2800" b="1" dirty="0">
                <a:solidFill>
                  <a:srgbClr val="E838BA"/>
                </a:solidFill>
              </a:rPr>
              <a:t>А, а, а,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– чиста у ріці …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8" name="Picture 10" descr="Комар из ска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944" y="3133891"/>
            <a:ext cx="2128637" cy="174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Река клипарт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2144" r="13056" b="11474"/>
          <a:stretch/>
        </p:blipFill>
        <p:spPr bwMode="auto">
          <a:xfrm>
            <a:off x="7506686" y="4485348"/>
            <a:ext cx="2573965" cy="17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729298"/>
            <a:ext cx="3293930" cy="402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53971" y="2104498"/>
            <a:ext cx="144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ріка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6527" y="3372987"/>
            <a:ext cx="164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комар.</a:t>
            </a:r>
            <a:endParaRPr lang="uk-UA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2763" y="4614216"/>
            <a:ext cx="144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вода.</a:t>
            </a:r>
            <a:endParaRPr lang="uk-UA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Картинки до тестів\Нежива природа\Ріка Дуна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058" y="1565342"/>
            <a:ext cx="2134080" cy="156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6768" y="450624"/>
            <a:ext cx="8756193" cy="659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Повторимо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5411069" y="2167626"/>
            <a:ext cx="2070404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 rot="16200000" flipH="1">
            <a:off x="6756108" y="219200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6109781" y="227554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7289614" y="1964084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6200000" flipH="1">
            <a:off x="5724271" y="213696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6476039" y="2194006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7134118" y="228943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880472" y="4596957"/>
            <a:ext cx="3088867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6403856" y="4585154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Овал 94"/>
          <p:cNvSpPr/>
          <p:nvPr/>
        </p:nvSpPr>
        <p:spPr>
          <a:xfrm>
            <a:off x="6064006" y="472237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8" name="Овал 97"/>
          <p:cNvSpPr/>
          <p:nvPr/>
        </p:nvSpPr>
        <p:spPr>
          <a:xfrm>
            <a:off x="5027464" y="470882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9" name="Прямоугольный треугольник 98"/>
          <p:cNvSpPr/>
          <p:nvPr/>
        </p:nvSpPr>
        <p:spPr>
          <a:xfrm rot="12565604" flipH="1">
            <a:off x="7236290" y="4397233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 rot="16200000" flipH="1">
            <a:off x="6692952" y="462427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7080794" y="47076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2" name="Прямоугольник 171"/>
          <p:cNvSpPr/>
          <p:nvPr/>
        </p:nvSpPr>
        <p:spPr>
          <a:xfrm>
            <a:off x="3670135" y="5481424"/>
            <a:ext cx="4711866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009789" y="5643092"/>
            <a:ext cx="991674" cy="321184"/>
            <a:chOff x="4132601" y="5642899"/>
            <a:chExt cx="991674" cy="321184"/>
          </a:xfrm>
        </p:grpSpPr>
        <p:sp>
          <p:nvSpPr>
            <p:cNvPr id="173" name="Прямоугольник 17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 17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5" name="Прямоугольник 174"/>
          <p:cNvSpPr/>
          <p:nvPr/>
        </p:nvSpPr>
        <p:spPr>
          <a:xfrm rot="16200000" flipH="1">
            <a:off x="5589259" y="5435188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 rot="16200000" flipH="1">
            <a:off x="6463698" y="5679878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/>
          <p:cNvSpPr/>
          <p:nvPr/>
        </p:nvSpPr>
        <p:spPr>
          <a:xfrm rot="16200000" flipH="1">
            <a:off x="7350829" y="5431916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 rot="16200000" flipH="1">
            <a:off x="8054255" y="5887956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229036" y="3838276"/>
            <a:ext cx="252269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6200000" flipH="1">
            <a:off x="6521034" y="386302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870584" y="395765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ый треугольник 62"/>
          <p:cNvSpPr/>
          <p:nvPr/>
        </p:nvSpPr>
        <p:spPr>
          <a:xfrm rot="12565604" flipH="1">
            <a:off x="7029927" y="363439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 rot="16200000" flipH="1">
            <a:off x="5521772" y="386302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6222686" y="3850392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6879679" y="395321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 rot="16200000" flipH="1">
            <a:off x="7358689" y="386302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5398955" y="4585154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Picture 10" descr="Комар из сказ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93" y="2093539"/>
            <a:ext cx="2452308" cy="200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4" descr="Река клипарт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2144" r="13056" b="11474"/>
          <a:stretch/>
        </p:blipFill>
        <p:spPr bwMode="auto">
          <a:xfrm>
            <a:off x="772833" y="4166470"/>
            <a:ext cx="2699709" cy="17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Pineapple clipart. Free download transparent .PNG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827" y="4127801"/>
            <a:ext cx="1449134" cy="222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5411069" y="3007793"/>
            <a:ext cx="2070404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 rot="16200000" flipH="1">
            <a:off x="6756108" y="303216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6109781" y="311570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3" name="Прямоугольный треугольник 72"/>
          <p:cNvSpPr/>
          <p:nvPr/>
        </p:nvSpPr>
        <p:spPr>
          <a:xfrm rot="12565604" flipH="1">
            <a:off x="7289614" y="2804251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 rot="16200000" flipH="1">
            <a:off x="5707197" y="303216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flipH="1">
            <a:off x="6476039" y="3034173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7134118" y="312959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 rot="16200000" flipH="1">
            <a:off x="5677545" y="462406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 rot="16200000" flipH="1">
            <a:off x="7568539" y="462406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118188" y="1110344"/>
            <a:ext cx="7652657" cy="8436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зображені предмети. </a:t>
            </a:r>
            <a:r>
              <a:rPr lang="uk-UA" sz="2000" b="1" dirty="0" smtClean="0">
                <a:solidFill>
                  <a:schemeClr val="bg1"/>
                </a:solidFill>
              </a:rPr>
              <a:t>Побудуй </a:t>
            </a:r>
            <a:r>
              <a:rPr lang="uk-UA" sz="2000" b="1" dirty="0">
                <a:solidFill>
                  <a:schemeClr val="bg1"/>
                </a:solidFill>
              </a:rPr>
              <a:t>звукові схеми цих слів.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 про один із цих предметів за схемою.</a:t>
            </a:r>
          </a:p>
        </p:txBody>
      </p:sp>
      <p:pic>
        <p:nvPicPr>
          <p:cNvPr id="49" name="Picture 2" descr="D:\Картинки до тестів\Нежива природа\Ріка Дуна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7" y="2046607"/>
            <a:ext cx="2659851" cy="195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 rot="16200000" flipH="1">
            <a:off x="5713385" y="226856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8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6" grpId="0" animBg="1"/>
      <p:bldP spid="88" grpId="0" animBg="1"/>
      <p:bldP spid="95" grpId="0" animBg="1"/>
      <p:bldP spid="98" grpId="0" animBg="1"/>
      <p:bldP spid="99" grpId="0" animBg="1"/>
      <p:bldP spid="101" grpId="0" animBg="1"/>
      <p:bldP spid="105" grpId="0" animBg="1"/>
      <p:bldP spid="172" grpId="0" animBg="1"/>
      <p:bldP spid="175" grpId="0" animBg="1"/>
      <p:bldP spid="176" grpId="0" animBg="1"/>
      <p:bldP spid="177" grpId="0" animBg="1"/>
      <p:bldP spid="178" grpId="0" animBg="1"/>
      <p:bldP spid="61" grpId="0" animBg="1"/>
      <p:bldP spid="62" grpId="0" animBg="1"/>
      <p:bldP spid="63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8" y="428561"/>
            <a:ext cx="8732066" cy="8124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Мовленнєва розминка. Робота зі скоромовкою.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4263" y="1383406"/>
            <a:ext cx="4776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си 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ня їл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пельсини не любил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100" name="Picture 4" descr="Медали для награждения учащихся по информатике; 2-5 класс (1 часть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3342" y="2857507"/>
            <a:ext cx="4582668" cy="38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neapple clipart. Free download transparent .PNG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408" y="2690104"/>
            <a:ext cx="2192168" cy="36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-облако 6"/>
          <p:cNvSpPr/>
          <p:nvPr/>
        </p:nvSpPr>
        <p:spPr>
          <a:xfrm>
            <a:off x="1733068" y="1505815"/>
            <a:ext cx="3696182" cy="1919051"/>
          </a:xfrm>
          <a:prstGeom prst="cloudCallout">
            <a:avLst>
              <a:gd name="adj1" fmla="val -25472"/>
              <a:gd name="adj2" fmla="val 67560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958" y="2857507"/>
            <a:ext cx="2959084" cy="361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65684" y="1864016"/>
            <a:ext cx="314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найчастіше трапляється у віршику?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Апельсины Клипарт PNG с прозрачным фоно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45" y="3848899"/>
            <a:ext cx="2070100" cy="131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1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артинки с буквой А, буква А в картинках | Русский алфавит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70" y="3644608"/>
            <a:ext cx="2653977" cy="27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40970" y="548394"/>
            <a:ext cx="9550145" cy="7056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</a:t>
            </a:r>
            <a:r>
              <a:rPr lang="uk-UA" sz="3600" b="1" dirty="0" smtClean="0">
                <a:solidFill>
                  <a:schemeClr val="bg1"/>
                </a:solidFill>
              </a:rPr>
              <a:t>Знайди </a:t>
            </a:r>
            <a:r>
              <a:rPr lang="uk-UA" sz="3600" b="1" dirty="0">
                <a:solidFill>
                  <a:schemeClr val="bg1"/>
                </a:solidFill>
              </a:rPr>
              <a:t>букву А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Большие трафареты русских букв скачать | Картинки, Трафареты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43" y="4182252"/>
            <a:ext cx="1409711" cy="199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расная буква р PNG | Hot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85" y="2771692"/>
            <a:ext cx="779869" cy="8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Буква A PNG изображения скачать бесплатно, а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81" y="1667117"/>
            <a:ext cx="1520995" cy="19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Без заголовка. Обсуждение на LiveInternet - Российский Сервис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803" y="2693149"/>
            <a:ext cx="605536" cy="8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русский алфавит - Самое интересное в блогах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63" y="5231059"/>
            <a:ext cx="751264" cy="9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Буква M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44" y="1667117"/>
            <a:ext cx="1994918" cy="199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Детский алфавит для мальчиков - 17 Марта 2012 - Коты и кошки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18" y="5231059"/>
            <a:ext cx="1054656" cy="105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Советы педагога. Изучаем алфавит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71" y="1254016"/>
            <a:ext cx="2593091" cy="25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золотая буква а, маленькая буква а PNG | Hot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26" b="89950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444" y="4866545"/>
            <a:ext cx="1650724" cy="166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Дети поют.Поющие девочки. - Люди - Отрисовки - Оформление детского ..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5978" r="19884" b="7772"/>
          <a:stretch/>
        </p:blipFill>
        <p:spPr bwMode="auto">
          <a:xfrm>
            <a:off x="729342" y="3232194"/>
            <a:ext cx="2386627" cy="311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91126" y="1477881"/>
            <a:ext cx="3061674" cy="8190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букви А </a:t>
            </a:r>
            <a:r>
              <a:rPr lang="uk-UA" sz="2000" b="1" dirty="0" err="1">
                <a:solidFill>
                  <a:schemeClr val="bg1"/>
                </a:solidFill>
              </a:rPr>
              <a:t>а</a:t>
            </a:r>
            <a:r>
              <a:rPr lang="uk-UA" sz="2000" b="1" dirty="0">
                <a:solidFill>
                  <a:schemeClr val="bg1"/>
                </a:solidFill>
              </a:rPr>
              <a:t> в рядку, </a:t>
            </a:r>
            <a:r>
              <a:rPr lang="uk-UA" sz="2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000" b="1" dirty="0">
                <a:solidFill>
                  <a:schemeClr val="bg1"/>
                </a:solidFill>
              </a:rPr>
              <a:t>їх.</a:t>
            </a:r>
          </a:p>
        </p:txBody>
      </p:sp>
    </p:spTree>
    <p:extLst>
      <p:ext uri="{BB962C8B-B14F-4D97-AF65-F5344CB8AC3E}">
        <p14:creationId xmlns:p14="http://schemas.microsoft.com/office/powerpoint/2010/main" val="36803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5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4510" y="424567"/>
            <a:ext cx="8756193" cy="8272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489660" y="1778208"/>
            <a:ext cx="5265891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великою друкованою буквою А,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використанням під час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написання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імен, прізвищ;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вчитися друкувати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велику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А;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продовжимо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 звуковий аналіз слів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b="1" dirty="0"/>
              <a:t>Я </a:t>
            </a:r>
            <a:r>
              <a:rPr lang="ru-RU" sz="2400" b="1" dirty="0" err="1"/>
              <a:t>очікую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тебе </a:t>
            </a:r>
            <a:r>
              <a:rPr lang="ru-RU" sz="2400" b="1" dirty="0" err="1"/>
              <a:t>плідної</a:t>
            </a:r>
            <a:r>
              <a:rPr lang="ru-RU" sz="2400" b="1" dirty="0"/>
              <a:t> </a:t>
            </a:r>
            <a:r>
              <a:rPr lang="ru-RU" sz="2400" b="1" dirty="0" err="1"/>
              <a:t>праці</a:t>
            </a:r>
            <a:r>
              <a:rPr lang="ru-RU" sz="2400" b="1" dirty="0"/>
              <a:t>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2580976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75" y="1768404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4760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щ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 err="1">
                <a:solidFill>
                  <a:srgbClr val="FF0000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 err="1">
                <a:solidFill>
                  <a:srgbClr val="FF0000"/>
                </a:solidFill>
              </a:rPr>
              <a:t>о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err="1">
                <a:solidFill>
                  <a:srgbClr val="FF0000"/>
                </a:solidFill>
              </a:rPr>
              <a:t>о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3200" b="1" dirty="0" err="1">
                <a:solidFill>
                  <a:srgbClr val="FF0000"/>
                </a:solidFill>
              </a:rPr>
              <a:t>и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пт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пт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</p:txBody>
      </p:sp>
    </p:spTree>
    <p:extLst>
      <p:ext uri="{BB962C8B-B14F-4D97-AF65-F5344CB8AC3E}">
        <p14:creationId xmlns:p14="http://schemas.microsoft.com/office/powerpoint/2010/main" val="25729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2480" y="384227"/>
            <a:ext cx="8756193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Для чого потрібна велика буква А?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Клипарт дети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4" y="2432139"/>
            <a:ext cx="7616825" cy="30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75" y="1768404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98874" y="5537180"/>
            <a:ext cx="144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Андрій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3443" y="5465718"/>
            <a:ext cx="144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Антон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79759" y="5537180"/>
            <a:ext cx="163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Анатолій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31128" y="1925291"/>
            <a:ext cx="165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Анастасія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4335" y="2186901"/>
            <a:ext cx="165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Аліна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42479" y="1151924"/>
            <a:ext cx="8756193" cy="6164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</a:t>
            </a:r>
            <a:r>
              <a:rPr lang="uk-UA" sz="2000" b="1" dirty="0">
                <a:solidFill>
                  <a:schemeClr val="bg1"/>
                </a:solidFill>
              </a:rPr>
              <a:t>є в класі учні, у яких імена чи прізвища починаються з букви А?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44526</TotalTime>
  <Words>610</Words>
  <Application>Microsoft Office PowerPoint</Application>
  <PresentationFormat>Произвольный</PresentationFormat>
  <Paragraphs>133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2568</cp:revision>
  <dcterms:created xsi:type="dcterms:W3CDTF">2018-01-05T16:38:53Z</dcterms:created>
  <dcterms:modified xsi:type="dcterms:W3CDTF">2023-09-29T07:41:51Z</dcterms:modified>
</cp:coreProperties>
</file>