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539" r:id="rId2"/>
    <p:sldId id="1540" r:id="rId3"/>
    <p:sldId id="1319" r:id="rId4"/>
    <p:sldId id="1431" r:id="rId5"/>
    <p:sldId id="1532" r:id="rId6"/>
    <p:sldId id="1533" r:id="rId7"/>
    <p:sldId id="1534" r:id="rId8"/>
    <p:sldId id="1545" r:id="rId9"/>
    <p:sldId id="1546" r:id="rId10"/>
    <p:sldId id="1547" r:id="rId11"/>
    <p:sldId id="1518" r:id="rId12"/>
    <p:sldId id="1519" r:id="rId13"/>
    <p:sldId id="1520" r:id="rId14"/>
    <p:sldId id="762" r:id="rId15"/>
    <p:sldId id="764" r:id="rId16"/>
    <p:sldId id="1521" r:id="rId17"/>
    <p:sldId id="1522" r:id="rId18"/>
    <p:sldId id="454" r:id="rId19"/>
    <p:sldId id="1541" r:id="rId20"/>
    <p:sldId id="1524" r:id="rId21"/>
    <p:sldId id="1542" r:id="rId22"/>
    <p:sldId id="1301" r:id="rId23"/>
    <p:sldId id="1543" r:id="rId24"/>
    <p:sldId id="1544" r:id="rId25"/>
    <p:sldId id="1537" r:id="rId26"/>
    <p:sldId id="1538" r:id="rId27"/>
    <p:sldId id="132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FF"/>
    <a:srgbClr val="FF6DFF"/>
    <a:srgbClr val="EA6283"/>
    <a:srgbClr val="E23465"/>
    <a:srgbClr val="FF00FF"/>
    <a:srgbClr val="0099CC"/>
    <a:srgbClr val="5CB130"/>
    <a:srgbClr val="EFF2FA"/>
    <a:srgbClr val="FCFCFE"/>
    <a:srgbClr val="E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-96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16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8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microsoft.com/office/2007/relationships/hdphoto" Target="../media/hdphoto24.wdp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microsoft.com/office/2007/relationships/hdphoto" Target="../media/hdphoto2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3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microsoft.com/office/2007/relationships/hdphoto" Target="../media/hdphoto36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microsoft.com/office/2007/relationships/hdphoto" Target="../media/hdphoto4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jpeg"/><Relationship Id="rId3" Type="http://schemas.microsoft.com/office/2007/relationships/hdphoto" Target="../media/hdphoto42.wdp"/><Relationship Id="rId7" Type="http://schemas.microsoft.com/office/2007/relationships/hdphoto" Target="../media/hdphoto44.wdp"/><Relationship Id="rId12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microsoft.com/office/2007/relationships/hdphoto" Target="../media/hdphoto46.wdp"/><Relationship Id="rId5" Type="http://schemas.microsoft.com/office/2007/relationships/hdphoto" Target="../media/hdphoto43.wdp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microsoft.com/office/2007/relationships/hdphoto" Target="../media/hdphoto4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1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microsoft.com/office/2007/relationships/hdphoto" Target="../media/hdphoto10.wdp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3.png"/><Relationship Id="rId19" Type="http://schemas.microsoft.com/office/2007/relationships/hdphoto" Target="../media/hdphoto11.wdp"/><Relationship Id="rId4" Type="http://schemas.openxmlformats.org/officeDocument/2006/relationships/image" Target="../media/image10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3687B71-1729-CBD7-97D1-8EFE45C8BA3C}"/>
              </a:ext>
            </a:extLst>
          </p:cNvPr>
          <p:cNvSpPr txBox="1"/>
          <p:nvPr/>
        </p:nvSpPr>
        <p:spPr>
          <a:xfrm>
            <a:off x="1586358" y="4693081"/>
            <a:ext cx="8999738" cy="851297"/>
          </a:xfrm>
          <a:prstGeom prst="round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smtClean="0">
                <a:solidFill>
                  <a:schemeClr val="bg1"/>
                </a:solidFill>
              </a:rPr>
              <a:t>Додавання чисел</a:t>
            </a:r>
            <a:endParaRPr lang="x-none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!!!Эсмира\OIG.h_r1E_sgb7vy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8" y="922016"/>
            <a:ext cx="3506696" cy="3506696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61675" y="1499981"/>
            <a:ext cx="3450800" cy="173664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18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2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-315311" y="2593770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154299" y="5286745"/>
            <a:ext cx="7518431" cy="1050284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Візьмемо 4 каштани і 1 жолудь.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Скільки всього предметів? Яку дію ми робили?</a:t>
            </a:r>
          </a:p>
        </p:txBody>
      </p:sp>
      <p:pic>
        <p:nvPicPr>
          <p:cNvPr id="1026" name="Picture 2" descr="Transparent Cartoon Desk Png - Transparent Background Desk Cartoon Png, Png  Download , Transparent Png Image - PNGitem">
            <a:extLst>
              <a:ext uri="{FF2B5EF4-FFF2-40B4-BE49-F238E27FC236}">
                <a16:creationId xmlns:a16="http://schemas.microsoft.com/office/drawing/2014/main" xmlns="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1" y="4251353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A3DD0283-EF13-1C9C-E60D-A1665EBB100F}"/>
              </a:ext>
            </a:extLst>
          </p:cNvPr>
          <p:cNvSpPr/>
          <p:nvPr/>
        </p:nvSpPr>
        <p:spPr>
          <a:xfrm>
            <a:off x="4154299" y="5296983"/>
            <a:ext cx="7698645" cy="1073589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У математиці говорять, що об'єднати – це додати. 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А щоб позначити на письмі, використовують знак «+».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1A31F5-9374-523B-A0B1-494AB7392CAE}"/>
              </a:ext>
            </a:extLst>
          </p:cNvPr>
          <p:cNvSpPr txBox="1"/>
          <p:nvPr/>
        </p:nvSpPr>
        <p:spPr>
          <a:xfrm>
            <a:off x="6687795" y="3711585"/>
            <a:ext cx="911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5CB1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6000" b="1" dirty="0">
              <a:solidFill>
                <a:srgbClr val="5CB1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36B81CE-7677-3372-3E1B-9DE4E5CC4447}"/>
              </a:ext>
            </a:extLst>
          </p:cNvPr>
          <p:cNvSpPr txBox="1"/>
          <p:nvPr/>
        </p:nvSpPr>
        <p:spPr>
          <a:xfrm>
            <a:off x="9777078" y="3694747"/>
            <a:ext cx="911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91D96B2-3995-87D8-83A8-390F6DF08E6C}"/>
              </a:ext>
            </a:extLst>
          </p:cNvPr>
          <p:cNvSpPr txBox="1"/>
          <p:nvPr/>
        </p:nvSpPr>
        <p:spPr>
          <a:xfrm>
            <a:off x="8345854" y="3743522"/>
            <a:ext cx="633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FBE025DA-2021-7226-26EE-618D8C69A798}"/>
              </a:ext>
            </a:extLst>
          </p:cNvPr>
          <p:cNvSpPr/>
          <p:nvPr/>
        </p:nvSpPr>
        <p:spPr>
          <a:xfrm>
            <a:off x="4262916" y="1356380"/>
            <a:ext cx="7301198" cy="3670463"/>
          </a:xfrm>
          <a:prstGeom prst="ellipse">
            <a:avLst/>
          </a:prstGeom>
          <a:noFill/>
          <a:ln w="38100">
            <a:solidFill>
              <a:srgbClr val="00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2" descr="каштан Клипарт | Бесплатные картинки">
            <a:extLst>
              <a:ext uri="{FF2B5EF4-FFF2-40B4-BE49-F238E27FC236}">
                <a16:creationId xmlns:a16="http://schemas.microsoft.com/office/drawing/2014/main" xmlns="" id="{406FC9FF-7FCF-2024-D069-258C2F85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14" y="2320875"/>
            <a:ext cx="1257009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липарт желудь (67 фото) » Рисунки для срисовки и не только">
            <a:extLst>
              <a:ext uri="{FF2B5EF4-FFF2-40B4-BE49-F238E27FC236}">
                <a16:creationId xmlns:a16="http://schemas.microsoft.com/office/drawing/2014/main" xmlns="" id="{E1D8EF0C-C0E4-8820-D5F2-54F0E6E3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173" y="2135046"/>
            <a:ext cx="1366804" cy="12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аштан Клипарт | Бесплатные картинки">
            <a:extLst>
              <a:ext uri="{FF2B5EF4-FFF2-40B4-BE49-F238E27FC236}">
                <a16:creationId xmlns:a16="http://schemas.microsoft.com/office/drawing/2014/main" xmlns="" id="{D60A1EDA-2CE1-9707-BB44-8A7EF0ED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65" y="2847572"/>
            <a:ext cx="1257009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аштан Клипарт | Бесплатные картинки">
            <a:extLst>
              <a:ext uri="{FF2B5EF4-FFF2-40B4-BE49-F238E27FC236}">
                <a16:creationId xmlns:a16="http://schemas.microsoft.com/office/drawing/2014/main" xmlns="" id="{C0454D3F-2136-3776-DE93-D23F0606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61" y="2416828"/>
            <a:ext cx="1257009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каштан Клипарт | Бесплатные картинки">
            <a:extLst>
              <a:ext uri="{FF2B5EF4-FFF2-40B4-BE49-F238E27FC236}">
                <a16:creationId xmlns:a16="http://schemas.microsoft.com/office/drawing/2014/main" xmlns="" id="{A683B1FC-9DB1-CBAE-594A-7C66EF8F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57" y="1641851"/>
            <a:ext cx="1257009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xmlns="" id="{84196B2B-A369-D8F2-8123-2FCB91BE35C8}"/>
              </a:ext>
            </a:extLst>
          </p:cNvPr>
          <p:cNvSpPr/>
          <p:nvPr/>
        </p:nvSpPr>
        <p:spPr>
          <a:xfrm>
            <a:off x="1690193" y="469828"/>
            <a:ext cx="8732066" cy="7036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Ознайомлення </a:t>
            </a:r>
            <a:r>
              <a:rPr lang="uk-UA" sz="3600" b="1" dirty="0">
                <a:solidFill>
                  <a:schemeClr val="bg1"/>
                </a:solidFill>
              </a:rPr>
              <a:t>із сутністю </a:t>
            </a:r>
            <a:r>
              <a:rPr lang="uk-UA" sz="3600" b="1" dirty="0" smtClean="0">
                <a:solidFill>
                  <a:schemeClr val="bg1"/>
                </a:solidFill>
              </a:rPr>
              <a:t>додавання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" grpId="0"/>
      <p:bldP spid="42" grpId="0"/>
      <p:bldP spid="43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135699" y="1798546"/>
            <a:ext cx="6223518" cy="3632653"/>
          </a:xfrm>
          <a:prstGeom prst="cloud">
            <a:avLst/>
          </a:prstGeom>
          <a:noFill/>
          <a:ln w="38100">
            <a:solidFill>
              <a:srgbClr val="5CB13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66967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2087818" y="422212"/>
            <a:ext cx="8732066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Додавання </a:t>
            </a:r>
            <a:r>
              <a:rPr lang="uk-UA" sz="3600" b="1" dirty="0">
                <a:solidFill>
                  <a:schemeClr val="bg1"/>
                </a:solidFill>
              </a:rPr>
              <a:t>чисел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F2C27FD-7274-601A-899E-BE377214CBAC}"/>
              </a:ext>
            </a:extLst>
          </p:cNvPr>
          <p:cNvSpPr txBox="1"/>
          <p:nvPr/>
        </p:nvSpPr>
        <p:spPr>
          <a:xfrm>
            <a:off x="2087818" y="1168514"/>
            <a:ext cx="8466004" cy="46166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Розглянь малюнки. Скільки тваринок було? Скільки стало? </a:t>
            </a:r>
          </a:p>
        </p:txBody>
      </p:sp>
      <p:pic>
        <p:nvPicPr>
          <p:cNvPr id="1032" name="Picture 8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xmlns="" id="{DDC866A2-47B3-67D4-B328-1ACC2A5D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64" y="2713230"/>
            <a:ext cx="1615969" cy="15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xmlns="" id="{4AC67FFD-19DB-8EFD-E6DB-9F8CFA6E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03" y="2031579"/>
            <a:ext cx="1284225" cy="184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Зайчик на прозрачном фоне картинка для детей">
            <a:extLst>
              <a:ext uri="{FF2B5EF4-FFF2-40B4-BE49-F238E27FC236}">
                <a16:creationId xmlns:a16="http://schemas.microsoft.com/office/drawing/2014/main" xmlns="" id="{534CADD3-9FDE-0B68-481A-E0EA1705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97000" l="10000" r="90000">
                        <a14:foregroundMark x1="68800" y1="23600" x2="68800" y2="23600"/>
                        <a14:foregroundMark x1="54800" y1="21400" x2="54800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1" y="2807567"/>
            <a:ext cx="2142749" cy="214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Идеи на тему «Картинки» (470) | картинки, рисунки, иллюстрации">
            <a:extLst>
              <a:ext uri="{FF2B5EF4-FFF2-40B4-BE49-F238E27FC236}">
                <a16:creationId xmlns:a16="http://schemas.microsoft.com/office/drawing/2014/main" xmlns="" id="{1E67A096-D180-01FB-2073-97833EA8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02" y="2917255"/>
            <a:ext cx="1358184" cy="184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43 TOPPANCS NYUSZI ideas | nyuszi, disney rajzok, disney">
            <a:extLst>
              <a:ext uri="{FF2B5EF4-FFF2-40B4-BE49-F238E27FC236}">
                <a16:creationId xmlns:a16="http://schemas.microsoft.com/office/drawing/2014/main" xmlns="" id="{03D897FD-70AB-E12E-E560-516C7D21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5" b="99042" l="26582" r="100000">
                        <a14:foregroundMark x1="74051" y1="25879" x2="74051" y2="25879"/>
                        <a14:foregroundMark x1="32489" y1="84665" x2="32489" y2="84665"/>
                        <a14:foregroundMark x1="28270" y1="89137" x2="28270" y2="89137"/>
                        <a14:foregroundMark x1="28903" y1="92971" x2="28903" y2="92971"/>
                        <a14:foregroundMark x1="27426" y1="88179" x2="27426" y2="88179"/>
                        <a14:foregroundMark x1="35654" y1="71885" x2="35654" y2="71885"/>
                        <a14:foregroundMark x1="36920" y1="70927" x2="36920" y2="70927"/>
                        <a14:foregroundMark x1="38186" y1="69968" x2="38186" y2="69968"/>
                        <a14:foregroundMark x1="28059" y1="91693" x2="28059" y2="91693"/>
                        <a14:backgroundMark x1="33122" y1="64217" x2="33122" y2="64217"/>
                        <a14:backgroundMark x1="35021" y1="61981" x2="35021" y2="61981"/>
                        <a14:backgroundMark x1="33333" y1="67732" x2="33333" y2="67732"/>
                        <a14:backgroundMark x1="29536" y1="66454" x2="29536" y2="66454"/>
                        <a14:backgroundMark x1="31435" y1="72843" x2="31435" y2="72843"/>
                        <a14:backgroundMark x1="37342" y1="87220" x2="37342" y2="87220"/>
                        <a14:backgroundMark x1="32489" y1="60383" x2="32489" y2="60383"/>
                        <a14:backgroundMark x1="30169" y1="64217" x2="30169" y2="64217"/>
                        <a14:backgroundMark x1="31435" y1="93291" x2="31435" y2="93291"/>
                        <a14:backgroundMark x1="27004" y1="89137" x2="27004" y2="89137"/>
                        <a14:backgroundMark x1="27637" y1="92332" x2="27637" y2="92332"/>
                        <a14:backgroundMark x1="32911" y1="93610" x2="32911" y2="93610"/>
                        <a14:backgroundMark x1="29325" y1="79872" x2="29325" y2="79872"/>
                        <a14:backgroundMark x1="31224" y1="74760" x2="31224" y2="74760"/>
                        <a14:backgroundMark x1="37342" y1="67412" x2="37342" y2="67412"/>
                        <a14:backgroundMark x1="28481" y1="94569" x2="28481" y2="94569"/>
                        <a14:backgroundMark x1="28903" y1="76997" x2="28903" y2="76997"/>
                        <a14:backgroundMark x1="33333" y1="95208" x2="33333" y2="9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5050" flipH="1">
            <a:off x="4027818" y="1588022"/>
            <a:ext cx="2454824" cy="162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Хмара 28">
            <a:extLst>
              <a:ext uri="{FF2B5EF4-FFF2-40B4-BE49-F238E27FC236}">
                <a16:creationId xmlns:a16="http://schemas.microsoft.com/office/drawing/2014/main" xmlns="" id="{809D08CF-93B1-5F09-165D-347DA9EF6817}"/>
              </a:ext>
            </a:extLst>
          </p:cNvPr>
          <p:cNvSpPr/>
          <p:nvPr/>
        </p:nvSpPr>
        <p:spPr>
          <a:xfrm>
            <a:off x="6453851" y="1798546"/>
            <a:ext cx="5525673" cy="3632653"/>
          </a:xfrm>
          <a:prstGeom prst="cloud">
            <a:avLst/>
          </a:prstGeom>
          <a:noFill/>
          <a:ln w="38100">
            <a:solidFill>
              <a:srgbClr val="5CB13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030" name="Picture 6" descr="Автор дает согласие использовать данный ресурс только для ознакомления и  проведения уроков. Нельзя присваивать себе авторство данного ресурса, даже  если будут внесены изменения. Нельзя публиковать данный ресурс без согласия  ...">
            <a:extLst>
              <a:ext uri="{FF2B5EF4-FFF2-40B4-BE49-F238E27FC236}">
                <a16:creationId xmlns:a16="http://schemas.microsoft.com/office/drawing/2014/main" xmlns="" id="{BBD1AF4B-9EDD-66D2-745E-4D800536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4543" y="2329809"/>
            <a:ext cx="1358184" cy="19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863388-FFFB-67FD-FB28-00F8A30C642F}"/>
              </a:ext>
            </a:extLst>
          </p:cNvPr>
          <p:cNvSpPr txBox="1"/>
          <p:nvPr/>
        </p:nvSpPr>
        <p:spPr>
          <a:xfrm>
            <a:off x="3070742" y="3600512"/>
            <a:ext cx="2236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+ 1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FF4AD5B-4CA6-AD48-88B2-3F874D0D1CE9}"/>
              </a:ext>
            </a:extLst>
          </p:cNvPr>
          <p:cNvSpPr txBox="1"/>
          <p:nvPr/>
        </p:nvSpPr>
        <p:spPr>
          <a:xfrm>
            <a:off x="9068041" y="3656620"/>
            <a:ext cx="725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ілка: вправо 12">
            <a:extLst>
              <a:ext uri="{FF2B5EF4-FFF2-40B4-BE49-F238E27FC236}">
                <a16:creationId xmlns:a16="http://schemas.microsoft.com/office/drawing/2014/main" xmlns="" id="{EA4F833F-F597-A40F-FB56-97EBE6849BE9}"/>
              </a:ext>
            </a:extLst>
          </p:cNvPr>
          <p:cNvSpPr/>
          <p:nvPr/>
        </p:nvSpPr>
        <p:spPr>
          <a:xfrm>
            <a:off x="6096000" y="3351198"/>
            <a:ext cx="670012" cy="384208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8F8014D3-9ADE-C0A6-C71D-7F55BC9ADAB9}"/>
              </a:ext>
            </a:extLst>
          </p:cNvPr>
          <p:cNvSpPr/>
          <p:nvPr/>
        </p:nvSpPr>
        <p:spPr>
          <a:xfrm>
            <a:off x="3194297" y="5041576"/>
            <a:ext cx="6519107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+ 1 = 3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двох додати один – буде три.</a:t>
            </a:r>
          </a:p>
        </p:txBody>
      </p:sp>
    </p:spTree>
    <p:extLst>
      <p:ext uri="{BB962C8B-B14F-4D97-AF65-F5344CB8AC3E}">
        <p14:creationId xmlns:p14="http://schemas.microsoft.com/office/powerpoint/2010/main" val="4360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xmlns="" id="{4784412C-E901-4B71-5FC7-11DB5D412E2F}"/>
              </a:ext>
            </a:extLst>
          </p:cNvPr>
          <p:cNvGrpSpPr/>
          <p:nvPr/>
        </p:nvGrpSpPr>
        <p:grpSpPr>
          <a:xfrm>
            <a:off x="7128225" y="2368595"/>
            <a:ext cx="3275237" cy="2242705"/>
            <a:chOff x="996053" y="2368595"/>
            <a:chExt cx="3275237" cy="2242705"/>
          </a:xfrm>
        </p:grpSpPr>
        <p:pic>
          <p:nvPicPr>
            <p:cNvPr id="32" name="Picture 4" descr="Мультяшный попугай на ветке дерева | Премиум векторы">
              <a:extLst>
                <a:ext uri="{FF2B5EF4-FFF2-40B4-BE49-F238E27FC236}">
                  <a16:creationId xmlns:a16="http://schemas.microsoft.com/office/drawing/2014/main" xmlns="" id="{22E83A82-420F-B6C6-DF45-82641A8DF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96053" y="2439401"/>
              <a:ext cx="1904748" cy="217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Сухая ветка ПНГ на Прозрачном Фоне • Скачать PNG Сухая ветка">
              <a:extLst>
                <a:ext uri="{FF2B5EF4-FFF2-40B4-BE49-F238E27FC236}">
                  <a16:creationId xmlns:a16="http://schemas.microsoft.com/office/drawing/2014/main" xmlns="" id="{9D8FBB13-5689-1F4F-9E25-FDCEFBA05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27224">
              <a:off x="2223627" y="2368595"/>
              <a:ext cx="2047663" cy="204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135699" y="1798546"/>
            <a:ext cx="6223518" cy="3632653"/>
          </a:xfrm>
          <a:prstGeom prst="cloud">
            <a:avLst/>
          </a:prstGeom>
          <a:noFill/>
          <a:ln w="38100">
            <a:solidFill>
              <a:srgbClr val="66CC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F2C27FD-7274-601A-899E-BE377214CBAC}"/>
              </a:ext>
            </a:extLst>
          </p:cNvPr>
          <p:cNvSpPr txBox="1"/>
          <p:nvPr/>
        </p:nvSpPr>
        <p:spPr>
          <a:xfrm>
            <a:off x="1948427" y="1202140"/>
            <a:ext cx="8466004" cy="46166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Розглянь малюнки. Скільки тваринок було? Скільки стало? </a:t>
            </a:r>
          </a:p>
        </p:txBody>
      </p:sp>
      <p:sp>
        <p:nvSpPr>
          <p:cNvPr id="29" name="Хмара 28">
            <a:extLst>
              <a:ext uri="{FF2B5EF4-FFF2-40B4-BE49-F238E27FC236}">
                <a16:creationId xmlns:a16="http://schemas.microsoft.com/office/drawing/2014/main" xmlns="" id="{809D08CF-93B1-5F09-165D-347DA9EF6817}"/>
              </a:ext>
            </a:extLst>
          </p:cNvPr>
          <p:cNvSpPr/>
          <p:nvPr/>
        </p:nvSpPr>
        <p:spPr>
          <a:xfrm>
            <a:off x="6453851" y="1642188"/>
            <a:ext cx="5525673" cy="3789011"/>
          </a:xfrm>
          <a:prstGeom prst="cloud">
            <a:avLst/>
          </a:prstGeom>
          <a:noFill/>
          <a:ln w="38100">
            <a:solidFill>
              <a:srgbClr val="66CC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863388-FFFB-67FD-FB28-00F8A30C642F}"/>
              </a:ext>
            </a:extLst>
          </p:cNvPr>
          <p:cNvSpPr txBox="1"/>
          <p:nvPr/>
        </p:nvSpPr>
        <p:spPr>
          <a:xfrm>
            <a:off x="3070742" y="3600512"/>
            <a:ext cx="2236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+ 1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FF4AD5B-4CA6-AD48-88B2-3F874D0D1CE9}"/>
              </a:ext>
            </a:extLst>
          </p:cNvPr>
          <p:cNvSpPr txBox="1"/>
          <p:nvPr/>
        </p:nvSpPr>
        <p:spPr>
          <a:xfrm>
            <a:off x="9395186" y="3552410"/>
            <a:ext cx="725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ілка: вправо 12">
            <a:extLst>
              <a:ext uri="{FF2B5EF4-FFF2-40B4-BE49-F238E27FC236}">
                <a16:creationId xmlns:a16="http://schemas.microsoft.com/office/drawing/2014/main" xmlns="" id="{EA4F833F-F597-A40F-FB56-97EBE6849BE9}"/>
              </a:ext>
            </a:extLst>
          </p:cNvPr>
          <p:cNvSpPr/>
          <p:nvPr/>
        </p:nvSpPr>
        <p:spPr>
          <a:xfrm>
            <a:off x="6096000" y="3351198"/>
            <a:ext cx="670012" cy="384208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8F8014D3-9ADE-C0A6-C71D-7F55BC9ADAB9}"/>
              </a:ext>
            </a:extLst>
          </p:cNvPr>
          <p:cNvSpPr/>
          <p:nvPr/>
        </p:nvSpPr>
        <p:spPr>
          <a:xfrm>
            <a:off x="3137163" y="5319811"/>
            <a:ext cx="6620605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+ 1 = 2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одного додати один – буде два.</a:t>
            </a:r>
          </a:p>
        </p:txBody>
      </p:sp>
      <p:pic>
        <p:nvPicPr>
          <p:cNvPr id="2054" name="Picture 6" descr="Vector illustration of Cartoon funny macaw flying:: tasmeemME.com">
            <a:extLst>
              <a:ext uri="{FF2B5EF4-FFF2-40B4-BE49-F238E27FC236}">
                <a16:creationId xmlns:a16="http://schemas.microsoft.com/office/drawing/2014/main" xmlns="" id="{335C5139-A1B3-BF90-0B1E-F2F46198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70" b="93314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63" y="1576413"/>
            <a:ext cx="2382711" cy="18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iere | Baamboozle">
            <a:extLst>
              <a:ext uri="{FF2B5EF4-FFF2-40B4-BE49-F238E27FC236}">
                <a16:creationId xmlns:a16="http://schemas.microsoft.com/office/drawing/2014/main" xmlns="" id="{8A721E4C-E698-473E-00E1-441120302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99571">
                        <a14:foregroundMark x1="12714" y1="8939" x2="12714" y2="8939"/>
                        <a14:foregroundMark x1="32286" y1="13788" x2="32286" y2="13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0498" y="2001935"/>
            <a:ext cx="1600675" cy="15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xmlns="" id="{750F2015-464F-0386-930F-A67A6B5AA51A}"/>
              </a:ext>
            </a:extLst>
          </p:cNvPr>
          <p:cNvGrpSpPr/>
          <p:nvPr/>
        </p:nvGrpSpPr>
        <p:grpSpPr>
          <a:xfrm>
            <a:off x="996053" y="2368595"/>
            <a:ext cx="3275237" cy="2242705"/>
            <a:chOff x="996053" y="2368595"/>
            <a:chExt cx="3275237" cy="2242705"/>
          </a:xfrm>
        </p:grpSpPr>
        <p:pic>
          <p:nvPicPr>
            <p:cNvPr id="2052" name="Picture 4" descr="Мультяшный попугай на ветке дерева | Премиум векторы">
              <a:extLst>
                <a:ext uri="{FF2B5EF4-FFF2-40B4-BE49-F238E27FC236}">
                  <a16:creationId xmlns:a16="http://schemas.microsoft.com/office/drawing/2014/main" xmlns="" id="{1805471A-8085-B823-58B7-575BBBC00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96053" y="2439401"/>
              <a:ext cx="1904748" cy="217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Сухая ветка ПНГ на Прозрачном Фоне • Скачать PNG Сухая ветка">
              <a:extLst>
                <a:ext uri="{FF2B5EF4-FFF2-40B4-BE49-F238E27FC236}">
                  <a16:creationId xmlns:a16="http://schemas.microsoft.com/office/drawing/2014/main" xmlns="" id="{692CD657-BBFA-B48A-31FA-4E848A96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27224">
              <a:off x="2223627" y="2368595"/>
              <a:ext cx="2047663" cy="204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1993184" y="422212"/>
            <a:ext cx="8421247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Додавання </a:t>
            </a:r>
            <a:r>
              <a:rPr lang="uk-UA" sz="3600" b="1" dirty="0">
                <a:solidFill>
                  <a:schemeClr val="bg1"/>
                </a:solidFill>
              </a:rPr>
              <a:t>чисел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66967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135699" y="1798546"/>
            <a:ext cx="6223518" cy="3632653"/>
          </a:xfrm>
          <a:prstGeom prst="cloud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9" name="Хмара 28">
            <a:extLst>
              <a:ext uri="{FF2B5EF4-FFF2-40B4-BE49-F238E27FC236}">
                <a16:creationId xmlns:a16="http://schemas.microsoft.com/office/drawing/2014/main" xmlns="" id="{809D08CF-93B1-5F09-165D-347DA9EF6817}"/>
              </a:ext>
            </a:extLst>
          </p:cNvPr>
          <p:cNvSpPr/>
          <p:nvPr/>
        </p:nvSpPr>
        <p:spPr>
          <a:xfrm>
            <a:off x="6453851" y="1591792"/>
            <a:ext cx="5525673" cy="3839408"/>
          </a:xfrm>
          <a:prstGeom prst="cloud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863388-FFFB-67FD-FB28-00F8A30C642F}"/>
              </a:ext>
            </a:extLst>
          </p:cNvPr>
          <p:cNvSpPr txBox="1"/>
          <p:nvPr/>
        </p:nvSpPr>
        <p:spPr>
          <a:xfrm>
            <a:off x="3072339" y="3833029"/>
            <a:ext cx="2236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+ 1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FF4AD5B-4CA6-AD48-88B2-3F874D0D1CE9}"/>
              </a:ext>
            </a:extLst>
          </p:cNvPr>
          <p:cNvSpPr txBox="1"/>
          <p:nvPr/>
        </p:nvSpPr>
        <p:spPr>
          <a:xfrm>
            <a:off x="9118572" y="3784507"/>
            <a:ext cx="725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трілка: вправо 12">
            <a:extLst>
              <a:ext uri="{FF2B5EF4-FFF2-40B4-BE49-F238E27FC236}">
                <a16:creationId xmlns:a16="http://schemas.microsoft.com/office/drawing/2014/main" xmlns="" id="{EA4F833F-F597-A40F-FB56-97EBE6849BE9}"/>
              </a:ext>
            </a:extLst>
          </p:cNvPr>
          <p:cNvSpPr/>
          <p:nvPr/>
        </p:nvSpPr>
        <p:spPr>
          <a:xfrm>
            <a:off x="6096000" y="3351198"/>
            <a:ext cx="670012" cy="384208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8F8014D3-9ADE-C0A6-C71D-7F55BC9ADAB9}"/>
              </a:ext>
            </a:extLst>
          </p:cNvPr>
          <p:cNvSpPr/>
          <p:nvPr/>
        </p:nvSpPr>
        <p:spPr>
          <a:xfrm>
            <a:off x="2948569" y="5334290"/>
            <a:ext cx="7221798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+ 1 = 4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трьох додати один – буде чотири.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2FDBF147-69D5-E9E4-CBBE-5912B0741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100000" l="0" r="2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19" r="67423"/>
          <a:stretch/>
        </p:blipFill>
        <p:spPr bwMode="auto">
          <a:xfrm rot="20890579" flipH="1">
            <a:off x="330278" y="2932433"/>
            <a:ext cx="1524464" cy="16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548E6015-A488-30C4-D236-7F4C1F062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0" b="100000" l="68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05" t="49578"/>
          <a:stretch/>
        </p:blipFill>
        <p:spPr bwMode="auto">
          <a:xfrm>
            <a:off x="1733068" y="2807535"/>
            <a:ext cx="1394300" cy="15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AA746F46-EA9E-312B-61DE-82FA7E61C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0250" l="74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66" b="63385"/>
          <a:stretch/>
        </p:blipFill>
        <p:spPr bwMode="auto">
          <a:xfrm>
            <a:off x="1904155" y="2022473"/>
            <a:ext cx="1213600" cy="114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xmlns="" id="{F576449C-ED2D-2B37-6C1E-3B409F953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38250" l="3167" r="2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05" b="58931"/>
          <a:stretch/>
        </p:blipFill>
        <p:spPr bwMode="auto">
          <a:xfrm>
            <a:off x="4190340" y="2651179"/>
            <a:ext cx="1702798" cy="15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B13D64D8-472A-3D19-403B-120E58054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100000" l="0" r="2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19" r="67423"/>
          <a:stretch/>
        </p:blipFill>
        <p:spPr bwMode="auto">
          <a:xfrm rot="20890579" flipH="1">
            <a:off x="6684871" y="2796241"/>
            <a:ext cx="1524464" cy="16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7A682455-CE9A-CD22-F1A6-09BDDD30D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36" r="16355" b="58189"/>
          <a:stretch/>
        </p:blipFill>
        <p:spPr bwMode="auto">
          <a:xfrm>
            <a:off x="9987049" y="2721079"/>
            <a:ext cx="1507811" cy="13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xmlns="" id="{40DD5974-32B3-F1F5-954A-0778CA0D1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0250" l="74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66" b="63385"/>
          <a:stretch/>
        </p:blipFill>
        <p:spPr bwMode="auto">
          <a:xfrm>
            <a:off x="7680766" y="2080031"/>
            <a:ext cx="1213600" cy="114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69E18A18-6934-8870-5A6E-CD91081AC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0" b="100000" l="68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05" t="49578"/>
          <a:stretch/>
        </p:blipFill>
        <p:spPr bwMode="auto">
          <a:xfrm>
            <a:off x="8647527" y="2439709"/>
            <a:ext cx="1394300" cy="15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2C27FD-7274-601A-899E-BE377214CBAC}"/>
              </a:ext>
            </a:extLst>
          </p:cNvPr>
          <p:cNvSpPr txBox="1"/>
          <p:nvPr/>
        </p:nvSpPr>
        <p:spPr>
          <a:xfrm>
            <a:off x="1948427" y="1202140"/>
            <a:ext cx="8466004" cy="46166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Розглянь малюнки. Скільки тваринок було? Скільки стало?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1993184" y="422212"/>
            <a:ext cx="8421247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Додавання </a:t>
            </a:r>
            <a:r>
              <a:rPr lang="uk-UA" sz="3600" b="1" dirty="0">
                <a:solidFill>
                  <a:schemeClr val="bg1"/>
                </a:solidFill>
              </a:rPr>
              <a:t>чисел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клипарт стакан со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65" y="1858537"/>
            <a:ext cx="1923102" cy="33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клипарт стакан со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79" y="1813008"/>
            <a:ext cx="1959890" cy="34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&quot;клипарт наливает сок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612" y="1987538"/>
            <a:ext cx="2191991" cy="3293976"/>
          </a:xfrm>
          <a:prstGeom prst="round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27760" y="1720358"/>
            <a:ext cx="9966960" cy="4017544"/>
          </a:xfrm>
          <a:prstGeom prst="roundRect">
            <a:avLst/>
          </a:prstGeom>
          <a:noFill/>
          <a:ln w="57150">
            <a:solidFill>
              <a:srgbClr val="FBD5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48235" y="5235463"/>
            <a:ext cx="4960193" cy="11599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BD5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+ 1 = 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38754" y="5235463"/>
            <a:ext cx="1273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61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1" name="Прямоугольник 9">
            <a:extLst>
              <a:ext uri="{FF2B5EF4-FFF2-40B4-BE49-F238E27FC236}">
                <a16:creationId xmlns:a16="http://schemas.microsoft.com/office/drawing/2014/main" xmlns="" id="{12D10025-A6AC-D0EA-F476-6C8CC3107948}"/>
              </a:ext>
            </a:extLst>
          </p:cNvPr>
          <p:cNvSpPr/>
          <p:nvPr/>
        </p:nvSpPr>
        <p:spPr>
          <a:xfrm>
            <a:off x="1586537" y="430232"/>
            <a:ext cx="8732066" cy="7423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Додавання за малюнком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Картинки по запросу &quot;клипарт играет на барабане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95" y="2030540"/>
            <a:ext cx="2665336" cy="320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артинки по запросу &quot;мики маус клипарт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01" y="3152977"/>
            <a:ext cx="1984961" cy="21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6480" y="1720358"/>
            <a:ext cx="10292080" cy="4017544"/>
          </a:xfrm>
          <a:prstGeom prst="roundRect">
            <a:avLst/>
          </a:prstGeom>
          <a:noFill/>
          <a:ln w="57150">
            <a:solidFill>
              <a:srgbClr val="FBD5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Картинки по запросу &quot;клипарт играет на барабан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77" y="3317288"/>
            <a:ext cx="1681874" cy="16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артинки по запросу &quot;клипарт играет на барабане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19" y="1926549"/>
            <a:ext cx="1426644" cy="14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мики маус клипарт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411" y="2273901"/>
            <a:ext cx="1530043" cy="162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10">
            <a:extLst>
              <a:ext uri="{FF2B5EF4-FFF2-40B4-BE49-F238E27FC236}">
                <a16:creationId xmlns:a16="http://schemas.microsoft.com/office/drawing/2014/main" xmlns="" id="{620A0598-4CAD-F4A4-2E48-10E04E9E8F61}"/>
              </a:ext>
            </a:extLst>
          </p:cNvPr>
          <p:cNvSpPr/>
          <p:nvPr/>
        </p:nvSpPr>
        <p:spPr>
          <a:xfrm>
            <a:off x="3748235" y="5235463"/>
            <a:ext cx="4960193" cy="11599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BD5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+ 2 = 3</a:t>
            </a:r>
          </a:p>
        </p:txBody>
      </p:sp>
      <p:sp>
        <p:nvSpPr>
          <p:cNvPr id="12" name="Прямоугольник 9">
            <a:extLst>
              <a:ext uri="{FF2B5EF4-FFF2-40B4-BE49-F238E27FC236}">
                <a16:creationId xmlns:a16="http://schemas.microsoft.com/office/drawing/2014/main" xmlns="" id="{12D10025-A6AC-D0EA-F476-6C8CC3107948}"/>
              </a:ext>
            </a:extLst>
          </p:cNvPr>
          <p:cNvSpPr/>
          <p:nvPr/>
        </p:nvSpPr>
        <p:spPr>
          <a:xfrm>
            <a:off x="1586537" y="430232"/>
            <a:ext cx="8732066" cy="7423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Додавання за малюнком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8EFE9D1-7858-BFEA-F049-0B6FB21D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50885" y="3120084"/>
            <a:ext cx="1359394" cy="1659261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xmlns="" id="{957B377B-2BF6-1F57-1786-4F446B9EF9A1}"/>
              </a:ext>
            </a:extLst>
          </p:cNvPr>
          <p:cNvGrpSpPr/>
          <p:nvPr/>
        </p:nvGrpSpPr>
        <p:grpSpPr>
          <a:xfrm>
            <a:off x="5284362" y="1609668"/>
            <a:ext cx="6799390" cy="4951732"/>
            <a:chOff x="5104435" y="983848"/>
            <a:chExt cx="6799390" cy="4951732"/>
          </a:xfrm>
        </p:grpSpPr>
        <p:sp useBgFill="1">
          <p:nvSpPr>
            <p:cNvPr id="3" name="TextBox 2"/>
            <p:cNvSpPr txBox="1"/>
            <p:nvPr/>
          </p:nvSpPr>
          <p:spPr>
            <a:xfrm>
              <a:off x="5104435" y="983848"/>
              <a:ext cx="18473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5128" name="Picture 8" descr="Пустые тетрадь и ручка Vector Handdrawn иллюстрация искусства Иллюстрация  вектора - иллюстрации насчитывающей дело, экземпляр: 86177787">
              <a:extLst>
                <a:ext uri="{FF2B5EF4-FFF2-40B4-BE49-F238E27FC236}">
                  <a16:creationId xmlns:a16="http://schemas.microsoft.com/office/drawing/2014/main" xmlns="" id="{F2B4B7EA-C958-7DAA-161C-703769F0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120" y="1471157"/>
              <a:ext cx="5228705" cy="446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увати 6">
              <a:extLst>
                <a:ext uri="{FF2B5EF4-FFF2-40B4-BE49-F238E27FC236}">
                  <a16:creationId xmlns:a16="http://schemas.microsoft.com/office/drawing/2014/main" xmlns="" id="{E1DD31A6-20A4-0BE1-AA8F-4579F4818B44}"/>
                </a:ext>
              </a:extLst>
            </p:cNvPr>
            <p:cNvGrpSpPr/>
            <p:nvPr/>
          </p:nvGrpSpPr>
          <p:grpSpPr>
            <a:xfrm>
              <a:off x="7146349" y="2426157"/>
              <a:ext cx="3205490" cy="2789941"/>
              <a:chOff x="7146349" y="2426157"/>
              <a:chExt cx="3205490" cy="2789941"/>
            </a:xfrm>
          </p:grpSpPr>
          <p:sp>
            <p:nvSpPr>
              <p:cNvPr id="6" name="Прямокутник: округлені кути 5">
                <a:extLst>
                  <a:ext uri="{FF2B5EF4-FFF2-40B4-BE49-F238E27FC236}">
                    <a16:creationId xmlns:a16="http://schemas.microsoft.com/office/drawing/2014/main" xmlns="" id="{B93FE7DF-4CC4-26A9-12D4-008B69710DCB}"/>
                  </a:ext>
                </a:extLst>
              </p:cNvPr>
              <p:cNvSpPr/>
              <p:nvPr/>
            </p:nvSpPr>
            <p:spPr>
              <a:xfrm>
                <a:off x="7449785" y="2426157"/>
                <a:ext cx="2799183" cy="2678427"/>
              </a:xfrm>
              <a:prstGeom prst="roundRect">
                <a:avLst/>
              </a:prstGeom>
              <a:solidFill>
                <a:srgbClr val="EFF2FA"/>
              </a:solidFill>
              <a:ln>
                <a:solidFill>
                  <a:srgbClr val="EFF2FB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solidFill>
                    <a:srgbClr val="EFF2FA"/>
                  </a:solidFill>
                </a:endParaRPr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xmlns="" id="{AA5A9AC3-A611-7A56-9A5A-A9A722FA9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88567" b="82624"/>
              <a:stretch/>
            </p:blipFill>
            <p:spPr>
              <a:xfrm>
                <a:off x="7146349" y="2472898"/>
                <a:ext cx="3205490" cy="2743200"/>
              </a:xfrm>
              <a:prstGeom prst="rect">
                <a:avLst/>
              </a:prstGeom>
            </p:spPr>
          </p:pic>
        </p:grpSp>
      </p:grpSp>
      <p:sp>
        <p:nvSpPr>
          <p:cNvPr id="2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1024202" y="2633394"/>
            <a:ext cx="5743544" cy="3411933"/>
          </a:xfrm>
          <a:prstGeom prst="cloud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ADC513-3FFA-60C0-3806-30CBB7EE57E3}"/>
              </a:ext>
            </a:extLst>
          </p:cNvPr>
          <p:cNvSpPr txBox="1"/>
          <p:nvPr/>
        </p:nvSpPr>
        <p:spPr>
          <a:xfrm>
            <a:off x="3469341" y="1229892"/>
            <a:ext cx="6945090" cy="619296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Виконай дію додавання за кожним </a:t>
            </a:r>
            <a:r>
              <a:rPr lang="uk-UA" dirty="0" smtClean="0">
                <a:solidFill>
                  <a:srgbClr val="7030A0"/>
                </a:solidFill>
              </a:rPr>
              <a:t>малюнком 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61089B70-6327-7E50-281E-1CA546FAF3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969557" y="3496371"/>
            <a:ext cx="439662" cy="69603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386EB2B-37D1-A846-9C18-4E3A8CE2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700095" y="3480934"/>
            <a:ext cx="541399" cy="7911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FF689B3-6B5B-507C-6376-FD1F9DB3F0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256271" y="3776656"/>
            <a:ext cx="380803" cy="2499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81C7464D-9694-C559-440B-8F77CE6418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315235" y="3774688"/>
            <a:ext cx="380803" cy="2499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29D6A5A-C4C3-00F8-0FAE-094094FE4E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863973" y="3480934"/>
            <a:ext cx="439662" cy="6960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4CEFF6-262C-0058-65A1-F450AB2D7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238" y="3515133"/>
            <a:ext cx="1393569" cy="1979753"/>
          </a:xfrm>
          <a:prstGeom prst="rect">
            <a:avLst/>
          </a:prstGeom>
        </p:spPr>
      </p:pic>
      <p:pic>
        <p:nvPicPr>
          <p:cNvPr id="5136" name="Picture 16" descr="Наклейка PNG - AVATAN PLUS">
            <a:extLst>
              <a:ext uri="{FF2B5EF4-FFF2-40B4-BE49-F238E27FC236}">
                <a16:creationId xmlns:a16="http://schemas.microsoft.com/office/drawing/2014/main" xmlns="" id="{F6B40CE2-C424-456B-7653-D6559FE0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" y="3879075"/>
            <a:ext cx="1959903" cy="13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Наклейка PNG - AVATAN PLUS">
            <a:extLst>
              <a:ext uri="{FF2B5EF4-FFF2-40B4-BE49-F238E27FC236}">
                <a16:creationId xmlns:a16="http://schemas.microsoft.com/office/drawing/2014/main" xmlns="" id="{74FC886D-BF02-C736-7B02-B65041F01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2349859"/>
            <a:ext cx="2098774" cy="13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xmlns="" id="{F3186BF4-2082-23A2-49C9-14B560049667}"/>
              </a:ext>
            </a:extLst>
          </p:cNvPr>
          <p:cNvGrpSpPr/>
          <p:nvPr/>
        </p:nvGrpSpPr>
        <p:grpSpPr>
          <a:xfrm>
            <a:off x="1533236" y="1305687"/>
            <a:ext cx="1775862" cy="1116489"/>
            <a:chOff x="1475615" y="1362992"/>
            <a:chExt cx="1906777" cy="1138053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xmlns="" id="{291239C0-E1B2-7E30-342D-322D95EAA50C}"/>
                </a:ext>
              </a:extLst>
            </p:cNvPr>
            <p:cNvSpPr/>
            <p:nvPr/>
          </p:nvSpPr>
          <p:spPr>
            <a:xfrm>
              <a:off x="1475615" y="1406802"/>
              <a:ext cx="1906777" cy="1094243"/>
            </a:xfrm>
            <a:prstGeom prst="roundRect">
              <a:avLst/>
            </a:prstGeom>
            <a:noFill/>
            <a:ln w="57150">
              <a:solidFill>
                <a:srgbClr val="FF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" name="Пряма сполучна лінія 50">
              <a:extLst>
                <a:ext uri="{FF2B5EF4-FFF2-40B4-BE49-F238E27FC236}">
                  <a16:creationId xmlns:a16="http://schemas.microsoft.com/office/drawing/2014/main" xmlns="" id="{DC6893D0-9217-4B1E-2438-39E34A2E8D75}"/>
                </a:ext>
              </a:extLst>
            </p:cNvPr>
            <p:cNvCxnSpPr>
              <a:cxnSpLocks/>
            </p:cNvCxnSpPr>
            <p:nvPr/>
          </p:nvCxnSpPr>
          <p:spPr>
            <a:xfrm>
              <a:off x="212925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 сполучна лінія 51">
              <a:extLst>
                <a:ext uri="{FF2B5EF4-FFF2-40B4-BE49-F238E27FC236}">
                  <a16:creationId xmlns:a16="http://schemas.microsoft.com/office/drawing/2014/main" xmlns="" id="{E244222A-824B-FE44-2085-30956B810C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071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 сполучна лінія 52">
              <a:extLst>
                <a:ext uri="{FF2B5EF4-FFF2-40B4-BE49-F238E27FC236}">
                  <a16:creationId xmlns:a16="http://schemas.microsoft.com/office/drawing/2014/main" xmlns="" id="{C9E2B0B5-B6BA-B5C1-7BBC-A74C5646DB99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1665250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 сполучна лінія 53">
              <a:extLst>
                <a:ext uri="{FF2B5EF4-FFF2-40B4-BE49-F238E27FC236}">
                  <a16:creationId xmlns:a16="http://schemas.microsoft.com/office/drawing/2014/main" xmlns="" id="{DEA3B995-D4B2-9F26-657C-A9080123655D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2235631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CE3301E-F123-8CD6-ED47-08CBE7D646DC}"/>
                </a:ext>
              </a:extLst>
            </p:cNvPr>
            <p:cNvSpPr txBox="1"/>
            <p:nvPr/>
          </p:nvSpPr>
          <p:spPr>
            <a:xfrm>
              <a:off x="2169435" y="1362992"/>
              <a:ext cx="64807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>
                  <a:solidFill>
                    <a:schemeClr val="tx2">
                      <a:lumMod val="50000"/>
                    </a:schemeClr>
                  </a:solidFill>
                </a:rPr>
                <a:t>+</a:t>
              </a:r>
              <a:endParaRPr lang="x-none" sz="6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1993184" y="422212"/>
            <a:ext cx="8421247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Додавання </a:t>
            </a:r>
            <a:r>
              <a:rPr lang="uk-UA" sz="3600" b="1" dirty="0">
                <a:solidFill>
                  <a:schemeClr val="bg1"/>
                </a:solidFill>
              </a:rPr>
              <a:t>чисел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Хмара 25">
            <a:extLst>
              <a:ext uri="{FF2B5EF4-FFF2-40B4-BE49-F238E27FC236}">
                <a16:creationId xmlns:a16="http://schemas.microsoft.com/office/drawing/2014/main" xmlns="" id="{E0858731-644D-25A6-B0B4-9E68206A376E}"/>
              </a:ext>
            </a:extLst>
          </p:cNvPr>
          <p:cNvSpPr/>
          <p:nvPr/>
        </p:nvSpPr>
        <p:spPr>
          <a:xfrm>
            <a:off x="484974" y="2518611"/>
            <a:ext cx="6223518" cy="3424138"/>
          </a:xfrm>
          <a:prstGeom prst="cloud">
            <a:avLst/>
          </a:prstGeom>
          <a:noFill/>
          <a:ln w="38100">
            <a:solidFill>
              <a:srgbClr val="5CB13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xmlns="" id="{957B377B-2BF6-1F57-1786-4F446B9EF9A1}"/>
              </a:ext>
            </a:extLst>
          </p:cNvPr>
          <p:cNvGrpSpPr/>
          <p:nvPr/>
        </p:nvGrpSpPr>
        <p:grpSpPr>
          <a:xfrm>
            <a:off x="5126978" y="1562491"/>
            <a:ext cx="6799390" cy="4951732"/>
            <a:chOff x="5104435" y="983848"/>
            <a:chExt cx="6799390" cy="4951732"/>
          </a:xfrm>
        </p:grpSpPr>
        <p:sp useBgFill="1">
          <p:nvSpPr>
            <p:cNvPr id="3" name="TextBox 2"/>
            <p:cNvSpPr txBox="1"/>
            <p:nvPr/>
          </p:nvSpPr>
          <p:spPr>
            <a:xfrm>
              <a:off x="5104435" y="983848"/>
              <a:ext cx="18473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5128" name="Picture 8" descr="Пустые тетрадь и ручка Vector Handdrawn иллюстрация искусства Иллюстрация  вектора - иллюстрации насчитывающей дело, экземпляр: 86177787">
              <a:extLst>
                <a:ext uri="{FF2B5EF4-FFF2-40B4-BE49-F238E27FC236}">
                  <a16:creationId xmlns:a16="http://schemas.microsoft.com/office/drawing/2014/main" xmlns="" id="{F2B4B7EA-C958-7DAA-161C-703769F0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120" y="1471157"/>
              <a:ext cx="5228705" cy="446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увати 6">
              <a:extLst>
                <a:ext uri="{FF2B5EF4-FFF2-40B4-BE49-F238E27FC236}">
                  <a16:creationId xmlns:a16="http://schemas.microsoft.com/office/drawing/2014/main" xmlns="" id="{E1DD31A6-20A4-0BE1-AA8F-4579F4818B44}"/>
                </a:ext>
              </a:extLst>
            </p:cNvPr>
            <p:cNvGrpSpPr/>
            <p:nvPr/>
          </p:nvGrpSpPr>
          <p:grpSpPr>
            <a:xfrm>
              <a:off x="7146349" y="2426157"/>
              <a:ext cx="3205490" cy="2789941"/>
              <a:chOff x="7146349" y="2426157"/>
              <a:chExt cx="3205490" cy="2789941"/>
            </a:xfrm>
          </p:grpSpPr>
          <p:sp>
            <p:nvSpPr>
              <p:cNvPr id="6" name="Прямокутник: округлені кути 5">
                <a:extLst>
                  <a:ext uri="{FF2B5EF4-FFF2-40B4-BE49-F238E27FC236}">
                    <a16:creationId xmlns:a16="http://schemas.microsoft.com/office/drawing/2014/main" xmlns="" id="{B93FE7DF-4CC4-26A9-12D4-008B69710DCB}"/>
                  </a:ext>
                </a:extLst>
              </p:cNvPr>
              <p:cNvSpPr/>
              <p:nvPr/>
            </p:nvSpPr>
            <p:spPr>
              <a:xfrm>
                <a:off x="7449785" y="2426157"/>
                <a:ext cx="2799183" cy="2678427"/>
              </a:xfrm>
              <a:prstGeom prst="roundRect">
                <a:avLst/>
              </a:prstGeom>
              <a:solidFill>
                <a:srgbClr val="EFF2FA"/>
              </a:solidFill>
              <a:ln>
                <a:solidFill>
                  <a:srgbClr val="EFF2FB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solidFill>
                    <a:srgbClr val="EFF2FA"/>
                  </a:solidFill>
                </a:endParaRPr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xmlns="" id="{AA5A9AC3-A611-7A56-9A5A-A9A722FA9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88567" b="82624"/>
              <a:stretch/>
            </p:blipFill>
            <p:spPr>
              <a:xfrm>
                <a:off x="7146349" y="2472898"/>
                <a:ext cx="3205490" cy="2743200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ADC513-3FFA-60C0-3806-30CBB7EE57E3}"/>
              </a:ext>
            </a:extLst>
          </p:cNvPr>
          <p:cNvSpPr txBox="1"/>
          <p:nvPr/>
        </p:nvSpPr>
        <p:spPr>
          <a:xfrm>
            <a:off x="3622259" y="1243517"/>
            <a:ext cx="6837606" cy="56070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Виконай дію додавання за кожним </a:t>
            </a:r>
            <a:r>
              <a:rPr lang="uk-UA" dirty="0" smtClean="0">
                <a:solidFill>
                  <a:srgbClr val="7030A0"/>
                </a:solidFill>
              </a:rPr>
              <a:t>малюнком 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386EB2B-37D1-A846-9C18-4E3A8CE24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738768" y="4290137"/>
            <a:ext cx="541399" cy="79111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AC066188-1D4F-F83A-6260-B86691719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508711" y="4354910"/>
            <a:ext cx="474086" cy="76743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FF689B3-6B5B-507C-6376-FD1F9DB3F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127908" y="4617923"/>
            <a:ext cx="380803" cy="2499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81C7464D-9694-C559-440B-8F77CE641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179530" y="4617923"/>
            <a:ext cx="380803" cy="2499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56386F7-8AF1-FC97-DF8F-AD29A6A86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8641034" y="4293362"/>
            <a:ext cx="541399" cy="791114"/>
          </a:xfrm>
          <a:prstGeom prst="rect">
            <a:avLst/>
          </a:prstGeom>
        </p:spPr>
      </p:pic>
      <p:pic>
        <p:nvPicPr>
          <p:cNvPr id="6146" name="Picture 2" descr="Изображения Лиса | Бесплатные векторы, стоковые фото и PSD">
            <a:extLst>
              <a:ext uri="{FF2B5EF4-FFF2-40B4-BE49-F238E27FC236}">
                <a16:creationId xmlns:a16="http://schemas.microsoft.com/office/drawing/2014/main" xmlns="" id="{E3FAACBB-C053-B81C-539D-A52227DED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700" l="10000" r="90000">
                        <a14:foregroundMark x1="34250" y1="25600" x2="34250" y2="25600"/>
                        <a14:foregroundMark x1="49200" y1="26250" x2="49200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989" y="3194048"/>
            <a:ext cx="1620388" cy="16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Изображения Лиса | Бесплатные векторы, стоковые фото и PSD">
            <a:extLst>
              <a:ext uri="{FF2B5EF4-FFF2-40B4-BE49-F238E27FC236}">
                <a16:creationId xmlns:a16="http://schemas.microsoft.com/office/drawing/2014/main" xmlns="" id="{31B0DEAD-372A-CE33-98E6-288ED673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700" l="10000" r="90000">
                        <a14:foregroundMark x1="34250" y1="25600" x2="34250" y2="25600"/>
                        <a14:foregroundMark x1="49200" y1="26250" x2="49200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8370" y="3374670"/>
            <a:ext cx="1620388" cy="16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липарт лиса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D5479953-247B-886E-ADBB-17B70C31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94" y="2935867"/>
            <a:ext cx="1518172" cy="11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ипарт лиса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5BDD41F4-798E-ADC1-323C-35ADFC6E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99" y="3731768"/>
            <a:ext cx="1620389" cy="126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xmlns="" id="{F78547BB-9F2A-C214-1D35-6EB8B7055888}"/>
              </a:ext>
            </a:extLst>
          </p:cNvPr>
          <p:cNvGrpSpPr/>
          <p:nvPr/>
        </p:nvGrpSpPr>
        <p:grpSpPr>
          <a:xfrm>
            <a:off x="1459345" y="1249856"/>
            <a:ext cx="1778773" cy="1177123"/>
            <a:chOff x="1475615" y="1362992"/>
            <a:chExt cx="1906777" cy="1138053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xmlns="" id="{76B13E83-676A-DE63-C4C3-D527352A363E}"/>
                </a:ext>
              </a:extLst>
            </p:cNvPr>
            <p:cNvSpPr/>
            <p:nvPr/>
          </p:nvSpPr>
          <p:spPr>
            <a:xfrm>
              <a:off x="1475615" y="1406802"/>
              <a:ext cx="1906777" cy="1094243"/>
            </a:xfrm>
            <a:prstGeom prst="roundRect">
              <a:avLst/>
            </a:prstGeom>
            <a:noFill/>
            <a:ln w="57150">
              <a:solidFill>
                <a:srgbClr val="FF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9" name="Пряма сполучна лінія 28">
              <a:extLst>
                <a:ext uri="{FF2B5EF4-FFF2-40B4-BE49-F238E27FC236}">
                  <a16:creationId xmlns:a16="http://schemas.microsoft.com/office/drawing/2014/main" xmlns="" id="{B1EB3183-80F5-87CB-4069-442CCEC74746}"/>
                </a:ext>
              </a:extLst>
            </p:cNvPr>
            <p:cNvCxnSpPr>
              <a:cxnSpLocks/>
            </p:cNvCxnSpPr>
            <p:nvPr/>
          </p:nvCxnSpPr>
          <p:spPr>
            <a:xfrm>
              <a:off x="212925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 сполучна лінія 30">
              <a:extLst>
                <a:ext uri="{FF2B5EF4-FFF2-40B4-BE49-F238E27FC236}">
                  <a16:creationId xmlns:a16="http://schemas.microsoft.com/office/drawing/2014/main" xmlns="" id="{E19553B9-1D7B-D519-6296-66170F3A43B2}"/>
                </a:ext>
              </a:extLst>
            </p:cNvPr>
            <p:cNvCxnSpPr>
              <a:cxnSpLocks/>
            </p:cNvCxnSpPr>
            <p:nvPr/>
          </p:nvCxnSpPr>
          <p:spPr>
            <a:xfrm>
              <a:off x="277071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 сполучна лінія 32">
              <a:extLst>
                <a:ext uri="{FF2B5EF4-FFF2-40B4-BE49-F238E27FC236}">
                  <a16:creationId xmlns:a16="http://schemas.microsoft.com/office/drawing/2014/main" xmlns="" id="{B1216391-6067-D711-D755-CF84FDC789A6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1665250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 сполучна лінія 33">
              <a:extLst>
                <a:ext uri="{FF2B5EF4-FFF2-40B4-BE49-F238E27FC236}">
                  <a16:creationId xmlns:a16="http://schemas.microsoft.com/office/drawing/2014/main" xmlns="" id="{D8502775-9F4D-3142-D9BB-692BA87837C6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2235631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E464EAE-663A-08C2-8916-D68469158E83}"/>
                </a:ext>
              </a:extLst>
            </p:cNvPr>
            <p:cNvSpPr txBox="1"/>
            <p:nvPr/>
          </p:nvSpPr>
          <p:spPr>
            <a:xfrm>
              <a:off x="2169435" y="1362992"/>
              <a:ext cx="64807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>
                  <a:solidFill>
                    <a:schemeClr val="tx2">
                      <a:lumMod val="50000"/>
                    </a:schemeClr>
                  </a:solidFill>
                </a:rPr>
                <a:t>+</a:t>
              </a:r>
              <a:endParaRPr lang="x-none" sz="6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61089B70-6327-7E50-281E-1CA546FAF3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809587" y="3460991"/>
            <a:ext cx="439662" cy="6960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FF689B3-6B5B-507C-6376-FD1F9DB3F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096301" y="3741276"/>
            <a:ext cx="380803" cy="24997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1C7464D-9694-C559-440B-8F77CE641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155265" y="3739308"/>
            <a:ext cx="380803" cy="2499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29D6A5A-C4C3-00F8-0FAE-094094FE4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704003" y="3445554"/>
            <a:ext cx="439662" cy="6960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386EB2B-37D1-A846-9C18-4E3A8CE24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488076" y="3439566"/>
            <a:ext cx="541399" cy="791114"/>
          </a:xfrm>
          <a:prstGeom prst="rect">
            <a:avLst/>
          </a:prstGeom>
        </p:spPr>
      </p:pic>
      <p:sp>
        <p:nvSpPr>
          <p:cNvPr id="46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1993184" y="422212"/>
            <a:ext cx="8421247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Додавання </a:t>
            </a:r>
            <a:r>
              <a:rPr lang="uk-UA" sz="3600" b="1" dirty="0">
                <a:solidFill>
                  <a:schemeClr val="bg1"/>
                </a:solidFill>
              </a:rPr>
              <a:t>чисел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03.10.2023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2">
            <a:hlinkClick r:id="" action="ppaction://media"/>
            <a:extLst>
              <a:ext uri="{FF2B5EF4-FFF2-40B4-BE49-F238E27FC236}">
                <a16:creationId xmlns:a16="http://schemas.microsoft.com/office/drawing/2014/main" xmlns="" id="{654D6829-2A1E-4A40-9806-B6E420F005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8AC2EB58-A76D-058B-BC71-F014F5451EE2}"/>
              </a:ext>
            </a:extLst>
          </p:cNvPr>
          <p:cNvSpPr txBox="1"/>
          <p:nvPr/>
        </p:nvSpPr>
        <p:spPr>
          <a:xfrm>
            <a:off x="2296034" y="1176498"/>
            <a:ext cx="8657054" cy="52322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>
                <a:solidFill>
                  <a:srgbClr val="7030A0"/>
                </a:solidFill>
              </a:rPr>
              <a:t>Намалюй у </a:t>
            </a:r>
            <a:r>
              <a:rPr lang="ru-RU" sz="2400" dirty="0" err="1">
                <a:solidFill>
                  <a:srgbClr val="7030A0"/>
                </a:solidFill>
              </a:rPr>
              <a:t>клітинках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відповідну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кількість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точок</a:t>
            </a:r>
            <a:r>
              <a:rPr lang="ru-RU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09" name="Прямоугольник 39">
            <a:extLst>
              <a:ext uri="{FF2B5EF4-FFF2-40B4-BE49-F238E27FC236}">
                <a16:creationId xmlns:a16="http://schemas.microsoft.com/office/drawing/2014/main" xmlns="" id="{409297DC-C3CB-E729-D59E-6A364DD1A1CF}"/>
              </a:ext>
            </a:extLst>
          </p:cNvPr>
          <p:cNvSpPr/>
          <p:nvPr/>
        </p:nvSpPr>
        <p:spPr>
          <a:xfrm>
            <a:off x="2296034" y="422212"/>
            <a:ext cx="8732066" cy="5890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xmlns="" id="{32D4738D-4F5F-2CC5-BD3B-D53B72236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" b="98048" l="0" r="995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1796" y="2577604"/>
            <a:ext cx="1546304" cy="1730209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xmlns="" id="{35CACBA3-8BF0-64B1-27B0-AA3F619FA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7" b="89458" l="9718" r="959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756" y="2692370"/>
            <a:ext cx="1701128" cy="1770453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xmlns="" id="{6233D846-571F-5A11-81D5-CDD5BA52F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35" b="95676" l="9598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961" y="2577604"/>
            <a:ext cx="1582272" cy="1812510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xmlns="" id="{7FEC6EF7-F478-0AAC-81F7-6866DBB9E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0" b="97785" l="9940" r="8975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137" y="2504895"/>
            <a:ext cx="1921978" cy="1829353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xmlns="" id="{1E2B9602-3DE7-008C-4A72-E1FD5ABF5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1" b="95798" l="9351" r="94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812" y="2616047"/>
            <a:ext cx="1431984" cy="1770453"/>
          </a:xfrm>
          <a:prstGeom prst="rect">
            <a:avLst/>
          </a:prstGeom>
        </p:spPr>
      </p:pic>
      <p:sp>
        <p:nvSpPr>
          <p:cNvPr id="140" name="Прямокутник: округлені кути 1">
            <a:extLst>
              <a:ext uri="{FF2B5EF4-FFF2-40B4-BE49-F238E27FC236}">
                <a16:creationId xmlns:a16="http://schemas.microsoft.com/office/drawing/2014/main" xmlns="" id="{55AD4A03-8D0F-6EAE-F3F0-4BA7D1238208}"/>
              </a:ext>
            </a:extLst>
          </p:cNvPr>
          <p:cNvSpPr/>
          <p:nvPr/>
        </p:nvSpPr>
        <p:spPr>
          <a:xfrm>
            <a:off x="3380196" y="4577589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1" name="Прямокутник: округлені кути 22">
            <a:extLst>
              <a:ext uri="{FF2B5EF4-FFF2-40B4-BE49-F238E27FC236}">
                <a16:creationId xmlns:a16="http://schemas.microsoft.com/office/drawing/2014/main" xmlns="" id="{7D88921E-0942-5EF0-85F1-B556AC9B0340}"/>
              </a:ext>
            </a:extLst>
          </p:cNvPr>
          <p:cNvSpPr/>
          <p:nvPr/>
        </p:nvSpPr>
        <p:spPr>
          <a:xfrm>
            <a:off x="4945389" y="4577589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2" name="Прямокутник: округлені кути 23">
            <a:extLst>
              <a:ext uri="{FF2B5EF4-FFF2-40B4-BE49-F238E27FC236}">
                <a16:creationId xmlns:a16="http://schemas.microsoft.com/office/drawing/2014/main" xmlns="" id="{780D2D50-65C2-487D-242D-61500F56C428}"/>
              </a:ext>
            </a:extLst>
          </p:cNvPr>
          <p:cNvSpPr/>
          <p:nvPr/>
        </p:nvSpPr>
        <p:spPr>
          <a:xfrm>
            <a:off x="6510582" y="4577589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3" name="Прямокутник: округлені кути 24">
            <a:extLst>
              <a:ext uri="{FF2B5EF4-FFF2-40B4-BE49-F238E27FC236}">
                <a16:creationId xmlns:a16="http://schemas.microsoft.com/office/drawing/2014/main" xmlns="" id="{C93EDB16-0645-6380-7CB1-D443D94F99F9}"/>
              </a:ext>
            </a:extLst>
          </p:cNvPr>
          <p:cNvSpPr/>
          <p:nvPr/>
        </p:nvSpPr>
        <p:spPr>
          <a:xfrm>
            <a:off x="8075775" y="4577589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Прямокутник: округлені кути 25">
            <a:extLst>
              <a:ext uri="{FF2B5EF4-FFF2-40B4-BE49-F238E27FC236}">
                <a16:creationId xmlns:a16="http://schemas.microsoft.com/office/drawing/2014/main" xmlns="" id="{41D5E530-E740-C336-E4D1-D705549A146A}"/>
              </a:ext>
            </a:extLst>
          </p:cNvPr>
          <p:cNvSpPr/>
          <p:nvPr/>
        </p:nvSpPr>
        <p:spPr>
          <a:xfrm>
            <a:off x="9640968" y="4577589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C2A01E56-108C-C15F-BA80-2E249CE816A8}"/>
              </a:ext>
            </a:extLst>
          </p:cNvPr>
          <p:cNvSpPr/>
          <p:nvPr/>
        </p:nvSpPr>
        <p:spPr>
          <a:xfrm>
            <a:off x="3920962" y="5017041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xmlns="" id="{26C6389B-6937-62AC-DCFB-9F51C0D260FF}"/>
              </a:ext>
            </a:extLst>
          </p:cNvPr>
          <p:cNvSpPr/>
          <p:nvPr/>
        </p:nvSpPr>
        <p:spPr>
          <a:xfrm>
            <a:off x="5184296" y="4775859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xmlns="" id="{76FF9B52-B11B-DA92-42B8-6D97E86464D5}"/>
              </a:ext>
            </a:extLst>
          </p:cNvPr>
          <p:cNvSpPr/>
          <p:nvPr/>
        </p:nvSpPr>
        <p:spPr>
          <a:xfrm>
            <a:off x="5841023" y="5279776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xmlns="" id="{457A67D3-B59D-47C3-C39B-CEEFDE36A54A}"/>
              </a:ext>
            </a:extLst>
          </p:cNvPr>
          <p:cNvSpPr/>
          <p:nvPr/>
        </p:nvSpPr>
        <p:spPr>
          <a:xfrm>
            <a:off x="6706888" y="4759291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xmlns="" id="{4337E452-B7F7-76A0-F475-2E552251CA9E}"/>
              </a:ext>
            </a:extLst>
          </p:cNvPr>
          <p:cNvSpPr/>
          <p:nvPr/>
        </p:nvSpPr>
        <p:spPr>
          <a:xfrm>
            <a:off x="7393384" y="5279776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xmlns="" id="{89BE5E30-D3E6-4151-74D8-499339D48A31}"/>
              </a:ext>
            </a:extLst>
          </p:cNvPr>
          <p:cNvSpPr/>
          <p:nvPr/>
        </p:nvSpPr>
        <p:spPr>
          <a:xfrm>
            <a:off x="7051348" y="5017041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xmlns="" id="{C1DD581D-9E26-D9DA-3D79-BBE71901AA1B}"/>
              </a:ext>
            </a:extLst>
          </p:cNvPr>
          <p:cNvSpPr/>
          <p:nvPr/>
        </p:nvSpPr>
        <p:spPr>
          <a:xfrm>
            <a:off x="8306187" y="4775859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xmlns="" id="{84211D60-65F6-D106-5BFE-68A8954F1B46}"/>
              </a:ext>
            </a:extLst>
          </p:cNvPr>
          <p:cNvSpPr/>
          <p:nvPr/>
        </p:nvSpPr>
        <p:spPr>
          <a:xfrm>
            <a:off x="8934260" y="4775859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xmlns="" id="{B54ED2C2-F0EC-9822-6CC7-206D72F881C6}"/>
              </a:ext>
            </a:extLst>
          </p:cNvPr>
          <p:cNvSpPr/>
          <p:nvPr/>
        </p:nvSpPr>
        <p:spPr>
          <a:xfrm>
            <a:off x="8306187" y="5315114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xmlns="" id="{94026DE6-8C4A-0088-CFE3-C4259E3296B0}"/>
              </a:ext>
            </a:extLst>
          </p:cNvPr>
          <p:cNvSpPr/>
          <p:nvPr/>
        </p:nvSpPr>
        <p:spPr>
          <a:xfrm>
            <a:off x="8934260" y="5315114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5" name="Овал 154">
            <a:extLst>
              <a:ext uri="{FF2B5EF4-FFF2-40B4-BE49-F238E27FC236}">
                <a16:creationId xmlns:a16="http://schemas.microsoft.com/office/drawing/2014/main" xmlns="" id="{F730CAEC-27E0-06C2-2531-71623FE7FB57}"/>
              </a:ext>
            </a:extLst>
          </p:cNvPr>
          <p:cNvSpPr/>
          <p:nvPr/>
        </p:nvSpPr>
        <p:spPr>
          <a:xfrm>
            <a:off x="9857896" y="4775859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xmlns="" id="{3B69244F-5636-53D1-D042-ECE7AC6B1D03}"/>
              </a:ext>
            </a:extLst>
          </p:cNvPr>
          <p:cNvSpPr/>
          <p:nvPr/>
        </p:nvSpPr>
        <p:spPr>
          <a:xfrm>
            <a:off x="10485969" y="4775859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xmlns="" id="{AC30F210-BFFD-CB3D-22CF-A0077A405F65}"/>
              </a:ext>
            </a:extLst>
          </p:cNvPr>
          <p:cNvSpPr/>
          <p:nvPr/>
        </p:nvSpPr>
        <p:spPr>
          <a:xfrm>
            <a:off x="9857896" y="5315114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xmlns="" id="{0092723F-8966-950E-A310-7C1FD085967D}"/>
              </a:ext>
            </a:extLst>
          </p:cNvPr>
          <p:cNvSpPr/>
          <p:nvPr/>
        </p:nvSpPr>
        <p:spPr>
          <a:xfrm>
            <a:off x="10485969" y="5315114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xmlns="" id="{846F50BF-9458-4DE8-EE65-84CD1549DB11}"/>
              </a:ext>
            </a:extLst>
          </p:cNvPr>
          <p:cNvSpPr/>
          <p:nvPr/>
        </p:nvSpPr>
        <p:spPr>
          <a:xfrm>
            <a:off x="10181734" y="5017041"/>
            <a:ext cx="243514" cy="233121"/>
          </a:xfrm>
          <a:prstGeom prst="ellipse">
            <a:avLst/>
          </a:prstGeom>
          <a:solidFill>
            <a:srgbClr val="FF6DFF"/>
          </a:solidFill>
          <a:ln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0" name="Рисунок 159"/>
          <p:cNvPicPr>
            <a:picLocks noChangeAspect="1"/>
          </p:cNvPicPr>
          <p:nvPr/>
        </p:nvPicPr>
        <p:blipFill rotWithShape="1">
          <a:blip r:embed="rId12"/>
          <a:srcRect t="679" b="525"/>
          <a:stretch/>
        </p:blipFill>
        <p:spPr>
          <a:xfrm flipH="1">
            <a:off x="152632" y="1888898"/>
            <a:ext cx="2284021" cy="3124569"/>
          </a:xfrm>
          <a:prstGeom prst="rect">
            <a:avLst/>
          </a:prstGeom>
        </p:spPr>
      </p:pic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92159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Зошит,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16 №1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9301272" y="4868869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56074" y="2653422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88165" y="2273555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010216" y="2653422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314" y="4601935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188165" y="2690693"/>
            <a:ext cx="2016079" cy="36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6" y="1131812"/>
            <a:ext cx="1088087" cy="11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36" y="4204202"/>
            <a:ext cx="1263775" cy="13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450" y="4667684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руки, ноги не рухаються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0694" y="2768996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очі дивляться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398" y="2144725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ротик мовчить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0140" y="2760029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вуха слухають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1517" y="4963405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голова працює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121116" y="2806108"/>
            <a:ext cx="2150175" cy="38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243275" y="2941838"/>
            <a:ext cx="2178947" cy="36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251872">
            <a:off x="5344662" y="2825080"/>
            <a:ext cx="1921062" cy="35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5003202" y="3032591"/>
            <a:ext cx="2214478" cy="3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5148978" y="2828122"/>
            <a:ext cx="2630518" cy="36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807" y="1466248"/>
            <a:ext cx="904807" cy="11444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2468753" y="1661722"/>
            <a:ext cx="1297428" cy="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61797" y="5720738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19" y="3671339"/>
            <a:ext cx="1681939" cy="1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2" y="4025124"/>
            <a:ext cx="2414004" cy="16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66801" y="427670"/>
            <a:ext cx="10112828" cy="6711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класу. Правила 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30812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Озеро клипарт (68 фото) » Рисунки для срисовки и не только">
            <a:extLst>
              <a:ext uri="{FF2B5EF4-FFF2-40B4-BE49-F238E27FC236}">
                <a16:creationId xmlns:a16="http://schemas.microsoft.com/office/drawing/2014/main" xmlns="" id="{06EF53CD-C91F-D028-D235-97EFCFC0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77" y="4356223"/>
            <a:ext cx="3199966" cy="23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Озеро клипарт (68 фото) » Рисунки для срисовки и не только">
            <a:extLst>
              <a:ext uri="{FF2B5EF4-FFF2-40B4-BE49-F238E27FC236}">
                <a16:creationId xmlns:a16="http://schemas.microsoft.com/office/drawing/2014/main" xmlns="" id="{DB0A15F6-C251-F8FB-B5B2-8E9A0F05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04" y="2071864"/>
            <a:ext cx="3199966" cy="23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217854" y="6149344"/>
            <a:ext cx="198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Правда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C2EB58-A76D-058B-BC71-F014F5451EE2}"/>
              </a:ext>
            </a:extLst>
          </p:cNvPr>
          <p:cNvSpPr txBox="1"/>
          <p:nvPr/>
        </p:nvSpPr>
        <p:spPr>
          <a:xfrm>
            <a:off x="2103290" y="1193648"/>
            <a:ext cx="8657054" cy="52322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>
                <a:solidFill>
                  <a:srgbClr val="7030A0"/>
                </a:solidFill>
              </a:rPr>
              <a:t>З'єднай картку з числом і відповідний малюнок.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39">
            <a:extLst>
              <a:ext uri="{FF2B5EF4-FFF2-40B4-BE49-F238E27FC236}">
                <a16:creationId xmlns:a16="http://schemas.microsoft.com/office/drawing/2014/main" xmlns="" id="{409297DC-C3CB-E729-D59E-6A364DD1A1CF}"/>
              </a:ext>
            </a:extLst>
          </p:cNvPr>
          <p:cNvSpPr/>
          <p:nvPr/>
        </p:nvSpPr>
        <p:spPr>
          <a:xfrm>
            <a:off x="2082309" y="422212"/>
            <a:ext cx="8732066" cy="64279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42ECD9B4-C187-000E-A5D8-512989F1D32F}"/>
              </a:ext>
            </a:extLst>
          </p:cNvPr>
          <p:cNvSpPr/>
          <p:nvPr/>
        </p:nvSpPr>
        <p:spPr>
          <a:xfrm>
            <a:off x="5266567" y="3732701"/>
            <a:ext cx="812800" cy="7204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D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xmlns="" id="{B616FC24-850A-2D03-DC25-22F49FA71E5C}"/>
              </a:ext>
            </a:extLst>
          </p:cNvPr>
          <p:cNvSpPr/>
          <p:nvPr/>
        </p:nvSpPr>
        <p:spPr>
          <a:xfrm>
            <a:off x="5266567" y="4661212"/>
            <a:ext cx="812800" cy="7204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D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xmlns="" id="{3165A8F5-2C44-54BD-3D05-BF6B3C427EBC}"/>
              </a:ext>
            </a:extLst>
          </p:cNvPr>
          <p:cNvSpPr/>
          <p:nvPr/>
        </p:nvSpPr>
        <p:spPr>
          <a:xfrm>
            <a:off x="6467294" y="3732701"/>
            <a:ext cx="812800" cy="7204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D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xmlns="" id="{C0E948DA-F420-9987-D061-A371F742E804}"/>
              </a:ext>
            </a:extLst>
          </p:cNvPr>
          <p:cNvSpPr/>
          <p:nvPr/>
        </p:nvSpPr>
        <p:spPr>
          <a:xfrm>
            <a:off x="6467294" y="4661212"/>
            <a:ext cx="812800" cy="7204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D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4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FC1A8CD4-113B-72C8-2829-152EFAD1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04" y="2892713"/>
            <a:ext cx="640257" cy="8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44BE9FC7-A60E-2BE4-A442-20569012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64" y="3116103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ED7EA4E5-DE2E-4B7C-B3BA-24B8C791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2067" y="2854071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F59E0FEE-5220-30DB-CBA3-F7F08FBE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2767" y="3345652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936038D8-28BF-15FF-431A-EC8185C8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88" y="5353794"/>
            <a:ext cx="699610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B64DCC88-C063-BBEC-97C4-8B097755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9598" y="5353794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Озеро клипарт (68 фото) » Рисунки для срисовки и не только">
            <a:extLst>
              <a:ext uri="{FF2B5EF4-FFF2-40B4-BE49-F238E27FC236}">
                <a16:creationId xmlns:a16="http://schemas.microsoft.com/office/drawing/2014/main" xmlns="" id="{07D07DA9-26E5-C17C-49DC-56CEAA27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715" y="4356223"/>
            <a:ext cx="3199966" cy="23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Озеро клипарт (68 фото) » Рисунки для срисовки и не только">
            <a:extLst>
              <a:ext uri="{FF2B5EF4-FFF2-40B4-BE49-F238E27FC236}">
                <a16:creationId xmlns:a16="http://schemas.microsoft.com/office/drawing/2014/main" xmlns="" id="{E6AEFD94-A977-0E37-B177-FF592A82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42" y="2071864"/>
            <a:ext cx="3199966" cy="23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37DB3776-9D76-C2EC-5A21-127A3BA6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123" y="2888734"/>
            <a:ext cx="658442" cy="8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92F22398-B293-A0B1-29D1-41851D422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02" y="3116103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3D1B0788-22F3-CE98-F178-EE164580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905" y="2854071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ED9EE1F9-15DB-C93B-99E2-4D5D2BFC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9557" y="3301412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AA1FA8A1-A602-A7BE-4FB0-440F9035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570" y="5198744"/>
            <a:ext cx="699610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33559071-BA3B-2C78-93E7-4E7A7368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0436" y="5353794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C2076B38-9666-94D9-D63B-F8B4893E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88" y="3410455"/>
            <a:ext cx="699610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71DD8620-43B9-CE5A-5CED-CE5795C2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1551" y="5664712"/>
            <a:ext cx="617272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 зі стрілкою 6">
            <a:extLst>
              <a:ext uri="{FF2B5EF4-FFF2-40B4-BE49-F238E27FC236}">
                <a16:creationId xmlns:a16="http://schemas.microsoft.com/office/drawing/2014/main" xmlns="" id="{99E1AB5B-A591-DE59-DA60-73E1E511B708}"/>
              </a:ext>
            </a:extLst>
          </p:cNvPr>
          <p:cNvCxnSpPr>
            <a:cxnSpLocks/>
          </p:cNvCxnSpPr>
          <p:nvPr/>
        </p:nvCxnSpPr>
        <p:spPr>
          <a:xfrm flipH="1" flipV="1">
            <a:off x="4394427" y="3944262"/>
            <a:ext cx="803997" cy="166983"/>
          </a:xfrm>
          <a:prstGeom prst="straightConnector1">
            <a:avLst/>
          </a:prstGeom>
          <a:ln w="57150">
            <a:solidFill>
              <a:srgbClr val="FF6D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зі стрілкою 48">
            <a:extLst>
              <a:ext uri="{FF2B5EF4-FFF2-40B4-BE49-F238E27FC236}">
                <a16:creationId xmlns:a16="http://schemas.microsoft.com/office/drawing/2014/main" xmlns="" id="{EF477087-034B-060F-8682-D107F3EEBB99}"/>
              </a:ext>
            </a:extLst>
          </p:cNvPr>
          <p:cNvCxnSpPr>
            <a:cxnSpLocks/>
          </p:cNvCxnSpPr>
          <p:nvPr/>
        </p:nvCxnSpPr>
        <p:spPr>
          <a:xfrm flipH="1">
            <a:off x="4438758" y="5036674"/>
            <a:ext cx="759666" cy="430040"/>
          </a:xfrm>
          <a:prstGeom prst="straightConnector1">
            <a:avLst/>
          </a:prstGeom>
          <a:ln w="57150">
            <a:solidFill>
              <a:srgbClr val="FF6D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зі стрілкою 53">
            <a:extLst>
              <a:ext uri="{FF2B5EF4-FFF2-40B4-BE49-F238E27FC236}">
                <a16:creationId xmlns:a16="http://schemas.microsoft.com/office/drawing/2014/main" xmlns="" id="{68E5F07F-2755-0DA3-9A86-33767EC3B02F}"/>
              </a:ext>
            </a:extLst>
          </p:cNvPr>
          <p:cNvCxnSpPr>
            <a:cxnSpLocks/>
          </p:cNvCxnSpPr>
          <p:nvPr/>
        </p:nvCxnSpPr>
        <p:spPr>
          <a:xfrm>
            <a:off x="7339277" y="4141080"/>
            <a:ext cx="936391" cy="1383224"/>
          </a:xfrm>
          <a:prstGeom prst="straightConnector1">
            <a:avLst/>
          </a:prstGeom>
          <a:ln w="57150">
            <a:solidFill>
              <a:srgbClr val="FF6D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зі стрілкою 50">
            <a:extLst>
              <a:ext uri="{FF2B5EF4-FFF2-40B4-BE49-F238E27FC236}">
                <a16:creationId xmlns:a16="http://schemas.microsoft.com/office/drawing/2014/main" xmlns="" id="{E51AE752-8184-4763-F861-D2D7BE556099}"/>
              </a:ext>
            </a:extLst>
          </p:cNvPr>
          <p:cNvCxnSpPr>
            <a:cxnSpLocks/>
          </p:cNvCxnSpPr>
          <p:nvPr/>
        </p:nvCxnSpPr>
        <p:spPr>
          <a:xfrm flipV="1">
            <a:off x="7339277" y="4252933"/>
            <a:ext cx="1136925" cy="756024"/>
          </a:xfrm>
          <a:prstGeom prst="straightConnector1">
            <a:avLst/>
          </a:prstGeom>
          <a:ln w="57150">
            <a:solidFill>
              <a:srgbClr val="FF6D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92159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Зошит,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16 №2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3466596" y="3673779"/>
            <a:ext cx="8388814" cy="2762007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55270" y="1321722"/>
            <a:ext cx="4927017" cy="1898091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7030A0"/>
                </a:solidFill>
              </a:rPr>
              <a:t>Напиши </a:t>
            </a:r>
            <a:r>
              <a:rPr lang="ru-RU" sz="2800" dirty="0" err="1">
                <a:solidFill>
                  <a:srgbClr val="7030A0"/>
                </a:solidFill>
              </a:rPr>
              <a:t>цифри</a:t>
            </a:r>
            <a:r>
              <a:rPr lang="ru-RU" sz="2800" dirty="0">
                <a:solidFill>
                  <a:srgbClr val="7030A0"/>
                </a:solidFill>
              </a:rPr>
              <a:t> за </a:t>
            </a:r>
            <a:r>
              <a:rPr lang="ru-RU" sz="2800" dirty="0" err="1">
                <a:solidFill>
                  <a:srgbClr val="7030A0"/>
                </a:solidFill>
              </a:rPr>
              <a:t>зразком</a:t>
            </a:r>
            <a:r>
              <a:rPr lang="ru-RU" sz="2800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34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6" y="1269171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054771" y="3964337"/>
            <a:ext cx="381740" cy="60433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BE3FF502-1E3B-E417-D059-FC7618A2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505902" y="3964337"/>
            <a:ext cx="456859" cy="73954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6958505" y="3923058"/>
            <a:ext cx="424330" cy="6868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4724860" y="3990665"/>
            <a:ext cx="470074" cy="68689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6207029" y="3990664"/>
            <a:ext cx="424330" cy="68689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3959794" y="4677555"/>
            <a:ext cx="424330" cy="68689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4724860" y="4711336"/>
            <a:ext cx="424330" cy="68689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BE3FF502-1E3B-E417-D059-FC7618A2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489926" y="4703885"/>
            <a:ext cx="456859" cy="73954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6252547" y="4730213"/>
            <a:ext cx="470074" cy="68689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028383" y="4730213"/>
            <a:ext cx="381740" cy="60433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779245" y="3971788"/>
            <a:ext cx="381740" cy="60433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BE3FF502-1E3B-E417-D059-FC7618A2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9230376" y="3971788"/>
            <a:ext cx="456859" cy="73954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10682979" y="3930509"/>
            <a:ext cx="424330" cy="68689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8488131" y="3990664"/>
            <a:ext cx="470074" cy="68689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931503" y="3998115"/>
            <a:ext cx="424330" cy="68689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695437" y="4692854"/>
            <a:ext cx="424330" cy="68689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8460503" y="4726635"/>
            <a:ext cx="424330" cy="6868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BE3FF502-1E3B-E417-D059-FC7618A2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9225569" y="4719184"/>
            <a:ext cx="456859" cy="73954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988190" y="4745512"/>
            <a:ext cx="470074" cy="68689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764026" y="4745512"/>
            <a:ext cx="381740" cy="604335"/>
          </a:xfrm>
          <a:prstGeom prst="rect">
            <a:avLst/>
          </a:prstGeom>
        </p:spPr>
      </p:pic>
      <p:sp>
        <p:nvSpPr>
          <p:cNvPr id="35" name="Прямоугольник 39">
            <a:extLst>
              <a:ext uri="{FF2B5EF4-FFF2-40B4-BE49-F238E27FC236}">
                <a16:creationId xmlns:a16="http://schemas.microsoft.com/office/drawing/2014/main" xmlns="" id="{409297DC-C3CB-E729-D59E-6A364DD1A1CF}"/>
              </a:ext>
            </a:extLst>
          </p:cNvPr>
          <p:cNvSpPr/>
          <p:nvPr/>
        </p:nvSpPr>
        <p:spPr>
          <a:xfrm>
            <a:off x="2296034" y="422212"/>
            <a:ext cx="8732066" cy="5890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92159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Зошит,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16 №3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BDA0E564-5B38-E146-E247-96D4F1045698}"/>
              </a:ext>
            </a:extLst>
          </p:cNvPr>
          <p:cNvSpPr/>
          <p:nvPr/>
        </p:nvSpPr>
        <p:spPr>
          <a:xfrm>
            <a:off x="1529790" y="4416120"/>
            <a:ext cx="2086127" cy="466549"/>
          </a:xfrm>
          <a:prstGeom prst="ellipse">
            <a:avLst/>
          </a:prstGeom>
          <a:noFill/>
          <a:ln w="762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72FDBF13-C84E-019A-9B32-24545871CFD2}"/>
              </a:ext>
            </a:extLst>
          </p:cNvPr>
          <p:cNvSpPr/>
          <p:nvPr/>
        </p:nvSpPr>
        <p:spPr>
          <a:xfrm>
            <a:off x="7293775" y="4406062"/>
            <a:ext cx="2086127" cy="440479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9C9C1B7-D3A5-8755-EF93-3446826017DC}"/>
              </a:ext>
            </a:extLst>
          </p:cNvPr>
          <p:cNvSpPr/>
          <p:nvPr/>
        </p:nvSpPr>
        <p:spPr>
          <a:xfrm>
            <a:off x="5646361" y="4952080"/>
            <a:ext cx="2086127" cy="440479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4A9BD5F9-4455-99F4-A2D6-E98608019CEE}"/>
              </a:ext>
            </a:extLst>
          </p:cNvPr>
          <p:cNvSpPr/>
          <p:nvPr/>
        </p:nvSpPr>
        <p:spPr>
          <a:xfrm>
            <a:off x="8572282" y="5729367"/>
            <a:ext cx="2224672" cy="475854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51301B3-F06F-F09F-4A6E-0FD5E4141826}"/>
              </a:ext>
            </a:extLst>
          </p:cNvPr>
          <p:cNvSpPr/>
          <p:nvPr/>
        </p:nvSpPr>
        <p:spPr>
          <a:xfrm rot="589301">
            <a:off x="4453509" y="5968169"/>
            <a:ext cx="2086127" cy="440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220" name="Picture 4" descr="Дети - найдите и загрузите лучшие прозрачные изображения png на  FlyClipart.com">
            <a:extLst>
              <a:ext uri="{FF2B5EF4-FFF2-40B4-BE49-F238E27FC236}">
                <a16:creationId xmlns:a16="http://schemas.microsoft.com/office/drawing/2014/main" xmlns="" id="{99C06BCD-117E-C116-D8FD-41104B5B6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78637" l="52857" r="97857">
                        <a14:foregroundMark x1="74643" y1="26212" x2="74643" y2="26212"/>
                        <a14:foregroundMark x1="67619" y1="27916" x2="67619" y2="27916"/>
                        <a14:foregroundMark x1="57619" y1="35125" x2="57619" y2="35125"/>
                        <a14:foregroundMark x1="93690" y1="27261" x2="93690" y2="27261"/>
                        <a14:foregroundMark x1="95952" y1="27785" x2="95952" y2="27785"/>
                        <a14:foregroundMark x1="59762" y1="35387" x2="59762" y2="35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9" t="8990" b="15866"/>
          <a:stretch/>
        </p:blipFill>
        <p:spPr bwMode="auto">
          <a:xfrm>
            <a:off x="8064361" y="2514040"/>
            <a:ext cx="1418622" cy="21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Дети - найдите и загрузите лучшие прозрачные изображения png на  FlyClipart.com">
            <a:extLst>
              <a:ext uri="{FF2B5EF4-FFF2-40B4-BE49-F238E27FC236}">
                <a16:creationId xmlns:a16="http://schemas.microsoft.com/office/drawing/2014/main" xmlns="" id="{0871FBEA-8A1B-C484-B9AB-120B63A2C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7" b="80996" l="10000" r="52738">
                        <a14:backgroundMark x1="17738" y1="74967" x2="17738" y2="74967"/>
                        <a14:backgroundMark x1="15833" y1="73788" x2="15833" y2="73788"/>
                        <a14:backgroundMark x1="19881" y1="76933" x2="19881" y2="76933"/>
                        <a14:backgroundMark x1="39524" y1="78375" x2="39524" y2="78375"/>
                        <a14:backgroundMark x1="38690" y1="76540" x2="38690" y2="76540"/>
                        <a14:backgroundMark x1="40119" y1="76802" x2="40119" y2="76802"/>
                        <a14:backgroundMark x1="25000" y1="76409" x2="25000" y2="76409"/>
                        <a14:backgroundMark x1="23333" y1="78113" x2="23333" y2="781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" r="37010" b="17523"/>
          <a:stretch/>
        </p:blipFill>
        <p:spPr bwMode="auto">
          <a:xfrm flipH="1">
            <a:off x="1376071" y="2224934"/>
            <a:ext cx="1729031" cy="22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оллекция клипарта детей на прозрачном фоне | учебные презентации">
            <a:extLst>
              <a:ext uri="{FF2B5EF4-FFF2-40B4-BE49-F238E27FC236}">
                <a16:creationId xmlns:a16="http://schemas.microsoft.com/office/drawing/2014/main" xmlns="" id="{753D212D-643D-02B5-78EC-2E4C568AA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59" l="99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1403" y="4829505"/>
            <a:ext cx="1740791" cy="18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Sport Clip Baseball Transprent Png Free Download - Imagenes De Voleibol  Animadas | Full Size PNG Download | SeekPNG">
            <a:extLst>
              <a:ext uri="{FF2B5EF4-FFF2-40B4-BE49-F238E27FC236}">
                <a16:creationId xmlns:a16="http://schemas.microsoft.com/office/drawing/2014/main" xmlns="" id="{551FCCF5-EF41-E003-4F6F-55BBD14D0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3274" r="99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0"/>
          <a:stretch/>
        </p:blipFill>
        <p:spPr bwMode="auto">
          <a:xfrm flipH="1">
            <a:off x="5152164" y="3116842"/>
            <a:ext cx="1375950" cy="18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Soccer Clipart - girl-playing-soccer-kicks-ball-clipart-6212 - Classroom  Clipart">
            <a:extLst>
              <a:ext uri="{FF2B5EF4-FFF2-40B4-BE49-F238E27FC236}">
                <a16:creationId xmlns:a16="http://schemas.microsoft.com/office/drawing/2014/main" xmlns="" id="{CAD87B6B-E4C8-83C9-120A-FDBBA032B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6750" l="39455" r="84727">
                        <a14:foregroundMark x1="54000" y1="26500" x2="54000" y2="26500"/>
                        <a14:foregroundMark x1="62000" y1="30000" x2="62000" y2="30000"/>
                        <a14:foregroundMark x1="54364" y1="57750" x2="54364" y2="57750"/>
                        <a14:foregroundMark x1="62182" y1="28500" x2="62182" y2="28500"/>
                        <a14:foregroundMark x1="46182" y1="76500" x2="46182" y2="76500"/>
                        <a14:foregroundMark x1="44364" y1="75500" x2="44364" y2="75500"/>
                        <a14:foregroundMark x1="48909" y1="74250" x2="48909" y2="74250"/>
                        <a14:foregroundMark x1="62727" y1="86000" x2="62727" y2="86000"/>
                        <a14:foregroundMark x1="63455" y1="82000" x2="63455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88"/>
          <a:stretch/>
        </p:blipFill>
        <p:spPr bwMode="auto">
          <a:xfrm>
            <a:off x="9862377" y="3766345"/>
            <a:ext cx="1926068" cy="21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xmlns="" id="{E7BB2F48-076E-3A14-C95A-A5D03B669B1A}"/>
              </a:ext>
            </a:extLst>
          </p:cNvPr>
          <p:cNvSpPr/>
          <p:nvPr/>
        </p:nvSpPr>
        <p:spPr>
          <a:xfrm>
            <a:off x="1432044" y="3321172"/>
            <a:ext cx="682304" cy="1107347"/>
          </a:xfrm>
          <a:custGeom>
            <a:avLst/>
            <a:gdLst>
              <a:gd name="connsiteX0" fmla="*/ 682304 w 682304"/>
              <a:gd name="connsiteY0" fmla="*/ 0 h 1107347"/>
              <a:gd name="connsiteX1" fmla="*/ 296411 w 682304"/>
              <a:gd name="connsiteY1" fmla="*/ 109057 h 1107347"/>
              <a:gd name="connsiteX2" fmla="*/ 19574 w 682304"/>
              <a:gd name="connsiteY2" fmla="*/ 411060 h 1107347"/>
              <a:gd name="connsiteX3" fmla="*/ 44741 w 682304"/>
              <a:gd name="connsiteY3" fmla="*/ 864066 h 1107347"/>
              <a:gd name="connsiteX4" fmla="*/ 220910 w 682304"/>
              <a:gd name="connsiteY4" fmla="*/ 1107347 h 110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04" h="1107347">
                <a:moveTo>
                  <a:pt x="682304" y="0"/>
                </a:moveTo>
                <a:cubicBezTo>
                  <a:pt x="544585" y="20273"/>
                  <a:pt x="406866" y="40547"/>
                  <a:pt x="296411" y="109057"/>
                </a:cubicBezTo>
                <a:cubicBezTo>
                  <a:pt x="185956" y="177567"/>
                  <a:pt x="61519" y="285225"/>
                  <a:pt x="19574" y="411060"/>
                </a:cubicBezTo>
                <a:cubicBezTo>
                  <a:pt x="-22371" y="536895"/>
                  <a:pt x="11185" y="748018"/>
                  <a:pt x="44741" y="864066"/>
                </a:cubicBezTo>
                <a:cubicBezTo>
                  <a:pt x="78297" y="980114"/>
                  <a:pt x="149603" y="1043730"/>
                  <a:pt x="220910" y="1107347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Полілінія: фігура 29">
            <a:extLst>
              <a:ext uri="{FF2B5EF4-FFF2-40B4-BE49-F238E27FC236}">
                <a16:creationId xmlns:a16="http://schemas.microsoft.com/office/drawing/2014/main" xmlns="" id="{A6E9647F-9C27-86FC-5798-A8412A268E0E}"/>
              </a:ext>
            </a:extLst>
          </p:cNvPr>
          <p:cNvSpPr/>
          <p:nvPr/>
        </p:nvSpPr>
        <p:spPr>
          <a:xfrm rot="8339592">
            <a:off x="6236722" y="3746848"/>
            <a:ext cx="539820" cy="1107347"/>
          </a:xfrm>
          <a:custGeom>
            <a:avLst/>
            <a:gdLst>
              <a:gd name="connsiteX0" fmla="*/ 682304 w 682304"/>
              <a:gd name="connsiteY0" fmla="*/ 0 h 1107347"/>
              <a:gd name="connsiteX1" fmla="*/ 296411 w 682304"/>
              <a:gd name="connsiteY1" fmla="*/ 109057 h 1107347"/>
              <a:gd name="connsiteX2" fmla="*/ 19574 w 682304"/>
              <a:gd name="connsiteY2" fmla="*/ 411060 h 1107347"/>
              <a:gd name="connsiteX3" fmla="*/ 44741 w 682304"/>
              <a:gd name="connsiteY3" fmla="*/ 864066 h 1107347"/>
              <a:gd name="connsiteX4" fmla="*/ 220910 w 682304"/>
              <a:gd name="connsiteY4" fmla="*/ 1107347 h 110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04" h="1107347">
                <a:moveTo>
                  <a:pt x="682304" y="0"/>
                </a:moveTo>
                <a:cubicBezTo>
                  <a:pt x="544585" y="20273"/>
                  <a:pt x="406866" y="40547"/>
                  <a:pt x="296411" y="109057"/>
                </a:cubicBezTo>
                <a:cubicBezTo>
                  <a:pt x="185956" y="177567"/>
                  <a:pt x="61519" y="285225"/>
                  <a:pt x="19574" y="411060"/>
                </a:cubicBezTo>
                <a:cubicBezTo>
                  <a:pt x="-22371" y="536895"/>
                  <a:pt x="11185" y="748018"/>
                  <a:pt x="44741" y="864066"/>
                </a:cubicBezTo>
                <a:cubicBezTo>
                  <a:pt x="78297" y="980114"/>
                  <a:pt x="149603" y="1043730"/>
                  <a:pt x="220910" y="1107347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Полілінія: фігура 30">
            <a:extLst>
              <a:ext uri="{FF2B5EF4-FFF2-40B4-BE49-F238E27FC236}">
                <a16:creationId xmlns:a16="http://schemas.microsoft.com/office/drawing/2014/main" xmlns="" id="{F5733426-D741-F269-7666-1613FDE5C12F}"/>
              </a:ext>
            </a:extLst>
          </p:cNvPr>
          <p:cNvSpPr/>
          <p:nvPr/>
        </p:nvSpPr>
        <p:spPr>
          <a:xfrm rot="12799997" flipH="1">
            <a:off x="8175354" y="3496009"/>
            <a:ext cx="312202" cy="783153"/>
          </a:xfrm>
          <a:custGeom>
            <a:avLst/>
            <a:gdLst>
              <a:gd name="connsiteX0" fmla="*/ 682304 w 682304"/>
              <a:gd name="connsiteY0" fmla="*/ 0 h 1107347"/>
              <a:gd name="connsiteX1" fmla="*/ 296411 w 682304"/>
              <a:gd name="connsiteY1" fmla="*/ 109057 h 1107347"/>
              <a:gd name="connsiteX2" fmla="*/ 19574 w 682304"/>
              <a:gd name="connsiteY2" fmla="*/ 411060 h 1107347"/>
              <a:gd name="connsiteX3" fmla="*/ 44741 w 682304"/>
              <a:gd name="connsiteY3" fmla="*/ 864066 h 1107347"/>
              <a:gd name="connsiteX4" fmla="*/ 220910 w 682304"/>
              <a:gd name="connsiteY4" fmla="*/ 1107347 h 110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04" h="1107347">
                <a:moveTo>
                  <a:pt x="682304" y="0"/>
                </a:moveTo>
                <a:cubicBezTo>
                  <a:pt x="544585" y="20273"/>
                  <a:pt x="406866" y="40547"/>
                  <a:pt x="296411" y="109057"/>
                </a:cubicBezTo>
                <a:cubicBezTo>
                  <a:pt x="185956" y="177567"/>
                  <a:pt x="61519" y="285225"/>
                  <a:pt x="19574" y="411060"/>
                </a:cubicBezTo>
                <a:cubicBezTo>
                  <a:pt x="-22371" y="536895"/>
                  <a:pt x="11185" y="748018"/>
                  <a:pt x="44741" y="864066"/>
                </a:cubicBezTo>
                <a:cubicBezTo>
                  <a:pt x="78297" y="980114"/>
                  <a:pt x="149603" y="1043730"/>
                  <a:pt x="220910" y="1107347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2" name="Полілінія: фігура 31">
            <a:extLst>
              <a:ext uri="{FF2B5EF4-FFF2-40B4-BE49-F238E27FC236}">
                <a16:creationId xmlns:a16="http://schemas.microsoft.com/office/drawing/2014/main" xmlns="" id="{C669A4EC-B851-A68C-7D8B-8E22BB22BCE6}"/>
              </a:ext>
            </a:extLst>
          </p:cNvPr>
          <p:cNvSpPr/>
          <p:nvPr/>
        </p:nvSpPr>
        <p:spPr>
          <a:xfrm rot="14700470" flipH="1">
            <a:off x="9655761" y="4703393"/>
            <a:ext cx="516562" cy="937852"/>
          </a:xfrm>
          <a:custGeom>
            <a:avLst/>
            <a:gdLst>
              <a:gd name="connsiteX0" fmla="*/ 682304 w 682304"/>
              <a:gd name="connsiteY0" fmla="*/ 0 h 1107347"/>
              <a:gd name="connsiteX1" fmla="*/ 296411 w 682304"/>
              <a:gd name="connsiteY1" fmla="*/ 109057 h 1107347"/>
              <a:gd name="connsiteX2" fmla="*/ 19574 w 682304"/>
              <a:gd name="connsiteY2" fmla="*/ 411060 h 1107347"/>
              <a:gd name="connsiteX3" fmla="*/ 44741 w 682304"/>
              <a:gd name="connsiteY3" fmla="*/ 864066 h 1107347"/>
              <a:gd name="connsiteX4" fmla="*/ 220910 w 682304"/>
              <a:gd name="connsiteY4" fmla="*/ 1107347 h 110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04" h="1107347">
                <a:moveTo>
                  <a:pt x="682304" y="0"/>
                </a:moveTo>
                <a:cubicBezTo>
                  <a:pt x="544585" y="20273"/>
                  <a:pt x="406866" y="40547"/>
                  <a:pt x="296411" y="109057"/>
                </a:cubicBezTo>
                <a:cubicBezTo>
                  <a:pt x="185956" y="177567"/>
                  <a:pt x="61519" y="285225"/>
                  <a:pt x="19574" y="411060"/>
                </a:cubicBezTo>
                <a:cubicBezTo>
                  <a:pt x="-22371" y="536895"/>
                  <a:pt x="11185" y="748018"/>
                  <a:pt x="44741" y="864066"/>
                </a:cubicBezTo>
                <a:cubicBezTo>
                  <a:pt x="78297" y="980114"/>
                  <a:pt x="149603" y="1043730"/>
                  <a:pt x="220910" y="1107347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3" name="Полілінія: фігура 32">
            <a:extLst>
              <a:ext uri="{FF2B5EF4-FFF2-40B4-BE49-F238E27FC236}">
                <a16:creationId xmlns:a16="http://schemas.microsoft.com/office/drawing/2014/main" xmlns="" id="{49FCE77B-3DB3-91E3-DAC5-ED8925B31B77}"/>
              </a:ext>
            </a:extLst>
          </p:cNvPr>
          <p:cNvSpPr/>
          <p:nvPr/>
        </p:nvSpPr>
        <p:spPr>
          <a:xfrm rot="6938343">
            <a:off x="4603451" y="4888362"/>
            <a:ext cx="357494" cy="1080624"/>
          </a:xfrm>
          <a:custGeom>
            <a:avLst/>
            <a:gdLst>
              <a:gd name="connsiteX0" fmla="*/ 682304 w 682304"/>
              <a:gd name="connsiteY0" fmla="*/ 0 h 1107347"/>
              <a:gd name="connsiteX1" fmla="*/ 296411 w 682304"/>
              <a:gd name="connsiteY1" fmla="*/ 109057 h 1107347"/>
              <a:gd name="connsiteX2" fmla="*/ 19574 w 682304"/>
              <a:gd name="connsiteY2" fmla="*/ 411060 h 1107347"/>
              <a:gd name="connsiteX3" fmla="*/ 44741 w 682304"/>
              <a:gd name="connsiteY3" fmla="*/ 864066 h 1107347"/>
              <a:gd name="connsiteX4" fmla="*/ 220910 w 682304"/>
              <a:gd name="connsiteY4" fmla="*/ 1107347 h 110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04" h="1107347">
                <a:moveTo>
                  <a:pt x="682304" y="0"/>
                </a:moveTo>
                <a:cubicBezTo>
                  <a:pt x="544585" y="20273"/>
                  <a:pt x="406866" y="40547"/>
                  <a:pt x="296411" y="109057"/>
                </a:cubicBezTo>
                <a:cubicBezTo>
                  <a:pt x="185956" y="177567"/>
                  <a:pt x="61519" y="285225"/>
                  <a:pt x="19574" y="411060"/>
                </a:cubicBezTo>
                <a:cubicBezTo>
                  <a:pt x="-22371" y="536895"/>
                  <a:pt x="11185" y="748018"/>
                  <a:pt x="44741" y="864066"/>
                </a:cubicBezTo>
                <a:cubicBezTo>
                  <a:pt x="78297" y="980114"/>
                  <a:pt x="149603" y="1043730"/>
                  <a:pt x="220910" y="1107347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xmlns="" id="{8AFC7A70-BC0E-FB4E-74CC-781A2F989BCA}"/>
              </a:ext>
            </a:extLst>
          </p:cNvPr>
          <p:cNvSpPr/>
          <p:nvPr/>
        </p:nvSpPr>
        <p:spPr>
          <a:xfrm rot="4766929">
            <a:off x="2356688" y="3141593"/>
            <a:ext cx="159920" cy="152798"/>
          </a:xfrm>
          <a:prstGeom prst="roundRect">
            <a:avLst/>
          </a:prstGeom>
          <a:solidFill>
            <a:srgbClr val="EA6283"/>
          </a:solidFill>
          <a:ln>
            <a:solidFill>
              <a:srgbClr val="EA62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3C321C-F601-3A65-DCF9-74E98E48A793}"/>
              </a:ext>
            </a:extLst>
          </p:cNvPr>
          <p:cNvSpPr txBox="1"/>
          <p:nvPr/>
        </p:nvSpPr>
        <p:spPr>
          <a:xfrm>
            <a:off x="2915019" y="1161827"/>
            <a:ext cx="7293797" cy="771943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err="1">
                <a:solidFill>
                  <a:srgbClr val="7030A0"/>
                </a:solidFill>
              </a:rPr>
              <a:t>Скільки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дітей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тренується</a:t>
            </a:r>
            <a:r>
              <a:rPr lang="ru-RU" sz="2400" dirty="0">
                <a:solidFill>
                  <a:srgbClr val="7030A0"/>
                </a:solidFill>
              </a:rPr>
              <a:t>? </a:t>
            </a:r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err="1" smtClean="0">
                <a:solidFill>
                  <a:srgbClr val="7030A0"/>
                </a:solidFill>
              </a:rPr>
              <a:t>Перевір</a:t>
            </a:r>
            <a:r>
              <a:rPr lang="ru-RU" sz="2400" dirty="0">
                <a:solidFill>
                  <a:srgbClr val="7030A0"/>
                </a:solidFill>
              </a:rPr>
              <a:t>, </a:t>
            </a:r>
            <a:r>
              <a:rPr lang="ru-RU" sz="2400" dirty="0" err="1">
                <a:solidFill>
                  <a:srgbClr val="7030A0"/>
                </a:solidFill>
              </a:rPr>
              <a:t>чи</a:t>
            </a:r>
            <a:r>
              <a:rPr lang="ru-RU" sz="2400" dirty="0">
                <a:solidFill>
                  <a:srgbClr val="7030A0"/>
                </a:solidFill>
              </a:rPr>
              <a:t> для </a:t>
            </a:r>
            <a:r>
              <a:rPr lang="ru-RU" sz="2400" dirty="0" err="1">
                <a:solidFill>
                  <a:srgbClr val="7030A0"/>
                </a:solidFill>
              </a:rPr>
              <a:t>кожної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дитини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є обруч (</a:t>
            </a:r>
            <a:r>
              <a:rPr lang="ru-RU" sz="2400" dirty="0" err="1">
                <a:solidFill>
                  <a:srgbClr val="7030A0"/>
                </a:solidFill>
              </a:rPr>
              <a:t>з’єднай</a:t>
            </a:r>
            <a:r>
              <a:rPr lang="ru-RU" sz="2400" dirty="0" smtClean="0">
                <a:solidFill>
                  <a:srgbClr val="7030A0"/>
                </a:solidFill>
              </a:rPr>
              <a:t>).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6" name="Прямоугольник 39">
            <a:extLst>
              <a:ext uri="{FF2B5EF4-FFF2-40B4-BE49-F238E27FC236}">
                <a16:creationId xmlns:a16="http://schemas.microsoft.com/office/drawing/2014/main" xmlns="" id="{409297DC-C3CB-E729-D59E-6A364DD1A1CF}"/>
              </a:ext>
            </a:extLst>
          </p:cNvPr>
          <p:cNvSpPr/>
          <p:nvPr/>
        </p:nvSpPr>
        <p:spPr>
          <a:xfrm>
            <a:off x="2296034" y="422211"/>
            <a:ext cx="8732066" cy="7396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92159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Зошит,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16 №4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1" grpId="0" animBg="1"/>
      <p:bldP spid="32" grpId="0" animBg="1"/>
      <p:bldP spid="3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range Cartoon, a hand drawn vector illustration of a cartoon orange with  happy face. Stock Vector | Adobe Stock">
            <a:extLst>
              <a:ext uri="{FF2B5EF4-FFF2-40B4-BE49-F238E27FC236}">
                <a16:creationId xmlns:a16="http://schemas.microsoft.com/office/drawing/2014/main" xmlns="" id="{7C503350-9A5D-879E-C0B0-81ED0AA24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2183">
            <a:off x="2442056" y="1547941"/>
            <a:ext cx="2626012" cy="27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260C00-A977-BA28-9E8F-DC185C20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5462">
            <a:off x="7956718" y="1472097"/>
            <a:ext cx="3072584" cy="28839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1068" y="516720"/>
            <a:ext cx="9701632" cy="7096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Повторення вивченого матеріалу. Склад чисел 2, 3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F2C45B0B-7661-6FD1-D7D3-9D2ECDDCAE2E}"/>
              </a:ext>
            </a:extLst>
          </p:cNvPr>
          <p:cNvSpPr/>
          <p:nvPr/>
        </p:nvSpPr>
        <p:spPr>
          <a:xfrm>
            <a:off x="3080172" y="4395158"/>
            <a:ext cx="1349785" cy="1175948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xmlns="" id="{B83BA6BA-EB2C-27ED-3510-ADBF3024F670}"/>
              </a:ext>
            </a:extLst>
          </p:cNvPr>
          <p:cNvCxnSpPr>
            <a:cxnSpLocks/>
            <a:stCxn id="10" idx="5"/>
          </p:cNvCxnSpPr>
          <p:nvPr/>
        </p:nvCxnSpPr>
        <p:spPr>
          <a:xfrm>
            <a:off x="4232286" y="5398892"/>
            <a:ext cx="390815" cy="46924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067AB461-2A68-F02E-2BD3-CB4216E5661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3000652" y="5398892"/>
            <a:ext cx="277191" cy="46924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7A3AC008-5A5A-1A99-5288-D28308014E99}"/>
              </a:ext>
            </a:extLst>
          </p:cNvPr>
          <p:cNvSpPr/>
          <p:nvPr/>
        </p:nvSpPr>
        <p:spPr>
          <a:xfrm>
            <a:off x="2435566" y="5809535"/>
            <a:ext cx="822982" cy="76755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2E5F7F61-B0DF-D648-C0EF-371C4859AA3F}"/>
              </a:ext>
            </a:extLst>
          </p:cNvPr>
          <p:cNvSpPr/>
          <p:nvPr/>
        </p:nvSpPr>
        <p:spPr>
          <a:xfrm>
            <a:off x="4419258" y="5809535"/>
            <a:ext cx="822982" cy="76755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3AAD972D-9FCA-D14F-D9C7-9019EDE94902}"/>
              </a:ext>
            </a:extLst>
          </p:cNvPr>
          <p:cNvSpPr/>
          <p:nvPr/>
        </p:nvSpPr>
        <p:spPr>
          <a:xfrm>
            <a:off x="8060545" y="4395158"/>
            <a:ext cx="1349785" cy="1175948"/>
          </a:xfrm>
          <a:prstGeom prst="ellipse">
            <a:avLst/>
          </a:prstGeom>
          <a:solidFill>
            <a:srgbClr val="FFFF99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xmlns="" id="{54801205-4458-E767-69C2-A27F04B09470}"/>
              </a:ext>
            </a:extLst>
          </p:cNvPr>
          <p:cNvCxnSpPr>
            <a:cxnSpLocks/>
            <a:stCxn id="25" idx="5"/>
          </p:cNvCxnSpPr>
          <p:nvPr/>
        </p:nvCxnSpPr>
        <p:spPr>
          <a:xfrm>
            <a:off x="9212659" y="5398892"/>
            <a:ext cx="390815" cy="46924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xmlns="" id="{40531723-7235-98CD-DE32-1D466696D1AE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7981025" y="5398892"/>
            <a:ext cx="277191" cy="46924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7F5E5588-E349-8621-026A-4AE10A98D3FD}"/>
              </a:ext>
            </a:extLst>
          </p:cNvPr>
          <p:cNvSpPr/>
          <p:nvPr/>
        </p:nvSpPr>
        <p:spPr>
          <a:xfrm>
            <a:off x="7415939" y="5809535"/>
            <a:ext cx="822982" cy="767550"/>
          </a:xfrm>
          <a:prstGeom prst="ellipse">
            <a:avLst/>
          </a:prstGeom>
          <a:solidFill>
            <a:srgbClr val="FFFF99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3CB625A-7286-176D-7A10-A5D1A3C1FB0D}"/>
              </a:ext>
            </a:extLst>
          </p:cNvPr>
          <p:cNvSpPr/>
          <p:nvPr/>
        </p:nvSpPr>
        <p:spPr>
          <a:xfrm>
            <a:off x="9399631" y="5809535"/>
            <a:ext cx="822982" cy="767550"/>
          </a:xfrm>
          <a:prstGeom prst="ellipse">
            <a:avLst/>
          </a:prstGeom>
          <a:solidFill>
            <a:srgbClr val="FFFF99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5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xmlns="" id="{65C8B0DE-2635-DD0C-1B1A-0FAB73CF7CC5}"/>
              </a:ext>
            </a:extLst>
          </p:cNvPr>
          <p:cNvSpPr/>
          <p:nvPr/>
        </p:nvSpPr>
        <p:spPr>
          <a:xfrm>
            <a:off x="7208668" y="2950269"/>
            <a:ext cx="4003829" cy="3177569"/>
          </a:xfrm>
          <a:prstGeom prst="roundRect">
            <a:avLst/>
          </a:prstGeom>
          <a:solidFill>
            <a:srgbClr val="FFF9D2"/>
          </a:solidFill>
          <a:ln w="76200">
            <a:solidFill>
              <a:srgbClr val="FE3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2" name="Picture 4" descr="Грейпфрут Вектор Фрукт - Бесплатная векторная графика на Pixabay">
            <a:extLst>
              <a:ext uri="{FF2B5EF4-FFF2-40B4-BE49-F238E27FC236}">
                <a16:creationId xmlns:a16="http://schemas.microsoft.com/office/drawing/2014/main" xmlns="" id="{87A164F9-2B12-CD6C-1B32-BA0AF261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746" y="1436223"/>
            <a:ext cx="5206084" cy="52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0D322220-8489-7EC6-F871-D0504C383CF9}"/>
              </a:ext>
            </a:extLst>
          </p:cNvPr>
          <p:cNvSpPr/>
          <p:nvPr/>
        </p:nvSpPr>
        <p:spPr>
          <a:xfrm>
            <a:off x="1581374" y="400635"/>
            <a:ext cx="9174716" cy="7759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Повторення вивченого матеріалу. Склад числа 4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AF6A4619-A1CC-7638-A108-98A65C084C33}"/>
              </a:ext>
            </a:extLst>
          </p:cNvPr>
          <p:cNvSpPr/>
          <p:nvPr/>
        </p:nvSpPr>
        <p:spPr>
          <a:xfrm>
            <a:off x="2258289" y="1589567"/>
            <a:ext cx="1384916" cy="1305018"/>
          </a:xfrm>
          <a:prstGeom prst="ellipse">
            <a:avLst/>
          </a:prstGeom>
          <a:solidFill>
            <a:srgbClr val="F19700"/>
          </a:solidFill>
          <a:ln w="38100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80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Блок-схема: об'єднання 4">
            <a:extLst>
              <a:ext uri="{FF2B5EF4-FFF2-40B4-BE49-F238E27FC236}">
                <a16:creationId xmlns:a16="http://schemas.microsoft.com/office/drawing/2014/main" xmlns="" id="{A3E33D9D-51F3-7170-9044-573214621629}"/>
              </a:ext>
            </a:extLst>
          </p:cNvPr>
          <p:cNvSpPr/>
          <p:nvPr/>
        </p:nvSpPr>
        <p:spPr>
          <a:xfrm rot="523826">
            <a:off x="3912685" y="2742410"/>
            <a:ext cx="1178558" cy="155349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108"/>
              <a:gd name="connsiteY0" fmla="*/ 1250 h 11250"/>
              <a:gd name="connsiteX1" fmla="*/ 10000 w 10108"/>
              <a:gd name="connsiteY1" fmla="*/ 1250 h 11250"/>
              <a:gd name="connsiteX2" fmla="*/ 5000 w 10108"/>
              <a:gd name="connsiteY2" fmla="*/ 11250 h 11250"/>
              <a:gd name="connsiteX3" fmla="*/ 0 w 10108"/>
              <a:gd name="connsiteY3" fmla="*/ 1250 h 11250"/>
              <a:gd name="connsiteX0" fmla="*/ 108 w 10216"/>
              <a:gd name="connsiteY0" fmla="*/ 1250 h 11250"/>
              <a:gd name="connsiteX1" fmla="*/ 10108 w 10216"/>
              <a:gd name="connsiteY1" fmla="*/ 1250 h 11250"/>
              <a:gd name="connsiteX2" fmla="*/ 5108 w 10216"/>
              <a:gd name="connsiteY2" fmla="*/ 11250 h 11250"/>
              <a:gd name="connsiteX3" fmla="*/ 108 w 10216"/>
              <a:gd name="connsiteY3" fmla="*/ 1250 h 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6" h="11250">
                <a:moveTo>
                  <a:pt x="108" y="1250"/>
                </a:moveTo>
                <a:cubicBezTo>
                  <a:pt x="941" y="-417"/>
                  <a:pt x="9275" y="-417"/>
                  <a:pt x="10108" y="1250"/>
                </a:cubicBezTo>
                <a:cubicBezTo>
                  <a:pt x="10941" y="2917"/>
                  <a:pt x="6775" y="11250"/>
                  <a:pt x="5108" y="11250"/>
                </a:cubicBezTo>
                <a:cubicBezTo>
                  <a:pt x="3441" y="7917"/>
                  <a:pt x="-725" y="2917"/>
                  <a:pt x="108" y="1250"/>
                </a:cubicBezTo>
                <a:close/>
              </a:path>
            </a:pathLst>
          </a:custGeom>
          <a:solidFill>
            <a:srgbClr val="FE3D0A"/>
          </a:solidFill>
          <a:ln w="28575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Блок-схема: об'єднання 4">
            <a:extLst>
              <a:ext uri="{FF2B5EF4-FFF2-40B4-BE49-F238E27FC236}">
                <a16:creationId xmlns:a16="http://schemas.microsoft.com/office/drawing/2014/main" xmlns="" id="{1EA56AFF-35EC-AE98-AE87-4CDCC214B8A4}"/>
              </a:ext>
            </a:extLst>
          </p:cNvPr>
          <p:cNvSpPr/>
          <p:nvPr/>
        </p:nvSpPr>
        <p:spPr>
          <a:xfrm rot="3984316">
            <a:off x="4488846" y="3209695"/>
            <a:ext cx="1294641" cy="152153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108"/>
              <a:gd name="connsiteY0" fmla="*/ 1250 h 11250"/>
              <a:gd name="connsiteX1" fmla="*/ 10000 w 10108"/>
              <a:gd name="connsiteY1" fmla="*/ 1250 h 11250"/>
              <a:gd name="connsiteX2" fmla="*/ 5000 w 10108"/>
              <a:gd name="connsiteY2" fmla="*/ 11250 h 11250"/>
              <a:gd name="connsiteX3" fmla="*/ 0 w 10108"/>
              <a:gd name="connsiteY3" fmla="*/ 1250 h 11250"/>
              <a:gd name="connsiteX0" fmla="*/ 108 w 10216"/>
              <a:gd name="connsiteY0" fmla="*/ 1250 h 11250"/>
              <a:gd name="connsiteX1" fmla="*/ 10108 w 10216"/>
              <a:gd name="connsiteY1" fmla="*/ 1250 h 11250"/>
              <a:gd name="connsiteX2" fmla="*/ 5108 w 10216"/>
              <a:gd name="connsiteY2" fmla="*/ 11250 h 11250"/>
              <a:gd name="connsiteX3" fmla="*/ 108 w 10216"/>
              <a:gd name="connsiteY3" fmla="*/ 1250 h 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6" h="11250">
                <a:moveTo>
                  <a:pt x="108" y="1250"/>
                </a:moveTo>
                <a:cubicBezTo>
                  <a:pt x="941" y="-417"/>
                  <a:pt x="9275" y="-417"/>
                  <a:pt x="10108" y="1250"/>
                </a:cubicBezTo>
                <a:cubicBezTo>
                  <a:pt x="10941" y="2917"/>
                  <a:pt x="6775" y="11250"/>
                  <a:pt x="5108" y="11250"/>
                </a:cubicBezTo>
                <a:cubicBezTo>
                  <a:pt x="3441" y="7917"/>
                  <a:pt x="-725" y="2917"/>
                  <a:pt x="108" y="1250"/>
                </a:cubicBezTo>
                <a:close/>
              </a:path>
            </a:pathLst>
          </a:custGeom>
          <a:solidFill>
            <a:srgbClr val="FE3D0A"/>
          </a:solidFill>
          <a:ln w="28575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Блок-схема: об'єднання 4">
            <a:extLst>
              <a:ext uri="{FF2B5EF4-FFF2-40B4-BE49-F238E27FC236}">
                <a16:creationId xmlns:a16="http://schemas.microsoft.com/office/drawing/2014/main" xmlns="" id="{84C605E2-185F-A003-5174-F0BB07256C13}"/>
              </a:ext>
            </a:extLst>
          </p:cNvPr>
          <p:cNvSpPr/>
          <p:nvPr/>
        </p:nvSpPr>
        <p:spPr>
          <a:xfrm rot="7843758">
            <a:off x="4396907" y="4040600"/>
            <a:ext cx="1294641" cy="159696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108"/>
              <a:gd name="connsiteY0" fmla="*/ 1250 h 11250"/>
              <a:gd name="connsiteX1" fmla="*/ 10000 w 10108"/>
              <a:gd name="connsiteY1" fmla="*/ 1250 h 11250"/>
              <a:gd name="connsiteX2" fmla="*/ 5000 w 10108"/>
              <a:gd name="connsiteY2" fmla="*/ 11250 h 11250"/>
              <a:gd name="connsiteX3" fmla="*/ 0 w 10108"/>
              <a:gd name="connsiteY3" fmla="*/ 1250 h 11250"/>
              <a:gd name="connsiteX0" fmla="*/ 108 w 10216"/>
              <a:gd name="connsiteY0" fmla="*/ 1250 h 11250"/>
              <a:gd name="connsiteX1" fmla="*/ 10108 w 10216"/>
              <a:gd name="connsiteY1" fmla="*/ 1250 h 11250"/>
              <a:gd name="connsiteX2" fmla="*/ 5108 w 10216"/>
              <a:gd name="connsiteY2" fmla="*/ 11250 h 11250"/>
              <a:gd name="connsiteX3" fmla="*/ 108 w 10216"/>
              <a:gd name="connsiteY3" fmla="*/ 1250 h 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6" h="11250">
                <a:moveTo>
                  <a:pt x="108" y="1250"/>
                </a:moveTo>
                <a:cubicBezTo>
                  <a:pt x="941" y="-417"/>
                  <a:pt x="9275" y="-417"/>
                  <a:pt x="10108" y="1250"/>
                </a:cubicBezTo>
                <a:cubicBezTo>
                  <a:pt x="10941" y="2917"/>
                  <a:pt x="6775" y="11250"/>
                  <a:pt x="5108" y="11250"/>
                </a:cubicBezTo>
                <a:cubicBezTo>
                  <a:pt x="3441" y="7917"/>
                  <a:pt x="-725" y="2917"/>
                  <a:pt x="108" y="1250"/>
                </a:cubicBezTo>
                <a:close/>
              </a:path>
            </a:pathLst>
          </a:custGeom>
          <a:solidFill>
            <a:srgbClr val="FE3D0A"/>
          </a:solidFill>
          <a:ln w="28575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Блок-схема: об'єднання 4">
            <a:extLst>
              <a:ext uri="{FF2B5EF4-FFF2-40B4-BE49-F238E27FC236}">
                <a16:creationId xmlns:a16="http://schemas.microsoft.com/office/drawing/2014/main" xmlns="" id="{44C0BF5E-BD47-2AF4-BE0F-EF39475D56A2}"/>
              </a:ext>
            </a:extLst>
          </p:cNvPr>
          <p:cNvSpPr/>
          <p:nvPr/>
        </p:nvSpPr>
        <p:spPr>
          <a:xfrm rot="11510310">
            <a:off x="3768086" y="4326332"/>
            <a:ext cx="1132444" cy="158386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108"/>
              <a:gd name="connsiteY0" fmla="*/ 1250 h 11250"/>
              <a:gd name="connsiteX1" fmla="*/ 10000 w 10108"/>
              <a:gd name="connsiteY1" fmla="*/ 1250 h 11250"/>
              <a:gd name="connsiteX2" fmla="*/ 5000 w 10108"/>
              <a:gd name="connsiteY2" fmla="*/ 11250 h 11250"/>
              <a:gd name="connsiteX3" fmla="*/ 0 w 10108"/>
              <a:gd name="connsiteY3" fmla="*/ 1250 h 11250"/>
              <a:gd name="connsiteX0" fmla="*/ 108 w 10216"/>
              <a:gd name="connsiteY0" fmla="*/ 1250 h 11250"/>
              <a:gd name="connsiteX1" fmla="*/ 10108 w 10216"/>
              <a:gd name="connsiteY1" fmla="*/ 1250 h 11250"/>
              <a:gd name="connsiteX2" fmla="*/ 5108 w 10216"/>
              <a:gd name="connsiteY2" fmla="*/ 11250 h 11250"/>
              <a:gd name="connsiteX3" fmla="*/ 108 w 10216"/>
              <a:gd name="connsiteY3" fmla="*/ 1250 h 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6" h="11250">
                <a:moveTo>
                  <a:pt x="108" y="1250"/>
                </a:moveTo>
                <a:cubicBezTo>
                  <a:pt x="941" y="-417"/>
                  <a:pt x="9275" y="-417"/>
                  <a:pt x="10108" y="1250"/>
                </a:cubicBezTo>
                <a:cubicBezTo>
                  <a:pt x="10941" y="2917"/>
                  <a:pt x="6775" y="11250"/>
                  <a:pt x="5108" y="11250"/>
                </a:cubicBezTo>
                <a:cubicBezTo>
                  <a:pt x="3441" y="7917"/>
                  <a:pt x="-725" y="2917"/>
                  <a:pt x="108" y="1250"/>
                </a:cubicBezTo>
                <a:close/>
              </a:path>
            </a:pathLst>
          </a:custGeom>
          <a:solidFill>
            <a:srgbClr val="FE3D0A"/>
          </a:solidFill>
          <a:ln w="28575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Блок-схема: об'єднання 4">
            <a:extLst>
              <a:ext uri="{FF2B5EF4-FFF2-40B4-BE49-F238E27FC236}">
                <a16:creationId xmlns:a16="http://schemas.microsoft.com/office/drawing/2014/main" xmlns="" id="{94283970-873A-D02A-3E7E-05BC73937257}"/>
              </a:ext>
            </a:extLst>
          </p:cNvPr>
          <p:cNvSpPr/>
          <p:nvPr/>
        </p:nvSpPr>
        <p:spPr>
          <a:xfrm rot="15130814">
            <a:off x="3232488" y="3836842"/>
            <a:ext cx="1098023" cy="14474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108"/>
              <a:gd name="connsiteY0" fmla="*/ 1250 h 11250"/>
              <a:gd name="connsiteX1" fmla="*/ 10000 w 10108"/>
              <a:gd name="connsiteY1" fmla="*/ 1250 h 11250"/>
              <a:gd name="connsiteX2" fmla="*/ 5000 w 10108"/>
              <a:gd name="connsiteY2" fmla="*/ 11250 h 11250"/>
              <a:gd name="connsiteX3" fmla="*/ 0 w 10108"/>
              <a:gd name="connsiteY3" fmla="*/ 1250 h 11250"/>
              <a:gd name="connsiteX0" fmla="*/ 108 w 10216"/>
              <a:gd name="connsiteY0" fmla="*/ 1250 h 11250"/>
              <a:gd name="connsiteX1" fmla="*/ 10108 w 10216"/>
              <a:gd name="connsiteY1" fmla="*/ 1250 h 11250"/>
              <a:gd name="connsiteX2" fmla="*/ 5108 w 10216"/>
              <a:gd name="connsiteY2" fmla="*/ 11250 h 11250"/>
              <a:gd name="connsiteX3" fmla="*/ 108 w 10216"/>
              <a:gd name="connsiteY3" fmla="*/ 1250 h 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6" h="11250">
                <a:moveTo>
                  <a:pt x="108" y="1250"/>
                </a:moveTo>
                <a:cubicBezTo>
                  <a:pt x="941" y="-417"/>
                  <a:pt x="9275" y="-417"/>
                  <a:pt x="10108" y="1250"/>
                </a:cubicBezTo>
                <a:cubicBezTo>
                  <a:pt x="10941" y="2917"/>
                  <a:pt x="6775" y="11250"/>
                  <a:pt x="5108" y="11250"/>
                </a:cubicBezTo>
                <a:cubicBezTo>
                  <a:pt x="3441" y="7917"/>
                  <a:pt x="-725" y="2917"/>
                  <a:pt x="108" y="1250"/>
                </a:cubicBezTo>
                <a:close/>
              </a:path>
            </a:pathLst>
          </a:custGeom>
          <a:solidFill>
            <a:srgbClr val="FE3D0A"/>
          </a:solidFill>
          <a:ln w="28575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Блок-схема: об'єднання 4">
            <a:extLst>
              <a:ext uri="{FF2B5EF4-FFF2-40B4-BE49-F238E27FC236}">
                <a16:creationId xmlns:a16="http://schemas.microsoft.com/office/drawing/2014/main" xmlns="" id="{50E4E81F-76FE-A161-FB29-AD5050AC5FF2}"/>
              </a:ext>
            </a:extLst>
          </p:cNvPr>
          <p:cNvSpPr/>
          <p:nvPr/>
        </p:nvSpPr>
        <p:spPr>
          <a:xfrm rot="18596402">
            <a:off x="3267692" y="3023425"/>
            <a:ext cx="1193334" cy="15109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108"/>
              <a:gd name="connsiteY0" fmla="*/ 1250 h 11250"/>
              <a:gd name="connsiteX1" fmla="*/ 10000 w 10108"/>
              <a:gd name="connsiteY1" fmla="*/ 1250 h 11250"/>
              <a:gd name="connsiteX2" fmla="*/ 5000 w 10108"/>
              <a:gd name="connsiteY2" fmla="*/ 11250 h 11250"/>
              <a:gd name="connsiteX3" fmla="*/ 0 w 10108"/>
              <a:gd name="connsiteY3" fmla="*/ 1250 h 11250"/>
              <a:gd name="connsiteX0" fmla="*/ 108 w 10216"/>
              <a:gd name="connsiteY0" fmla="*/ 1250 h 11250"/>
              <a:gd name="connsiteX1" fmla="*/ 10108 w 10216"/>
              <a:gd name="connsiteY1" fmla="*/ 1250 h 11250"/>
              <a:gd name="connsiteX2" fmla="*/ 5108 w 10216"/>
              <a:gd name="connsiteY2" fmla="*/ 11250 h 11250"/>
              <a:gd name="connsiteX3" fmla="*/ 108 w 10216"/>
              <a:gd name="connsiteY3" fmla="*/ 1250 h 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6" h="11250">
                <a:moveTo>
                  <a:pt x="108" y="1250"/>
                </a:moveTo>
                <a:cubicBezTo>
                  <a:pt x="941" y="-417"/>
                  <a:pt x="9275" y="-417"/>
                  <a:pt x="10108" y="1250"/>
                </a:cubicBezTo>
                <a:cubicBezTo>
                  <a:pt x="10941" y="2917"/>
                  <a:pt x="6775" y="11250"/>
                  <a:pt x="5108" y="11250"/>
                </a:cubicBezTo>
                <a:cubicBezTo>
                  <a:pt x="3441" y="7917"/>
                  <a:pt x="-725" y="2917"/>
                  <a:pt x="108" y="1250"/>
                </a:cubicBezTo>
                <a:close/>
              </a:path>
            </a:pathLst>
          </a:custGeom>
          <a:solidFill>
            <a:srgbClr val="FE3D0A"/>
          </a:solidFill>
          <a:ln w="28575"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1AE3DF-3309-9AB9-3DD7-5A94C47703D4}"/>
              </a:ext>
            </a:extLst>
          </p:cNvPr>
          <p:cNvSpPr txBox="1"/>
          <p:nvPr/>
        </p:nvSpPr>
        <p:spPr>
          <a:xfrm>
            <a:off x="3455060" y="3151297"/>
            <a:ext cx="5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6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C6D536-7118-184F-087E-0DDB67D7CDD9}"/>
              </a:ext>
            </a:extLst>
          </p:cNvPr>
          <p:cNvSpPr txBox="1"/>
          <p:nvPr/>
        </p:nvSpPr>
        <p:spPr>
          <a:xfrm>
            <a:off x="4934742" y="4449804"/>
            <a:ext cx="5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720A0F-E573-ECDB-2C6B-74B94299A0C7}"/>
              </a:ext>
            </a:extLst>
          </p:cNvPr>
          <p:cNvSpPr txBox="1"/>
          <p:nvPr/>
        </p:nvSpPr>
        <p:spPr>
          <a:xfrm>
            <a:off x="4301388" y="2800136"/>
            <a:ext cx="5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23D635-C5DB-CDAA-3305-DD676A62ADBD}"/>
              </a:ext>
            </a:extLst>
          </p:cNvPr>
          <p:cNvSpPr txBox="1"/>
          <p:nvPr/>
        </p:nvSpPr>
        <p:spPr>
          <a:xfrm>
            <a:off x="3990227" y="4665857"/>
            <a:ext cx="5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DC25072-4E5C-381E-2A08-E1CD06249DAB}"/>
              </a:ext>
            </a:extLst>
          </p:cNvPr>
          <p:cNvSpPr txBox="1"/>
          <p:nvPr/>
        </p:nvSpPr>
        <p:spPr>
          <a:xfrm>
            <a:off x="3287179" y="4052750"/>
            <a:ext cx="5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6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2BFE6F-A27A-AC3C-AB66-4F9F704B89A4}"/>
              </a:ext>
            </a:extLst>
          </p:cNvPr>
          <p:cNvSpPr txBox="1"/>
          <p:nvPr/>
        </p:nvSpPr>
        <p:spPr>
          <a:xfrm>
            <a:off x="5112979" y="3434141"/>
            <a:ext cx="5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Пряма зі стрілкою 25">
            <a:extLst>
              <a:ext uri="{FF2B5EF4-FFF2-40B4-BE49-F238E27FC236}">
                <a16:creationId xmlns:a16="http://schemas.microsoft.com/office/drawing/2014/main" xmlns="" id="{96F22A57-7F2C-6857-0373-2926EF9A8046}"/>
              </a:ext>
            </a:extLst>
          </p:cNvPr>
          <p:cNvCxnSpPr/>
          <p:nvPr/>
        </p:nvCxnSpPr>
        <p:spPr>
          <a:xfrm>
            <a:off x="4056985" y="3827543"/>
            <a:ext cx="829973" cy="893860"/>
          </a:xfrm>
          <a:prstGeom prst="straightConnector1">
            <a:avLst/>
          </a:prstGeom>
          <a:ln w="76200">
            <a:solidFill>
              <a:srgbClr val="FFF9D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D2A05B-EA1F-0850-06D2-649B6BD1EE5B}"/>
              </a:ext>
            </a:extLst>
          </p:cNvPr>
          <p:cNvSpPr txBox="1"/>
          <p:nvPr/>
        </p:nvSpPr>
        <p:spPr>
          <a:xfrm>
            <a:off x="7613395" y="2827923"/>
            <a:ext cx="3142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dirty="0">
                <a:solidFill>
                  <a:srgbClr val="FE3D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</a:t>
            </a:r>
            <a:r>
              <a:rPr lang="uk-UA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8800" b="1" dirty="0">
                <a:solidFill>
                  <a:srgbClr val="FE3D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</a:t>
            </a:r>
            <a:endParaRPr lang="x-none" sz="8800" b="1" dirty="0">
              <a:solidFill>
                <a:srgbClr val="FE3D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97A9507E-1007-37F4-723D-5C17636E8CEC}"/>
              </a:ext>
            </a:extLst>
          </p:cNvPr>
          <p:cNvSpPr/>
          <p:nvPr/>
        </p:nvSpPr>
        <p:spPr>
          <a:xfrm>
            <a:off x="8393191" y="1176553"/>
            <a:ext cx="1448944" cy="1348280"/>
          </a:xfrm>
          <a:prstGeom prst="ellipse">
            <a:avLst/>
          </a:prstGeom>
          <a:solidFill>
            <a:srgbClr val="F19700"/>
          </a:solidFill>
          <a:ln w="57150">
            <a:solidFill>
              <a:srgbClr val="FE3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80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xmlns="" id="{A27E696A-C747-9881-6D76-2917E773AC74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8238268" y="2327382"/>
            <a:ext cx="367116" cy="619395"/>
          </a:xfrm>
          <a:prstGeom prst="line">
            <a:avLst/>
          </a:prstGeom>
          <a:ln w="57150">
            <a:solidFill>
              <a:srgbClr val="FE3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xmlns="" id="{37B88767-9194-79FF-3F5C-930DAD89129D}"/>
              </a:ext>
            </a:extLst>
          </p:cNvPr>
          <p:cNvCxnSpPr>
            <a:cxnSpLocks/>
          </p:cNvCxnSpPr>
          <p:nvPr/>
        </p:nvCxnSpPr>
        <p:spPr>
          <a:xfrm>
            <a:off x="9599795" y="2329548"/>
            <a:ext cx="445305" cy="631247"/>
          </a:xfrm>
          <a:prstGeom prst="line">
            <a:avLst/>
          </a:prstGeom>
          <a:ln w="57150">
            <a:solidFill>
              <a:srgbClr val="FE3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зі стрілкою 40">
            <a:extLst>
              <a:ext uri="{FF2B5EF4-FFF2-40B4-BE49-F238E27FC236}">
                <a16:creationId xmlns:a16="http://schemas.microsoft.com/office/drawing/2014/main" xmlns="" id="{DDE806E3-7F6D-4BCB-5D81-DB23F8A69BC8}"/>
              </a:ext>
            </a:extLst>
          </p:cNvPr>
          <p:cNvCxnSpPr>
            <a:cxnSpLocks/>
          </p:cNvCxnSpPr>
          <p:nvPr/>
        </p:nvCxnSpPr>
        <p:spPr>
          <a:xfrm flipH="1">
            <a:off x="4301388" y="3659128"/>
            <a:ext cx="265376" cy="1155346"/>
          </a:xfrm>
          <a:prstGeom prst="straightConnector1">
            <a:avLst/>
          </a:prstGeom>
          <a:ln w="76200">
            <a:solidFill>
              <a:srgbClr val="FFF9D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6C9563-5564-E5A8-367B-30382349769F}"/>
              </a:ext>
            </a:extLst>
          </p:cNvPr>
          <p:cNvSpPr txBox="1"/>
          <p:nvPr/>
        </p:nvSpPr>
        <p:spPr>
          <a:xfrm>
            <a:off x="7639234" y="3783911"/>
            <a:ext cx="3142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dirty="0">
                <a:solidFill>
                  <a:srgbClr val="FE3D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 </a:t>
            </a:r>
            <a:r>
              <a:rPr lang="uk-UA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8800" b="1" dirty="0">
                <a:solidFill>
                  <a:srgbClr val="FE3D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</a:t>
            </a:r>
            <a:endParaRPr lang="x-none" sz="8800" b="1" dirty="0">
              <a:solidFill>
                <a:srgbClr val="FE3D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Пряма зі стрілкою 45">
            <a:extLst>
              <a:ext uri="{FF2B5EF4-FFF2-40B4-BE49-F238E27FC236}">
                <a16:creationId xmlns:a16="http://schemas.microsoft.com/office/drawing/2014/main" xmlns="" id="{E99D6F09-B078-1FED-76BD-1160A6B1CD6E}"/>
              </a:ext>
            </a:extLst>
          </p:cNvPr>
          <p:cNvCxnSpPr>
            <a:cxnSpLocks/>
          </p:cNvCxnSpPr>
          <p:nvPr/>
        </p:nvCxnSpPr>
        <p:spPr>
          <a:xfrm flipH="1">
            <a:off x="3900405" y="4034672"/>
            <a:ext cx="1125083" cy="460796"/>
          </a:xfrm>
          <a:prstGeom prst="straightConnector1">
            <a:avLst/>
          </a:prstGeom>
          <a:ln w="76200">
            <a:solidFill>
              <a:srgbClr val="FFF9D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B25ECD0-9E67-24EA-8592-B0516A786E25}"/>
              </a:ext>
            </a:extLst>
          </p:cNvPr>
          <p:cNvSpPr txBox="1"/>
          <p:nvPr/>
        </p:nvSpPr>
        <p:spPr>
          <a:xfrm>
            <a:off x="7682986" y="4760341"/>
            <a:ext cx="3142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dirty="0">
                <a:solidFill>
                  <a:srgbClr val="FE3D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 </a:t>
            </a:r>
            <a:r>
              <a:rPr lang="uk-UA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8800" b="1" dirty="0">
                <a:solidFill>
                  <a:srgbClr val="FE3D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</a:t>
            </a:r>
            <a:endParaRPr lang="x-none" sz="8800" b="1" dirty="0">
              <a:solidFill>
                <a:srgbClr val="FE3D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7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4324" y="389940"/>
            <a:ext cx="8753713" cy="6643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3600" dirty="0">
              <a:solidFill>
                <a:schemeClr val="bg1"/>
              </a:solidFill>
            </a:endParaRPr>
          </a:p>
          <a:p>
            <a:pPr algn="ctr"/>
            <a:endParaRPr lang="uk-UA" sz="3600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Усно обчисли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/>
            <a:endParaRPr lang="ru-RU" sz="3600" dirty="0">
              <a:solidFill>
                <a:schemeClr val="bg1"/>
              </a:solidFill>
            </a:endParaRPr>
          </a:p>
          <a:p>
            <a:pPr algn="ctr"/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Фото из альбома «Дети мультяшные на прозрачном фоне в png» на Яндекс Диске  – Artof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5360" y="1768611"/>
            <a:ext cx="4553086" cy="498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Раскраска Клубника для детей распечат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900">
            <a:off x="493460" y="1644164"/>
            <a:ext cx="2113087" cy="21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426956" y="1216240"/>
            <a:ext cx="3868377" cy="1204879"/>
          </a:xfrm>
          <a:prstGeom prst="wedgeRoundRectCallout">
            <a:avLst>
              <a:gd name="adj1" fmla="val 48244"/>
              <a:gd name="adj2" fmla="val 77466"/>
              <a:gd name="adj3" fmla="val 16667"/>
            </a:avLst>
          </a:prstGeom>
          <a:solidFill>
            <a:schemeClr val="accent4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+ 2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B204F0-9437-423F-A849-66FD517A7D91}"/>
              </a:ext>
            </a:extLst>
          </p:cNvPr>
          <p:cNvSpPr/>
          <p:nvPr/>
        </p:nvSpPr>
        <p:spPr>
          <a:xfrm>
            <a:off x="1043450" y="2084402"/>
            <a:ext cx="11321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30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8000" b="1" cap="none" spc="300" dirty="0">
              <a:ln w="0">
                <a:solidFill>
                  <a:sysClr val="windowText" lastClr="000000"/>
                </a:solidFill>
              </a:ln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Раскраска Клубника для детей распечат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900">
            <a:off x="2730388" y="1753774"/>
            <a:ext cx="2046083" cy="20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9B204F0-9437-423F-A849-66FD517A7D91}"/>
              </a:ext>
            </a:extLst>
          </p:cNvPr>
          <p:cNvSpPr/>
          <p:nvPr/>
        </p:nvSpPr>
        <p:spPr>
          <a:xfrm>
            <a:off x="3264347" y="2272312"/>
            <a:ext cx="11321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30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8000" b="1" cap="none" spc="300" dirty="0">
              <a:ln w="0">
                <a:solidFill>
                  <a:sysClr val="windowText" lastClr="000000"/>
                </a:solidFill>
              </a:ln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Раскраска Клубника для детей распечат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900">
            <a:off x="1880075" y="3889510"/>
            <a:ext cx="2060596" cy="20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9B204F0-9437-423F-A849-66FD517A7D91}"/>
              </a:ext>
            </a:extLst>
          </p:cNvPr>
          <p:cNvSpPr/>
          <p:nvPr/>
        </p:nvSpPr>
        <p:spPr>
          <a:xfrm>
            <a:off x="2344324" y="4308520"/>
            <a:ext cx="11321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30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8000" b="1" cap="none" spc="300" dirty="0">
              <a:ln w="0">
                <a:solidFill>
                  <a:sysClr val="windowText" lastClr="000000"/>
                </a:solidFill>
              </a:ln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4" descr="Раскраска Клубника для детей распечат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900">
            <a:off x="4361916" y="4108740"/>
            <a:ext cx="2094391" cy="20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9B204F0-9437-423F-A849-66FD517A7D91}"/>
              </a:ext>
            </a:extLst>
          </p:cNvPr>
          <p:cNvSpPr/>
          <p:nvPr/>
        </p:nvSpPr>
        <p:spPr>
          <a:xfrm>
            <a:off x="4867279" y="4647131"/>
            <a:ext cx="11321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30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8000" b="1" cap="none" spc="300" dirty="0">
              <a:ln w="0">
                <a:solidFill>
                  <a:sysClr val="windowText" lastClr="000000"/>
                </a:solidFill>
              </a:ln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08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Прикольні малюнки з щурами та пацюками - Etnos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19" y="1273994"/>
            <a:ext cx="4448022" cy="53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44211" y="1557313"/>
            <a:ext cx="3972177" cy="981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</a:rPr>
              <a:t>3+1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Кусок сыра и листок мяты. Картинка в формате PNG на прозрачном фоне.  Скачать или распечатать картинк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2" y="1370463"/>
            <a:ext cx="1669096" cy="14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813540" y="1703390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/>
              <a:t>4</a:t>
            </a:r>
            <a:endParaRPr lang="ru-RU" sz="44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00953" y="3324618"/>
            <a:ext cx="3972177" cy="981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tx1"/>
                </a:solidFill>
              </a:rPr>
              <a:t>2+2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24" name="Picture 2" descr="Кусок сыра и листок мяты. Картинка в формате PNG на прозрачном фоне.  Скачать или распечатать картинк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84" y="3137768"/>
            <a:ext cx="1669096" cy="14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270282" y="3470695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/>
              <a:t>4</a:t>
            </a:r>
            <a:endParaRPr lang="ru-RU" sz="44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4211" y="4932927"/>
            <a:ext cx="3972177" cy="981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</a:rPr>
              <a:t>1+3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27" name="Picture 2" descr="Кусок сыра и листок мяты. Картинка в формате PNG на прозрачном фоне.  Скачать или распечатать картинк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2" y="4746077"/>
            <a:ext cx="1669096" cy="14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4813540" y="5079004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/>
              <a:t>4</a:t>
            </a:r>
            <a:endParaRPr lang="ru-RU" sz="4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344324" y="389940"/>
            <a:ext cx="8753713" cy="6643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3600" dirty="0">
              <a:solidFill>
                <a:schemeClr val="bg1"/>
              </a:solidFill>
            </a:endParaRPr>
          </a:p>
          <a:p>
            <a:pPr algn="ctr"/>
            <a:endParaRPr lang="uk-UA" sz="3600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Усно обчисли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/>
            <a:endParaRPr lang="ru-RU" sz="3600" dirty="0">
              <a:solidFill>
                <a:schemeClr val="bg1"/>
              </a:solidFill>
            </a:endParaRPr>
          </a:p>
          <a:p>
            <a:pPr algn="ctr"/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ая прямоугольная выноска 11"/>
          <p:cNvSpPr/>
          <p:nvPr/>
        </p:nvSpPr>
        <p:spPr>
          <a:xfrm>
            <a:off x="257473" y="1436963"/>
            <a:ext cx="3427297" cy="1277771"/>
          </a:xfrm>
          <a:prstGeom prst="wedgeRoundRectCallout">
            <a:avLst>
              <a:gd name="adj1" fmla="val -41957"/>
              <a:gd name="adj2" fmla="val 83986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5343" y="494529"/>
            <a:ext cx="8732066" cy="7533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«Рюкзачок»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937" y="1530416"/>
            <a:ext cx="3405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Які зернятко мудрості ви покладете у свій рюкзачок?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0221" y="4932581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0221" y="5855074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9420" y="2916576"/>
            <a:ext cx="3076600" cy="357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5205" y="2916576"/>
            <a:ext cx="3112099" cy="357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6708" y="2916577"/>
            <a:ext cx="3194931" cy="3572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2120" y="1706853"/>
            <a:ext cx="793469" cy="14069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7602" y="1599032"/>
            <a:ext cx="828037" cy="16226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8884" y="1796607"/>
            <a:ext cx="640215" cy="1317223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482195" y="5194191"/>
            <a:ext cx="1678118" cy="929315"/>
          </a:xfrm>
          <a:prstGeom prst="roundRect">
            <a:avLst/>
          </a:prstGeom>
          <a:solidFill>
            <a:srgbClr val="F2DDAB"/>
          </a:solidFill>
          <a:ln w="38100">
            <a:solidFill>
              <a:srgbClr val="8F4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83196" y="5215453"/>
            <a:ext cx="1843940" cy="929315"/>
          </a:xfrm>
          <a:prstGeom prst="roundRect">
            <a:avLst/>
          </a:prstGeom>
          <a:solidFill>
            <a:srgbClr val="F2DDAB"/>
          </a:solidFill>
          <a:ln w="38100">
            <a:solidFill>
              <a:srgbClr val="8F4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439893" y="5215453"/>
            <a:ext cx="1825515" cy="929315"/>
          </a:xfrm>
          <a:prstGeom prst="roundRect">
            <a:avLst/>
          </a:prstGeom>
          <a:solidFill>
            <a:srgbClr val="F2DDAB"/>
          </a:solidFill>
          <a:ln w="38100">
            <a:solidFill>
              <a:srgbClr val="8F4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434429" y="5264611"/>
            <a:ext cx="177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просто!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5564" y="5264611"/>
            <a:ext cx="177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55330" y="5264611"/>
            <a:ext cx="177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Нічого не зрозумів!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Рюкзак рисунки детские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2" y="3542054"/>
            <a:ext cx="2417215" cy="27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9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90226" y="390069"/>
            <a:ext cx="8732066" cy="7245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 Підготовчі вправи. Гра «Які пропущені числа?»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8863816" y="1031743"/>
            <a:ext cx="1867555" cy="22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0074">
            <a:off x="2754347" y="1314105"/>
            <a:ext cx="1859247" cy="18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537315" y="1302864"/>
            <a:ext cx="1872165" cy="21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60874" y="1674429"/>
            <a:ext cx="78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6742312" y="1135984"/>
            <a:ext cx="1872165" cy="21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3443712" y="2948833"/>
            <a:ext cx="1789230" cy="21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1344905" y="2910675"/>
            <a:ext cx="1852828" cy="222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046464" y="3514538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8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0074">
            <a:off x="4787972" y="1330076"/>
            <a:ext cx="1844586" cy="18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9978640" y="2833526"/>
            <a:ext cx="1986697" cy="223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кленовый лист, осенние листья, желтый лист - cкачать бесплатно рендер  Листья на Artage.i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5494845" y="2949256"/>
            <a:ext cx="1781080" cy="20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utumn Leaf Transparent PNG Clip Art Image | Watercolor autumn leaves, Leaf  art, Autumn leaves 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7773465" y="2885725"/>
            <a:ext cx="1776694" cy="21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utumn Leaf Transparent PNG Clip Art Image | Watercolor autumn leaves, Leaf  art, Autumn leaves art">
            <a:extLst>
              <a:ext uri="{FF2B5EF4-FFF2-40B4-BE49-F238E27FC236}">
                <a16:creationId xmlns:a16="http://schemas.microsoft.com/office/drawing/2014/main" xmlns="" id="{93D96C8C-A3C5-251E-806D-EAC3AD27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6902">
            <a:off x="8437688" y="4643524"/>
            <a:ext cx="1867555" cy="22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кленовый лист, осенние листья, желтый лист - cкачать бесплатно рендер  Листья на Artage.io">
            <a:extLst>
              <a:ext uri="{FF2B5EF4-FFF2-40B4-BE49-F238E27FC236}">
                <a16:creationId xmlns:a16="http://schemas.microsoft.com/office/drawing/2014/main" xmlns="" id="{DBC0E8EB-AE19-DBC1-2EC0-60D6AB91A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0074">
            <a:off x="2328219" y="4925886"/>
            <a:ext cx="1859247" cy="18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кленовый лист, осенние листья, желтый лист - cкачать бесплатно рендер  Листья на Artage.io">
            <a:extLst>
              <a:ext uri="{FF2B5EF4-FFF2-40B4-BE49-F238E27FC236}">
                <a16:creationId xmlns:a16="http://schemas.microsoft.com/office/drawing/2014/main" xmlns="" id="{8E865900-3741-22CA-CE08-0D3E91AA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111187" y="4914645"/>
            <a:ext cx="1872165" cy="21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кленовый лист, осенние листья, желтый лист - cкачать бесплатно рендер  Листья на Artage.io">
            <a:extLst>
              <a:ext uri="{FF2B5EF4-FFF2-40B4-BE49-F238E27FC236}">
                <a16:creationId xmlns:a16="http://schemas.microsoft.com/office/drawing/2014/main" xmlns="" id="{2BF9D541-432C-EAB0-23F5-781EBD20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895">
            <a:off x="6316184" y="4747765"/>
            <a:ext cx="1872165" cy="21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кленовый лист, осенние листья, желтый лист - cкачать бесплатно рендер  Листья на Artage.io">
            <a:extLst>
              <a:ext uri="{FF2B5EF4-FFF2-40B4-BE49-F238E27FC236}">
                <a16:creationId xmlns:a16="http://schemas.microsoft.com/office/drawing/2014/main" xmlns="" id="{6DB821C0-DE83-BF5F-099C-46F4BC08E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0074">
            <a:off x="4361844" y="4941857"/>
            <a:ext cx="1844586" cy="18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DAB614A-979F-71F5-B13B-836F3063D0E7}"/>
              </a:ext>
            </a:extLst>
          </p:cNvPr>
          <p:cNvSpPr txBox="1"/>
          <p:nvPr/>
        </p:nvSpPr>
        <p:spPr>
          <a:xfrm>
            <a:off x="3418253" y="1674429"/>
            <a:ext cx="78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9E0391F-E8E7-08D0-D965-30AE9603DE7A}"/>
              </a:ext>
            </a:extLst>
          </p:cNvPr>
          <p:cNvSpPr txBox="1"/>
          <p:nvPr/>
        </p:nvSpPr>
        <p:spPr>
          <a:xfrm>
            <a:off x="5426778" y="1674429"/>
            <a:ext cx="78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2F09675-F13E-6887-793D-F615ADD1E108}"/>
              </a:ext>
            </a:extLst>
          </p:cNvPr>
          <p:cNvSpPr txBox="1"/>
          <p:nvPr/>
        </p:nvSpPr>
        <p:spPr>
          <a:xfrm>
            <a:off x="7374941" y="1674429"/>
            <a:ext cx="78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173E8-1B68-1A73-BDA1-7FBE386974D9}"/>
              </a:ext>
            </a:extLst>
          </p:cNvPr>
          <p:cNvSpPr txBox="1"/>
          <p:nvPr/>
        </p:nvSpPr>
        <p:spPr>
          <a:xfrm>
            <a:off x="9536249" y="1674429"/>
            <a:ext cx="78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B90545C-CA56-8300-10CC-ACEF916465C1}"/>
              </a:ext>
            </a:extLst>
          </p:cNvPr>
          <p:cNvSpPr txBox="1"/>
          <p:nvPr/>
        </p:nvSpPr>
        <p:spPr>
          <a:xfrm>
            <a:off x="3998700" y="3514538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AB70BB0-E6C0-89DE-606E-79FFB65B2ED1}"/>
              </a:ext>
            </a:extLst>
          </p:cNvPr>
          <p:cNvSpPr txBox="1"/>
          <p:nvPr/>
        </p:nvSpPr>
        <p:spPr>
          <a:xfrm>
            <a:off x="6148562" y="3514538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0B63C7B-E1B2-E5AF-3248-99FFD558A6BF}"/>
              </a:ext>
            </a:extLst>
          </p:cNvPr>
          <p:cNvSpPr txBox="1"/>
          <p:nvPr/>
        </p:nvSpPr>
        <p:spPr>
          <a:xfrm>
            <a:off x="8411597" y="3514538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EE699BA-BC97-4A7B-7690-E559535E4E7B}"/>
              </a:ext>
            </a:extLst>
          </p:cNvPr>
          <p:cNvSpPr txBox="1"/>
          <p:nvPr/>
        </p:nvSpPr>
        <p:spPr>
          <a:xfrm>
            <a:off x="10772361" y="3514538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292835E-03DF-A58F-141A-55EC402FB556}"/>
              </a:ext>
            </a:extLst>
          </p:cNvPr>
          <p:cNvSpPr txBox="1"/>
          <p:nvPr/>
        </p:nvSpPr>
        <p:spPr>
          <a:xfrm>
            <a:off x="800326" y="5354651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BD2BF37-AB2C-A70D-AC50-6BC04A5D8995}"/>
              </a:ext>
            </a:extLst>
          </p:cNvPr>
          <p:cNvSpPr txBox="1"/>
          <p:nvPr/>
        </p:nvSpPr>
        <p:spPr>
          <a:xfrm>
            <a:off x="3010023" y="5354651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1137550-04B9-ECC2-5846-5FE16A9D7AF2}"/>
              </a:ext>
            </a:extLst>
          </p:cNvPr>
          <p:cNvSpPr txBox="1"/>
          <p:nvPr/>
        </p:nvSpPr>
        <p:spPr>
          <a:xfrm>
            <a:off x="5022319" y="5354651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6175D9F-883B-0896-5FD7-F9F7044F8497}"/>
              </a:ext>
            </a:extLst>
          </p:cNvPr>
          <p:cNvSpPr txBox="1"/>
          <p:nvPr/>
        </p:nvSpPr>
        <p:spPr>
          <a:xfrm>
            <a:off x="7011237" y="5354651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0DC54ED-C36A-BC4D-6775-215154DF3FC0}"/>
              </a:ext>
            </a:extLst>
          </p:cNvPr>
          <p:cNvSpPr txBox="1"/>
          <p:nvPr/>
        </p:nvSpPr>
        <p:spPr>
          <a:xfrm>
            <a:off x="8920644" y="5354651"/>
            <a:ext cx="783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5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85346" y="494529"/>
            <a:ext cx="8732066" cy="10115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8563" y="1855652"/>
            <a:ext cx="4638124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</a:t>
            </a:r>
            <a:r>
              <a:rPr lang="uk-UA" sz="3200" b="1" dirty="0" smtClean="0">
                <a:solidFill>
                  <a:schemeClr val="bg1"/>
                </a:solidFill>
              </a:rPr>
              <a:t>ознайомимося </a:t>
            </a:r>
            <a:r>
              <a:rPr lang="uk-UA" sz="3200" b="1" dirty="0">
                <a:solidFill>
                  <a:schemeClr val="bg1"/>
                </a:solidFill>
              </a:rPr>
              <a:t>з дією додавання, знаком </a:t>
            </a:r>
            <a:r>
              <a:rPr lang="uk-UA" sz="3200" b="1" dirty="0" smtClean="0">
                <a:solidFill>
                  <a:schemeClr val="bg1"/>
                </a:solidFill>
              </a:rPr>
              <a:t>«+».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</a:t>
            </a:r>
            <a:r>
              <a:rPr lang="uk-UA" sz="3200" b="1" dirty="0" smtClean="0">
                <a:solidFill>
                  <a:schemeClr val="bg1"/>
                </a:solidFill>
              </a:rPr>
              <a:t>овторимо склад чисел 2, 3, 4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Будемо складати </a:t>
            </a:r>
            <a:r>
              <a:rPr lang="uk-UA" sz="3200" b="1" dirty="0">
                <a:solidFill>
                  <a:schemeClr val="bg1"/>
                </a:solidFill>
              </a:rPr>
              <a:t>нерівності за малюнками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8927377" y="2164323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9" y="1695884"/>
            <a:ext cx="2022494" cy="44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7739" y="411602"/>
            <a:ext cx="8645598" cy="82379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Утворюємо рівність/нерівність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8656" y="1715046"/>
            <a:ext cx="3798260" cy="3327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96650" y="1715046"/>
            <a:ext cx="3798260" cy="3327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" b="98971" l="1231" r="99385">
                        <a14:foregroundMark x1="53385" y1="51618" x2="53385" y2="51618"/>
                        <a14:foregroundMark x1="67538" y1="51471" x2="67538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80" y="1845887"/>
            <a:ext cx="1317322" cy="1378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" b="98971" l="1231" r="99385">
                        <a14:foregroundMark x1="53385" y1="51618" x2="53385" y2="51618"/>
                        <a14:foregroundMark x1="67538" y1="51471" x2="67538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18" y="1845886"/>
            <a:ext cx="1317322" cy="13781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" b="98971" l="1231" r="99385">
                        <a14:foregroundMark x1="53385" y1="51618" x2="53385" y2="51618"/>
                        <a14:foregroundMark x1="67538" y1="51471" x2="67538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72" y="3512235"/>
            <a:ext cx="1317322" cy="13781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" b="98971" l="1231" r="99385">
                        <a14:foregroundMark x1="53385" y1="51618" x2="53385" y2="51618"/>
                        <a14:foregroundMark x1="67538" y1="51471" x2="67538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18" y="3455688"/>
            <a:ext cx="1317322" cy="13781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4167" r="100000">
                        <a14:foregroundMark x1="33833" y1="50500" x2="33833" y2="50500"/>
                        <a14:foregroundMark x1="45833" y1="46833" x2="45833" y2="46833"/>
                        <a14:foregroundMark x1="48333" y1="42667" x2="48333" y2="42667"/>
                        <a14:foregroundMark x1="53500" y1="48667" x2="53500" y2="48667"/>
                        <a14:foregroundMark x1="52667" y1="51667" x2="52667" y2="51667"/>
                        <a14:foregroundMark x1="37500" y1="48333" x2="37500" y2="48333"/>
                        <a14:foregroundMark x1="32333" y1="45167" x2="32333" y2="45167"/>
                        <a14:foregroundMark x1="30500" y1="46667" x2="30500" y2="47667"/>
                        <a14:foregroundMark x1="30000" y1="52667" x2="30500" y2="53500"/>
                        <a14:foregroundMark x1="32333" y1="55667" x2="32333" y2="55667"/>
                        <a14:foregroundMark x1="48333" y1="47833" x2="48333" y2="47833"/>
                        <a14:foregroundMark x1="51333" y1="45833" x2="51333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20" y="1845886"/>
            <a:ext cx="1400830" cy="14008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7" l="4167" r="100000">
                        <a14:foregroundMark x1="33833" y1="50500" x2="33833" y2="50500"/>
                        <a14:foregroundMark x1="45833" y1="46833" x2="45833" y2="46833"/>
                        <a14:foregroundMark x1="48333" y1="42667" x2="48333" y2="42667"/>
                        <a14:foregroundMark x1="53500" y1="48667" x2="53500" y2="48667"/>
                        <a14:foregroundMark x1="52667" y1="51667" x2="52667" y2="51667"/>
                        <a14:foregroundMark x1="37500" y1="48333" x2="37500" y2="48333"/>
                        <a14:foregroundMark x1="32333" y1="45167" x2="32333" y2="45167"/>
                        <a14:foregroundMark x1="30500" y1="46667" x2="30500" y2="47667"/>
                        <a14:foregroundMark x1="30000" y1="52667" x2="30500" y2="53500"/>
                        <a14:foregroundMark x1="32333" y1="55667" x2="32333" y2="55667"/>
                        <a14:foregroundMark x1="48333" y1="47833" x2="48333" y2="47833"/>
                        <a14:foregroundMark x1="51333" y1="45833" x2="51333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52" y="3455688"/>
            <a:ext cx="1400830" cy="14008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7" l="4167" r="100000">
                        <a14:foregroundMark x1="33833" y1="50500" x2="33833" y2="50500"/>
                        <a14:foregroundMark x1="45833" y1="46833" x2="45833" y2="46833"/>
                        <a14:foregroundMark x1="48333" y1="42667" x2="48333" y2="42667"/>
                        <a14:foregroundMark x1="53500" y1="48667" x2="53500" y2="48667"/>
                        <a14:foregroundMark x1="52667" y1="51667" x2="52667" y2="51667"/>
                        <a14:foregroundMark x1="37500" y1="48333" x2="37500" y2="48333"/>
                        <a14:foregroundMark x1="32333" y1="45167" x2="32333" y2="45167"/>
                        <a14:foregroundMark x1="30500" y1="46667" x2="30500" y2="47667"/>
                        <a14:foregroundMark x1="30000" y1="52667" x2="30500" y2="53500"/>
                        <a14:foregroundMark x1="32333" y1="55667" x2="32333" y2="55667"/>
                        <a14:foregroundMark x1="48333" y1="47833" x2="48333" y2="47833"/>
                        <a14:foregroundMark x1="51333" y1="45833" x2="51333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20" y="3432858"/>
            <a:ext cx="1400830" cy="14008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7" l="4167" r="100000">
                        <a14:foregroundMark x1="33833" y1="50500" x2="33833" y2="50500"/>
                        <a14:foregroundMark x1="45833" y1="46833" x2="45833" y2="46833"/>
                        <a14:foregroundMark x1="48333" y1="42667" x2="48333" y2="42667"/>
                        <a14:foregroundMark x1="53500" y1="48667" x2="53500" y2="48667"/>
                        <a14:foregroundMark x1="52667" y1="51667" x2="52667" y2="51667"/>
                        <a14:foregroundMark x1="37500" y1="48333" x2="37500" y2="48333"/>
                        <a14:foregroundMark x1="32333" y1="45167" x2="32333" y2="45167"/>
                        <a14:foregroundMark x1="30500" y1="46667" x2="30500" y2="47667"/>
                        <a14:foregroundMark x1="30000" y1="52667" x2="30500" y2="53500"/>
                        <a14:foregroundMark x1="32333" y1="55667" x2="32333" y2="55667"/>
                        <a14:foregroundMark x1="48333" y1="47833" x2="48333" y2="47833"/>
                        <a14:foregroundMark x1="51333" y1="45833" x2="51333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765" y="1806513"/>
            <a:ext cx="1400830" cy="140083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259944" y="5609229"/>
            <a:ext cx="640591" cy="658285"/>
          </a:xfrm>
          <a:prstGeom prst="roundRect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5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050620" y="5609228"/>
            <a:ext cx="640591" cy="658285"/>
          </a:xfrm>
          <a:prstGeom prst="roundRect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4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56059" y="5609228"/>
            <a:ext cx="640591" cy="65828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" b="98971" l="1231" r="99385">
                        <a14:foregroundMark x1="53385" y1="51618" x2="53385" y2="51618"/>
                        <a14:foregroundMark x1="67538" y1="51471" x2="67538" y2="5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45" y="2633607"/>
            <a:ext cx="1317322" cy="1378121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>
            <a:off x="6931393" y="5403728"/>
            <a:ext cx="10536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931393" y="6452333"/>
            <a:ext cx="10158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5" y="1475220"/>
            <a:ext cx="2294804" cy="50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408656" y="1715046"/>
            <a:ext cx="3798260" cy="3327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96650" y="1715046"/>
            <a:ext cx="3798260" cy="3327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59944" y="5609229"/>
            <a:ext cx="640591" cy="658285"/>
          </a:xfrm>
          <a:prstGeom prst="roundRect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050620" y="5609228"/>
            <a:ext cx="640591" cy="658285"/>
          </a:xfrm>
          <a:prstGeom prst="roundRect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56059" y="5609228"/>
            <a:ext cx="640591" cy="65828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931393" y="5403728"/>
            <a:ext cx="10536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931393" y="6452333"/>
            <a:ext cx="10158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авнобедренный треугольник 23"/>
          <p:cNvSpPr/>
          <p:nvPr/>
        </p:nvSpPr>
        <p:spPr>
          <a:xfrm>
            <a:off x="3641308" y="2009607"/>
            <a:ext cx="1274230" cy="1237110"/>
          </a:xfrm>
          <a:prstGeom prst="triangle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5350153" y="1994761"/>
            <a:ext cx="1274230" cy="1237110"/>
          </a:xfrm>
          <a:prstGeom prst="triangle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4465060" y="3432858"/>
            <a:ext cx="1274230" cy="1237110"/>
          </a:xfrm>
          <a:prstGeom prst="triangle">
            <a:avLst/>
          </a:pr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378227" y="1994761"/>
            <a:ext cx="1274230" cy="1237110"/>
          </a:xfrm>
          <a:prstGeom prst="triangle">
            <a:avLst/>
          </a:prstGeom>
          <a:solidFill>
            <a:schemeClr val="accent5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9912426" y="3293114"/>
            <a:ext cx="1274230" cy="1237110"/>
          </a:xfrm>
          <a:prstGeom prst="triangle">
            <a:avLst/>
          </a:prstGeom>
          <a:solidFill>
            <a:schemeClr val="accent5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117739" y="411602"/>
            <a:ext cx="8645598" cy="82379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Утворюємо рівність/нерівність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9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5" y="1475220"/>
            <a:ext cx="2294804" cy="50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408656" y="1715046"/>
            <a:ext cx="3798260" cy="3327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96650" y="1715046"/>
            <a:ext cx="3798260" cy="3327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59944" y="5609229"/>
            <a:ext cx="640591" cy="658285"/>
          </a:xfrm>
          <a:prstGeom prst="roundRect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050620" y="5609228"/>
            <a:ext cx="640591" cy="658285"/>
          </a:xfrm>
          <a:prstGeom prst="roundRect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56059" y="5609228"/>
            <a:ext cx="640591" cy="65828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&lt;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931393" y="5403728"/>
            <a:ext cx="10536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931393" y="6452333"/>
            <a:ext cx="10158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Картинки на прозрачном фоне и png для фотошо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31" y="2120736"/>
            <a:ext cx="2516210" cy="25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Мяч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75" y="1616665"/>
            <a:ext cx="1333452" cy="13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Мяч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21" y="3555029"/>
            <a:ext cx="1333452" cy="13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Мяч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55" y="2607348"/>
            <a:ext cx="1333452" cy="13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Мяч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75" y="3576527"/>
            <a:ext cx="1333452" cy="13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117739" y="411602"/>
            <a:ext cx="8645598" cy="82379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Утворюємо рівність/нерівність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5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5" y="1475220"/>
            <a:ext cx="2294804" cy="50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3D7CC6-3AC7-3D54-C983-556C57F3B7F9}"/>
              </a:ext>
            </a:extLst>
          </p:cNvPr>
          <p:cNvSpPr txBox="1"/>
          <p:nvPr/>
        </p:nvSpPr>
        <p:spPr>
          <a:xfrm>
            <a:off x="2535233" y="547819"/>
            <a:ext cx="7500351" cy="638721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chemeClr val="bg1"/>
                </a:solidFill>
              </a:rPr>
              <a:t>Склади нерівність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5EF8EA-FBEA-A53E-5410-C9D59D5508CD}"/>
              </a:ext>
            </a:extLst>
          </p:cNvPr>
          <p:cNvSpPr txBox="1"/>
          <p:nvPr/>
        </p:nvSpPr>
        <p:spPr>
          <a:xfrm>
            <a:off x="4744809" y="3842945"/>
            <a:ext cx="1016811" cy="707886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88717-0557-7F63-6637-EA4F1E7571B1}"/>
              </a:ext>
            </a:extLst>
          </p:cNvPr>
          <p:cNvSpPr txBox="1"/>
          <p:nvPr/>
        </p:nvSpPr>
        <p:spPr>
          <a:xfrm>
            <a:off x="6809198" y="3842945"/>
            <a:ext cx="1016811" cy="707886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2DB15E-945C-C65B-536B-1901998E3CD5}"/>
              </a:ext>
            </a:extLst>
          </p:cNvPr>
          <p:cNvSpPr txBox="1"/>
          <p:nvPr/>
        </p:nvSpPr>
        <p:spPr>
          <a:xfrm>
            <a:off x="5761620" y="3842945"/>
            <a:ext cx="1047578" cy="707886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ru-RU" sz="4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CF9ADF0-B193-22DB-08F6-DF51D19C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2" y="1761053"/>
            <a:ext cx="4456887" cy="416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714E5AA7-610F-C207-CBD6-B640D2EB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42" y="2178222"/>
            <a:ext cx="4452257" cy="319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3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0" y="2442102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328576" y="5221424"/>
            <a:ext cx="7518431" cy="996496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Візьмемо 2 великі ромби і 3 маленькі ромби.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Скільки стало ромбів? Стало більше чи менше?</a:t>
            </a:r>
          </a:p>
        </p:txBody>
      </p:sp>
      <p:pic>
        <p:nvPicPr>
          <p:cNvPr id="1026" name="Picture 2" descr="Transparent Cartoon Desk Png - Transparent Background Desk Cartoon Png, Png  Download , Transparent Png Image - PNGitem">
            <a:extLst>
              <a:ext uri="{FF2B5EF4-FFF2-40B4-BE49-F238E27FC236}">
                <a16:creationId xmlns:a16="http://schemas.microsoft.com/office/drawing/2014/main" xmlns="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8" y="4098701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xmlns="" id="{84196B2B-A369-D8F2-8123-2FCB91BE35C8}"/>
              </a:ext>
            </a:extLst>
          </p:cNvPr>
          <p:cNvSpPr/>
          <p:nvPr/>
        </p:nvSpPr>
        <p:spPr>
          <a:xfrm>
            <a:off x="1690193" y="469828"/>
            <a:ext cx="8732066" cy="7036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Ознайомлення </a:t>
            </a:r>
            <a:r>
              <a:rPr lang="uk-UA" sz="3600" b="1" dirty="0">
                <a:solidFill>
                  <a:schemeClr val="bg1"/>
                </a:solidFill>
              </a:rPr>
              <a:t>із сутністю </a:t>
            </a:r>
            <a:r>
              <a:rPr lang="uk-UA" sz="3600" b="1" dirty="0" smtClean="0">
                <a:solidFill>
                  <a:schemeClr val="bg1"/>
                </a:solidFill>
              </a:rPr>
              <a:t>додавання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Ромб 5">
            <a:extLst>
              <a:ext uri="{FF2B5EF4-FFF2-40B4-BE49-F238E27FC236}">
                <a16:creationId xmlns:a16="http://schemas.microsoft.com/office/drawing/2014/main" xmlns="" id="{A6F2945F-BE3D-7CFC-38FE-6A3B49AB6CBA}"/>
              </a:ext>
            </a:extLst>
          </p:cNvPr>
          <p:cNvSpPr/>
          <p:nvPr/>
        </p:nvSpPr>
        <p:spPr>
          <a:xfrm>
            <a:off x="4822220" y="1866559"/>
            <a:ext cx="1436021" cy="2119720"/>
          </a:xfrm>
          <a:prstGeom prst="diamond">
            <a:avLst/>
          </a:prstGeom>
          <a:solidFill>
            <a:srgbClr val="5CB1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Ромб 36">
            <a:extLst>
              <a:ext uri="{FF2B5EF4-FFF2-40B4-BE49-F238E27FC236}">
                <a16:creationId xmlns:a16="http://schemas.microsoft.com/office/drawing/2014/main" xmlns="" id="{E9B59418-DC33-74F1-12F8-6C6B1B6242C9}"/>
              </a:ext>
            </a:extLst>
          </p:cNvPr>
          <p:cNvSpPr/>
          <p:nvPr/>
        </p:nvSpPr>
        <p:spPr>
          <a:xfrm>
            <a:off x="6367169" y="1866559"/>
            <a:ext cx="1436021" cy="2119720"/>
          </a:xfrm>
          <a:prstGeom prst="diamond">
            <a:avLst/>
          </a:prstGeom>
          <a:solidFill>
            <a:srgbClr val="5CB1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Ромб 37">
            <a:extLst>
              <a:ext uri="{FF2B5EF4-FFF2-40B4-BE49-F238E27FC236}">
                <a16:creationId xmlns:a16="http://schemas.microsoft.com/office/drawing/2014/main" xmlns="" id="{EAF44045-AF99-84EC-DE6A-03B257937246}"/>
              </a:ext>
            </a:extLst>
          </p:cNvPr>
          <p:cNvSpPr/>
          <p:nvPr/>
        </p:nvSpPr>
        <p:spPr>
          <a:xfrm>
            <a:off x="8196408" y="2290438"/>
            <a:ext cx="1133946" cy="1523719"/>
          </a:xfrm>
          <a:prstGeom prst="diamond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Ромб 38">
            <a:extLst>
              <a:ext uri="{FF2B5EF4-FFF2-40B4-BE49-F238E27FC236}">
                <a16:creationId xmlns:a16="http://schemas.microsoft.com/office/drawing/2014/main" xmlns="" id="{81DA1F59-2CA1-F158-34D9-8A36BBB781DD}"/>
              </a:ext>
            </a:extLst>
          </p:cNvPr>
          <p:cNvSpPr/>
          <p:nvPr/>
        </p:nvSpPr>
        <p:spPr>
          <a:xfrm>
            <a:off x="9373539" y="2290438"/>
            <a:ext cx="1133946" cy="1523719"/>
          </a:xfrm>
          <a:prstGeom prst="diamond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Ромб 39">
            <a:extLst>
              <a:ext uri="{FF2B5EF4-FFF2-40B4-BE49-F238E27FC236}">
                <a16:creationId xmlns:a16="http://schemas.microsoft.com/office/drawing/2014/main" xmlns="" id="{5AB9A882-307A-563F-64C5-CF95C18D9AAD}"/>
              </a:ext>
            </a:extLst>
          </p:cNvPr>
          <p:cNvSpPr/>
          <p:nvPr/>
        </p:nvSpPr>
        <p:spPr>
          <a:xfrm>
            <a:off x="10507485" y="2290438"/>
            <a:ext cx="1133946" cy="1523719"/>
          </a:xfrm>
          <a:prstGeom prst="diamond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A3DD0283-EF13-1C9C-E60D-A1665EBB100F}"/>
              </a:ext>
            </a:extLst>
          </p:cNvPr>
          <p:cNvSpPr/>
          <p:nvPr/>
        </p:nvSpPr>
        <p:spPr>
          <a:xfrm>
            <a:off x="4328575" y="5221424"/>
            <a:ext cx="7518431" cy="996496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Яку дію ми робили: об'єднували ромби чи вилучали?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1A31F5-9374-523B-A0B1-494AB7392CAE}"/>
              </a:ext>
            </a:extLst>
          </p:cNvPr>
          <p:cNvSpPr txBox="1"/>
          <p:nvPr/>
        </p:nvSpPr>
        <p:spPr>
          <a:xfrm>
            <a:off x="6056226" y="3694747"/>
            <a:ext cx="911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5CB1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000" b="1" dirty="0">
              <a:solidFill>
                <a:srgbClr val="5CB1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36B81CE-7677-3372-3E1B-9DE4E5CC4447}"/>
              </a:ext>
            </a:extLst>
          </p:cNvPr>
          <p:cNvSpPr txBox="1"/>
          <p:nvPr/>
        </p:nvSpPr>
        <p:spPr>
          <a:xfrm>
            <a:off x="9777078" y="3694747"/>
            <a:ext cx="911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91D96B2-3995-87D8-83A8-390F6DF08E6C}"/>
              </a:ext>
            </a:extLst>
          </p:cNvPr>
          <p:cNvSpPr txBox="1"/>
          <p:nvPr/>
        </p:nvSpPr>
        <p:spPr>
          <a:xfrm>
            <a:off x="7893494" y="3684070"/>
            <a:ext cx="633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endParaRPr lang="x-none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FBE025DA-2021-7226-26EE-618D8C69A798}"/>
              </a:ext>
            </a:extLst>
          </p:cNvPr>
          <p:cNvSpPr/>
          <p:nvPr/>
        </p:nvSpPr>
        <p:spPr>
          <a:xfrm>
            <a:off x="4545809" y="1173500"/>
            <a:ext cx="7301198" cy="3767282"/>
          </a:xfrm>
          <a:prstGeom prst="ellipse">
            <a:avLst/>
          </a:prstGeom>
          <a:noFill/>
          <a:ln w="38100">
            <a:solidFill>
              <a:srgbClr val="00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0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7" grpId="0"/>
      <p:bldP spid="42" grpId="0"/>
      <p:bldP spid="43" grpId="0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6202</TotalTime>
  <Words>479</Words>
  <Application>Microsoft Office PowerPoint</Application>
  <PresentationFormat>Произвольный</PresentationFormat>
  <Paragraphs>177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587</cp:revision>
  <dcterms:created xsi:type="dcterms:W3CDTF">2018-01-05T16:38:53Z</dcterms:created>
  <dcterms:modified xsi:type="dcterms:W3CDTF">2023-10-03T08:44:24Z</dcterms:modified>
</cp:coreProperties>
</file>