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8" r:id="rId2"/>
    <p:sldId id="602" r:id="rId3"/>
    <p:sldId id="641" r:id="rId4"/>
    <p:sldId id="642" r:id="rId5"/>
    <p:sldId id="640" r:id="rId6"/>
    <p:sldId id="639" r:id="rId7"/>
    <p:sldId id="651" r:id="rId8"/>
    <p:sldId id="652" r:id="rId9"/>
    <p:sldId id="622" r:id="rId10"/>
    <p:sldId id="643" r:id="rId11"/>
    <p:sldId id="623" r:id="rId12"/>
    <p:sldId id="630" r:id="rId13"/>
    <p:sldId id="647" r:id="rId14"/>
    <p:sldId id="587" r:id="rId15"/>
    <p:sldId id="650" r:id="rId16"/>
    <p:sldId id="644" r:id="rId17"/>
    <p:sldId id="612" r:id="rId18"/>
    <p:sldId id="654" r:id="rId19"/>
    <p:sldId id="653" r:id="rId20"/>
    <p:sldId id="485" r:id="rId21"/>
    <p:sldId id="633" r:id="rId2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1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63EDE"/>
    <a:srgbClr val="295FFF"/>
    <a:srgbClr val="E838BA"/>
    <a:srgbClr val="322ADA"/>
    <a:srgbClr val="FF3300"/>
    <a:srgbClr val="FF5050"/>
    <a:srgbClr val="F2B800"/>
    <a:srgbClr val="F6F9FC"/>
    <a:srgbClr val="F3F7FB"/>
    <a:srgbClr val="FCFD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7939" autoAdjust="0"/>
    <p:restoredTop sz="94660"/>
  </p:normalViewPr>
  <p:slideViewPr>
    <p:cSldViewPr snapToGrid="0">
      <p:cViewPr varScale="1">
        <p:scale>
          <a:sx n="88" d="100"/>
          <a:sy n="88" d="100"/>
        </p:scale>
        <p:origin x="-180" y="-108"/>
      </p:cViewPr>
      <p:guideLst>
        <p:guide orient="horz" pos="2160"/>
        <p:guide pos="381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2BE04B-0FEE-474E-98E3-E5C059B0E3D6}" type="datetimeFigureOut">
              <a:rPr lang="ru-RU" smtClean="0"/>
              <a:t>01.10.2023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08AAFC-F45B-4763-9C1F-8029DFCE03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9451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26D62-0A69-489C-AD8A-DBBB454FE69F}" type="datetime1">
              <a:rPr lang="uk-UA" smtClean="0"/>
              <a:t>01.10.2023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5242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41F5A-B942-463D-BFFB-A6C0BF2A95D9}" type="datetime1">
              <a:rPr lang="uk-UA" smtClean="0"/>
              <a:t>01.10.2023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6421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F5CA3-AACC-4614-BF69-00E689DA5E5C}" type="datetime1">
              <a:rPr lang="uk-UA" smtClean="0"/>
              <a:t>01.10.2023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8756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57AFC-C01B-4F35-8E90-7CDC7BDC9F41}" type="datetime1">
              <a:rPr lang="uk-UA" smtClean="0"/>
              <a:t>01.10.2023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9445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57DF8-A1C4-4191-9BCE-6255C9741248}" type="datetime1">
              <a:rPr lang="uk-UA" smtClean="0"/>
              <a:t>01.10.2023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0646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B527B-8C9A-436C-98CD-9931061FA41E}" type="datetime1">
              <a:rPr lang="uk-UA" smtClean="0"/>
              <a:t>01.10.2023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3066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2E25-D864-431C-9803-DC1DF816B3B2}" type="datetime1">
              <a:rPr lang="uk-UA" smtClean="0"/>
              <a:t>01.10.2023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9923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1627C-B8CA-44C8-AA80-F38F7E2DC942}" type="datetime1">
              <a:rPr lang="uk-UA" smtClean="0"/>
              <a:t>01.10.2023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1058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8820F-613B-4084-A210-F6071CA8AA12}" type="datetime1">
              <a:rPr lang="uk-UA" smtClean="0"/>
              <a:t>01.10.2023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9499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3D5AF-C886-45A1-B5DC-5A526CB61C15}" type="datetime1">
              <a:rPr lang="uk-UA" smtClean="0"/>
              <a:t>01.10.2023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2121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D2A21-8E22-4A57-9D96-C14531AB525D}" type="datetime1">
              <a:rPr lang="uk-UA" smtClean="0"/>
              <a:t>01.10.2023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1652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FBF2D6-4F70-474E-8189-F1C29A9FD449}" type="datetime1">
              <a:rPr lang="uk-UA" smtClean="0"/>
              <a:t>01.10.2023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610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eg"/><Relationship Id="rId4" Type="http://schemas.microsoft.com/office/2007/relationships/hdphoto" Target="../media/hdphoto9.wdp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hdphoto" Target="../media/hdphoto8.wdp"/><Relationship Id="rId7" Type="http://schemas.openxmlformats.org/officeDocument/2006/relationships/image" Target="../media/image33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microsoft.com/office/2007/relationships/hdphoto" Target="../media/hdphoto10.wdp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5.png"/><Relationship Id="rId7" Type="http://schemas.microsoft.com/office/2007/relationships/hdphoto" Target="../media/hdphoto12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10" Type="http://schemas.openxmlformats.org/officeDocument/2006/relationships/image" Target="../media/image39.jpeg"/><Relationship Id="rId4" Type="http://schemas.microsoft.com/office/2007/relationships/hdphoto" Target="../media/hdphoto11.wdp"/><Relationship Id="rId9" Type="http://schemas.microsoft.com/office/2007/relationships/hdphoto" Target="../media/hdphoto13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4.wdp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jpeg"/><Relationship Id="rId4" Type="http://schemas.microsoft.com/office/2007/relationships/hdphoto" Target="../media/hdphoto8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13" Type="http://schemas.openxmlformats.org/officeDocument/2006/relationships/image" Target="../media/image56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12" Type="http://schemas.openxmlformats.org/officeDocument/2006/relationships/image" Target="../media/image55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11" Type="http://schemas.openxmlformats.org/officeDocument/2006/relationships/image" Target="../media/image54.png"/><Relationship Id="rId5" Type="http://schemas.openxmlformats.org/officeDocument/2006/relationships/image" Target="../media/image49.png"/><Relationship Id="rId10" Type="http://schemas.openxmlformats.org/officeDocument/2006/relationships/image" Target="../media/image53.png"/><Relationship Id="rId4" Type="http://schemas.openxmlformats.org/officeDocument/2006/relationships/image" Target="../media/image48.png"/><Relationship Id="rId9" Type="http://schemas.openxmlformats.org/officeDocument/2006/relationships/image" Target="../media/image52.jpeg"/><Relationship Id="rId14" Type="http://schemas.openxmlformats.org/officeDocument/2006/relationships/image" Target="../media/image5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9.png"/><Relationship Id="rId7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4.png"/><Relationship Id="rId5" Type="http://schemas.microsoft.com/office/2007/relationships/hdphoto" Target="../media/hdphoto1.wdp"/><Relationship Id="rId10" Type="http://schemas.openxmlformats.org/officeDocument/2006/relationships/image" Target="../media/image13.png"/><Relationship Id="rId4" Type="http://schemas.openxmlformats.org/officeDocument/2006/relationships/image" Target="../media/image10.png"/><Relationship Id="rId9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microsoft.com/office/2007/relationships/hdphoto" Target="../media/hdphoto5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14.png"/><Relationship Id="rId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microsoft.com/office/2007/relationships/hdphoto" Target="../media/hdphoto8.wdp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382052" y="4642872"/>
            <a:ext cx="9275060" cy="146423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Звук [о]. Мала буква о. 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Складання розповіді за малюнками</a:t>
            </a:r>
            <a:endParaRPr lang="uk-UA" sz="4000" b="1" i="1" dirty="0">
              <a:solidFill>
                <a:schemeClr val="bg1"/>
              </a:solidFill>
            </a:endParaRPr>
          </a:p>
        </p:txBody>
      </p:sp>
      <p:pic>
        <p:nvPicPr>
          <p:cNvPr id="15362" name="Picture 2" descr="Буква О. Слова на букву О. Імена на букву О. Українська Абетка. Український  Алфавіт. - YouTub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397" y="1105095"/>
            <a:ext cx="5357186" cy="3013418"/>
          </a:xfrm>
          <a:prstGeom prst="round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6857999" y="1607274"/>
            <a:ext cx="3799113" cy="200906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Навчання грамоти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Читання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Букварний період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Урок 18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57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931999" y="445746"/>
            <a:ext cx="8756193" cy="81155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 Проведи дослідження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1" t="7258" r="4332" b="9742"/>
          <a:stretch/>
        </p:blipFill>
        <p:spPr>
          <a:xfrm>
            <a:off x="250435" y="1954883"/>
            <a:ext cx="3667691" cy="4424067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745730" y="1431016"/>
            <a:ext cx="5712469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uk-UA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Вимов </a:t>
            </a:r>
            <a:r>
              <a:rPr lang="uk-UA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звук 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[</a:t>
            </a:r>
            <a:r>
              <a:rPr lang="uk-UA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]</a:t>
            </a:r>
            <a:r>
              <a:rPr lang="uk-UA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Що </a:t>
            </a:r>
            <a:r>
              <a:rPr lang="uk-UA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ти помітив/помітила?</a:t>
            </a:r>
            <a:endParaRPr lang="uk-UA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5" name="Picture 2" descr="Дети поют иллюстрация вектора. иллюстрации насчитывающей выставка ...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8271" t="10829" r="2468" b="8341"/>
          <a:stretch/>
        </p:blipFill>
        <p:spPr bwMode="auto">
          <a:xfrm>
            <a:off x="9728041" y="1994412"/>
            <a:ext cx="2070787" cy="4345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Картинки про букву О детям — учим русский алфавит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0910" y="3460164"/>
            <a:ext cx="1982107" cy="2057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7868093" y="3167777"/>
            <a:ext cx="191270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3200" b="1" dirty="0">
                <a:solidFill>
                  <a:srgbClr val="FF0000"/>
                </a:solidFill>
              </a:rPr>
              <a:t>О – о – о! </a:t>
            </a:r>
            <a:endParaRPr lang="ru-RU" sz="3200" b="1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748534" y="1954841"/>
            <a:ext cx="4991209" cy="120032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uk-UA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Цей </a:t>
            </a:r>
            <a:r>
              <a:rPr lang="uk-UA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звук належить до голосних, бо утворюється за допомогою голосу.</a:t>
            </a:r>
          </a:p>
          <a:p>
            <a:r>
              <a:rPr lang="uk-UA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Який ще голосний звук </a:t>
            </a:r>
            <a:r>
              <a:rPr lang="uk-UA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ти знаєш? </a:t>
            </a:r>
            <a:endParaRPr lang="uk-UA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78159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498" t="42650" r="65405" b="38882"/>
          <a:stretch/>
        </p:blipFill>
        <p:spPr>
          <a:xfrm>
            <a:off x="413069" y="1833139"/>
            <a:ext cx="3537442" cy="35401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6" name="Рисунок 45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811" t="43539" r="13893" b="38496"/>
          <a:stretch/>
        </p:blipFill>
        <p:spPr>
          <a:xfrm>
            <a:off x="8002678" y="1865452"/>
            <a:ext cx="3597135" cy="34755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1" t="7258" r="4332" b="9742"/>
          <a:stretch/>
        </p:blipFill>
        <p:spPr>
          <a:xfrm>
            <a:off x="9952710" y="9918"/>
            <a:ext cx="2044372" cy="2465977"/>
          </a:xfrm>
          <a:prstGeom prst="rect">
            <a:avLst/>
          </a:prstGeom>
        </p:spPr>
      </p:pic>
      <p:sp>
        <p:nvSpPr>
          <p:cNvPr id="16" name="Полилиния 15"/>
          <p:cNvSpPr/>
          <p:nvPr/>
        </p:nvSpPr>
        <p:spPr>
          <a:xfrm>
            <a:off x="707062" y="3383687"/>
            <a:ext cx="571500" cy="1722332"/>
          </a:xfrm>
          <a:custGeom>
            <a:avLst/>
            <a:gdLst>
              <a:gd name="connsiteX0" fmla="*/ 184784 w 664178"/>
              <a:gd name="connsiteY0" fmla="*/ 0 h 1735628"/>
              <a:gd name="connsiteX1" fmla="*/ 24986 w 664178"/>
              <a:gd name="connsiteY1" fmla="*/ 497150 h 1735628"/>
              <a:gd name="connsiteX2" fmla="*/ 51619 w 664178"/>
              <a:gd name="connsiteY2" fmla="*/ 1091954 h 1735628"/>
              <a:gd name="connsiteX3" fmla="*/ 504380 w 664178"/>
              <a:gd name="connsiteY3" fmla="*/ 1660125 h 1735628"/>
              <a:gd name="connsiteX4" fmla="*/ 664178 w 664178"/>
              <a:gd name="connsiteY4" fmla="*/ 1713391 h 1735628"/>
              <a:gd name="connsiteX0" fmla="*/ 184784 w 628667"/>
              <a:gd name="connsiteY0" fmla="*/ 0 h 1712047"/>
              <a:gd name="connsiteX1" fmla="*/ 24986 w 628667"/>
              <a:gd name="connsiteY1" fmla="*/ 497150 h 1712047"/>
              <a:gd name="connsiteX2" fmla="*/ 51619 w 628667"/>
              <a:gd name="connsiteY2" fmla="*/ 1091954 h 1712047"/>
              <a:gd name="connsiteX3" fmla="*/ 504380 w 628667"/>
              <a:gd name="connsiteY3" fmla="*/ 1660125 h 1712047"/>
              <a:gd name="connsiteX4" fmla="*/ 628667 w 628667"/>
              <a:gd name="connsiteY4" fmla="*/ 1669003 h 1712047"/>
              <a:gd name="connsiteX0" fmla="*/ 184784 w 504380"/>
              <a:gd name="connsiteY0" fmla="*/ 0 h 1660125"/>
              <a:gd name="connsiteX1" fmla="*/ 24986 w 504380"/>
              <a:gd name="connsiteY1" fmla="*/ 497150 h 1660125"/>
              <a:gd name="connsiteX2" fmla="*/ 51619 w 504380"/>
              <a:gd name="connsiteY2" fmla="*/ 1091954 h 1660125"/>
              <a:gd name="connsiteX3" fmla="*/ 504380 w 504380"/>
              <a:gd name="connsiteY3" fmla="*/ 1660125 h 1660125"/>
              <a:gd name="connsiteX0" fmla="*/ 192995 w 636878"/>
              <a:gd name="connsiteY0" fmla="*/ 0 h 1713391"/>
              <a:gd name="connsiteX1" fmla="*/ 33197 w 636878"/>
              <a:gd name="connsiteY1" fmla="*/ 497150 h 1713391"/>
              <a:gd name="connsiteX2" fmla="*/ 59830 w 636878"/>
              <a:gd name="connsiteY2" fmla="*/ 1091954 h 1713391"/>
              <a:gd name="connsiteX3" fmla="*/ 636878 w 636878"/>
              <a:gd name="connsiteY3" fmla="*/ 1713391 h 1713391"/>
              <a:gd name="connsiteX0" fmla="*/ 192995 w 636878"/>
              <a:gd name="connsiteY0" fmla="*/ 0 h 1713391"/>
              <a:gd name="connsiteX1" fmla="*/ 33197 w 636878"/>
              <a:gd name="connsiteY1" fmla="*/ 497150 h 1713391"/>
              <a:gd name="connsiteX2" fmla="*/ 59830 w 636878"/>
              <a:gd name="connsiteY2" fmla="*/ 1091954 h 1713391"/>
              <a:gd name="connsiteX3" fmla="*/ 636878 w 636878"/>
              <a:gd name="connsiteY3" fmla="*/ 1713391 h 17133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6878" h="1713391">
                <a:moveTo>
                  <a:pt x="192995" y="0"/>
                </a:moveTo>
                <a:cubicBezTo>
                  <a:pt x="124193" y="157579"/>
                  <a:pt x="55391" y="315158"/>
                  <a:pt x="33197" y="497150"/>
                </a:cubicBezTo>
                <a:cubicBezTo>
                  <a:pt x="11003" y="679142"/>
                  <a:pt x="-40783" y="889247"/>
                  <a:pt x="59830" y="1091954"/>
                </a:cubicBezTo>
                <a:cubicBezTo>
                  <a:pt x="160443" y="1294661"/>
                  <a:pt x="496314" y="1661605"/>
                  <a:pt x="636878" y="1713391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Овал 16"/>
          <p:cNvSpPr/>
          <p:nvPr/>
        </p:nvSpPr>
        <p:spPr>
          <a:xfrm>
            <a:off x="1530038" y="4976413"/>
            <a:ext cx="212992" cy="323850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896271" y="358660"/>
            <a:ext cx="8756193" cy="84154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Розкажи, що </a:t>
            </a:r>
            <a:r>
              <a:rPr lang="uk-UA" sz="3200" b="1" dirty="0">
                <a:solidFill>
                  <a:schemeClr val="bg1"/>
                </a:solidFill>
              </a:rPr>
              <a:t>робить буква </a:t>
            </a:r>
            <a:r>
              <a:rPr lang="uk-UA" sz="3200" b="1" i="1" dirty="0" smtClean="0">
                <a:solidFill>
                  <a:schemeClr val="bg1"/>
                </a:solidFill>
              </a:rPr>
              <a:t>О </a:t>
            </a:r>
            <a:r>
              <a:rPr lang="uk-UA" sz="3200" b="1" dirty="0" smtClean="0">
                <a:solidFill>
                  <a:schemeClr val="bg1"/>
                </a:solidFill>
              </a:rPr>
              <a:t>на малюнках. </a:t>
            </a:r>
            <a:endParaRPr lang="ru-RU" sz="3200" b="1" i="1" dirty="0">
              <a:solidFill>
                <a:schemeClr val="bg1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 rot="16200000" flipH="1">
            <a:off x="2385740" y="5782711"/>
            <a:ext cx="98747" cy="37589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1545260" y="5751458"/>
            <a:ext cx="2191264" cy="43053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1" name="Прямая соединительная линия 20"/>
          <p:cNvCxnSpPr/>
          <p:nvPr/>
        </p:nvCxnSpPr>
        <p:spPr>
          <a:xfrm>
            <a:off x="2075316" y="5758479"/>
            <a:ext cx="0" cy="430537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Прямоугольник 21"/>
          <p:cNvSpPr/>
          <p:nvPr/>
        </p:nvSpPr>
        <p:spPr>
          <a:xfrm rot="16200000" flipH="1">
            <a:off x="3284618" y="5773385"/>
            <a:ext cx="98747" cy="37589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Овал 22"/>
          <p:cNvSpPr/>
          <p:nvPr/>
        </p:nvSpPr>
        <p:spPr>
          <a:xfrm>
            <a:off x="1699423" y="5869342"/>
            <a:ext cx="198650" cy="20881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4" name="Овал 23"/>
          <p:cNvSpPr/>
          <p:nvPr/>
        </p:nvSpPr>
        <p:spPr>
          <a:xfrm>
            <a:off x="2777276" y="5860809"/>
            <a:ext cx="198650" cy="20881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6" name="Прямоугольный треугольник 25"/>
          <p:cNvSpPr/>
          <p:nvPr/>
        </p:nvSpPr>
        <p:spPr>
          <a:xfrm rot="12565604" flipH="1">
            <a:off x="2923130" y="5521383"/>
            <a:ext cx="86307" cy="171243"/>
          </a:xfrm>
          <a:prstGeom prst="rt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27328"/>
            <a:ext cx="11430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b="1" dirty="0" smtClean="0">
                <a:solidFill>
                  <a:schemeClr val="bg1"/>
                </a:solidFill>
              </a:rPr>
              <a:t>Підручник Сторінка</a:t>
            </a:r>
            <a:endParaRPr lang="uk-UA" sz="1600" b="1" dirty="0">
              <a:solidFill>
                <a:schemeClr val="bg1"/>
              </a:solidFill>
            </a:endParaRP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36</a:t>
            </a:r>
            <a:endParaRPr lang="ru-RU" sz="3200" b="1" dirty="0">
              <a:solidFill>
                <a:schemeClr val="bg1"/>
              </a:solidFill>
            </a:endParaRPr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154" t="43361" r="39550" b="38674"/>
          <a:stretch/>
        </p:blipFill>
        <p:spPr>
          <a:xfrm>
            <a:off x="4184074" y="1820520"/>
            <a:ext cx="3641295" cy="35182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29" name="Прямая со стрелкой 28"/>
          <p:cNvCxnSpPr/>
          <p:nvPr/>
        </p:nvCxnSpPr>
        <p:spPr>
          <a:xfrm>
            <a:off x="4991540" y="4078872"/>
            <a:ext cx="466785" cy="69283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Прямоугольник 29"/>
          <p:cNvSpPr/>
          <p:nvPr/>
        </p:nvSpPr>
        <p:spPr>
          <a:xfrm rot="16200000" flipH="1">
            <a:off x="5271294" y="5612886"/>
            <a:ext cx="98747" cy="37589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Прямоугольник 30"/>
          <p:cNvSpPr/>
          <p:nvPr/>
        </p:nvSpPr>
        <p:spPr>
          <a:xfrm>
            <a:off x="4991540" y="5590959"/>
            <a:ext cx="2482658" cy="43053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2" name="Прямая соединительная линия 31"/>
          <p:cNvCxnSpPr/>
          <p:nvPr/>
        </p:nvCxnSpPr>
        <p:spPr>
          <a:xfrm>
            <a:off x="5989051" y="5592658"/>
            <a:ext cx="0" cy="430537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3" name="Прямоугольник 32"/>
          <p:cNvSpPr/>
          <p:nvPr/>
        </p:nvSpPr>
        <p:spPr>
          <a:xfrm rot="16200000" flipH="1">
            <a:off x="6268804" y="5612886"/>
            <a:ext cx="98747" cy="37589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Овал 33"/>
          <p:cNvSpPr/>
          <p:nvPr/>
        </p:nvSpPr>
        <p:spPr>
          <a:xfrm>
            <a:off x="5649794" y="5700310"/>
            <a:ext cx="198650" cy="20881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5" name="Овал 34"/>
          <p:cNvSpPr/>
          <p:nvPr/>
        </p:nvSpPr>
        <p:spPr>
          <a:xfrm>
            <a:off x="6643840" y="5713617"/>
            <a:ext cx="198650" cy="20881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6" name="Прямоугольник 35"/>
          <p:cNvSpPr/>
          <p:nvPr/>
        </p:nvSpPr>
        <p:spPr>
          <a:xfrm rot="16200000" flipH="1">
            <a:off x="7111538" y="5612886"/>
            <a:ext cx="98747" cy="37589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7" name="Прямая со стрелкой 36"/>
          <p:cNvCxnSpPr/>
          <p:nvPr/>
        </p:nvCxnSpPr>
        <p:spPr>
          <a:xfrm>
            <a:off x="10216424" y="4512774"/>
            <a:ext cx="68572" cy="261676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Прямоугольник 37"/>
          <p:cNvSpPr/>
          <p:nvPr/>
        </p:nvSpPr>
        <p:spPr>
          <a:xfrm rot="16200000" flipH="1">
            <a:off x="9312729" y="5508304"/>
            <a:ext cx="98747" cy="37589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Прямоугольник 38"/>
          <p:cNvSpPr/>
          <p:nvPr/>
        </p:nvSpPr>
        <p:spPr>
          <a:xfrm>
            <a:off x="9043667" y="5557954"/>
            <a:ext cx="2482658" cy="43053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40" name="Прямая соединительная линия 39"/>
          <p:cNvCxnSpPr/>
          <p:nvPr/>
        </p:nvCxnSpPr>
        <p:spPr>
          <a:xfrm>
            <a:off x="10568680" y="5541356"/>
            <a:ext cx="0" cy="430537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1" name="Прямоугольник 40"/>
          <p:cNvSpPr/>
          <p:nvPr/>
        </p:nvSpPr>
        <p:spPr>
          <a:xfrm rot="16200000" flipH="1">
            <a:off x="10167051" y="5579881"/>
            <a:ext cx="98747" cy="37589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Овал 41"/>
          <p:cNvSpPr/>
          <p:nvPr/>
        </p:nvSpPr>
        <p:spPr>
          <a:xfrm>
            <a:off x="9701921" y="5667305"/>
            <a:ext cx="198650" cy="20881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43" name="Овал 42"/>
          <p:cNvSpPr/>
          <p:nvPr/>
        </p:nvSpPr>
        <p:spPr>
          <a:xfrm>
            <a:off x="11212097" y="5663421"/>
            <a:ext cx="198650" cy="20881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44" name="Прямоугольный треугольник 43"/>
          <p:cNvSpPr/>
          <p:nvPr/>
        </p:nvSpPr>
        <p:spPr>
          <a:xfrm rot="12565604" flipH="1">
            <a:off x="11347921" y="5348907"/>
            <a:ext cx="86307" cy="171243"/>
          </a:xfrm>
          <a:prstGeom prst="rt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Прямоугольник 44"/>
          <p:cNvSpPr/>
          <p:nvPr/>
        </p:nvSpPr>
        <p:spPr>
          <a:xfrm rot="16200000" flipH="1">
            <a:off x="10841015" y="5579881"/>
            <a:ext cx="98747" cy="37589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Овал 46"/>
          <p:cNvSpPr/>
          <p:nvPr/>
        </p:nvSpPr>
        <p:spPr>
          <a:xfrm>
            <a:off x="5367172" y="4887555"/>
            <a:ext cx="212992" cy="323850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Овал 47"/>
          <p:cNvSpPr/>
          <p:nvPr/>
        </p:nvSpPr>
        <p:spPr>
          <a:xfrm>
            <a:off x="10257810" y="4877608"/>
            <a:ext cx="212992" cy="323850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9" name="Прямоугольный треугольник 48"/>
          <p:cNvSpPr/>
          <p:nvPr/>
        </p:nvSpPr>
        <p:spPr>
          <a:xfrm rot="12565604" flipH="1">
            <a:off x="5881915" y="5325518"/>
            <a:ext cx="86307" cy="171243"/>
          </a:xfrm>
          <a:prstGeom prst="rt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0" name="Прямоугольник 49"/>
          <p:cNvSpPr/>
          <p:nvPr/>
        </p:nvSpPr>
        <p:spPr>
          <a:xfrm>
            <a:off x="1232414" y="1251013"/>
            <a:ext cx="7988331" cy="40810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Назви звуки в словах.</a:t>
            </a:r>
            <a:r>
              <a:rPr lang="uk-UA" sz="2400" b="1" dirty="0">
                <a:solidFill>
                  <a:schemeClr val="bg1"/>
                </a:solidFill>
              </a:rPr>
              <a:t> </a:t>
            </a:r>
            <a:r>
              <a:rPr lang="uk-UA" sz="2400" b="1" dirty="0" smtClean="0">
                <a:solidFill>
                  <a:schemeClr val="bg1"/>
                </a:solidFill>
              </a:rPr>
              <a:t>Покажи </a:t>
            </a:r>
            <a:r>
              <a:rPr lang="uk-UA" sz="2400" b="1" dirty="0">
                <a:solidFill>
                  <a:schemeClr val="bg1"/>
                </a:solidFill>
              </a:rPr>
              <a:t>місце букви </a:t>
            </a:r>
            <a:r>
              <a:rPr lang="uk-UA" sz="2400" b="1" i="1" dirty="0">
                <a:solidFill>
                  <a:schemeClr val="bg1"/>
                </a:solidFill>
              </a:rPr>
              <a:t>О</a:t>
            </a:r>
            <a:r>
              <a:rPr lang="uk-UA" sz="2400" b="1" dirty="0">
                <a:solidFill>
                  <a:schemeClr val="bg1"/>
                </a:solidFill>
              </a:rPr>
              <a:t> в словах.</a:t>
            </a:r>
            <a:endParaRPr lang="ru-RU" sz="2400" b="1" i="1" dirty="0">
              <a:solidFill>
                <a:schemeClr val="bg1"/>
              </a:solidFill>
            </a:endParaRPr>
          </a:p>
        </p:txBody>
      </p:sp>
      <p:sp>
        <p:nvSpPr>
          <p:cNvPr id="51" name="Прямоугольник 50"/>
          <p:cNvSpPr/>
          <p:nvPr/>
        </p:nvSpPr>
        <p:spPr>
          <a:xfrm rot="16200000" flipH="1">
            <a:off x="9312729" y="5660704"/>
            <a:ext cx="98747" cy="37589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7039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9" grpId="0" animBg="1"/>
      <p:bldP spid="22" grpId="0" animBg="1"/>
      <p:bldP spid="23" grpId="0" animBg="1"/>
      <p:bldP spid="24" grpId="0" animBg="1"/>
      <p:bldP spid="26" grpId="0" animBg="1"/>
      <p:bldP spid="30" grpId="0" animBg="1"/>
      <p:bldP spid="33" grpId="0" animBg="1"/>
      <p:bldP spid="34" grpId="0" animBg="1"/>
      <p:bldP spid="35" grpId="0" animBg="1"/>
      <p:bldP spid="36" grpId="0" animBg="1"/>
      <p:bldP spid="38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7" grpId="0" animBg="1"/>
      <p:bldP spid="48" grpId="0" animBg="1"/>
      <p:bldP spid="49" grpId="0" animBg="1"/>
      <p:bldP spid="5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464628" y="1637146"/>
            <a:ext cx="2612571" cy="3664197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295724" y="328352"/>
            <a:ext cx="7336647" cy="80896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Прочитай завдання </a:t>
            </a:r>
            <a:r>
              <a:rPr lang="uk-UA" sz="3600" b="1" dirty="0" err="1" smtClean="0">
                <a:solidFill>
                  <a:schemeClr val="bg1"/>
                </a:solidFill>
              </a:rPr>
              <a:t>Читалочки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3" name="Группа 2"/>
          <p:cNvGrpSpPr/>
          <p:nvPr/>
        </p:nvGrpSpPr>
        <p:grpSpPr>
          <a:xfrm>
            <a:off x="231775" y="1957152"/>
            <a:ext cx="3700206" cy="3029351"/>
            <a:chOff x="5464276" y="2017397"/>
            <a:chExt cx="4863979" cy="3854343"/>
          </a:xfrm>
        </p:grpSpPr>
        <p:pic>
          <p:nvPicPr>
            <p:cNvPr id="16" name="Рисунок 15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48" t="67004" r="62017" b="14528"/>
            <a:stretch/>
          </p:blipFill>
          <p:spPr>
            <a:xfrm>
              <a:off x="5526741" y="2017397"/>
              <a:ext cx="4801514" cy="385434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1" name="Рисунок 20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64276" y="2125363"/>
              <a:ext cx="2979175" cy="3139811"/>
            </a:xfrm>
            <a:prstGeom prst="rect">
              <a:avLst/>
            </a:prstGeom>
          </p:spPr>
        </p:pic>
      </p:grpSp>
      <p:sp>
        <p:nvSpPr>
          <p:cNvPr id="12" name="Прямоугольник 11"/>
          <p:cNvSpPr/>
          <p:nvPr/>
        </p:nvSpPr>
        <p:spPr>
          <a:xfrm>
            <a:off x="1319422" y="328352"/>
            <a:ext cx="7312949" cy="80896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Знайди схему кожного слова</a:t>
            </a:r>
            <a:endParaRPr lang="ru-RU" sz="3600" b="1" dirty="0">
              <a:solidFill>
                <a:schemeClr val="bg1"/>
              </a:solidFill>
            </a:endParaRPr>
          </a:p>
        </p:txBody>
      </p:sp>
      <p:pic>
        <p:nvPicPr>
          <p:cNvPr id="13" name="Picture 2" descr="Озеро рисунок (68 фото) » Рисунки для срисовки и не только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23" b="22630"/>
          <a:stretch/>
        </p:blipFill>
        <p:spPr bwMode="auto">
          <a:xfrm>
            <a:off x="5464628" y="3846276"/>
            <a:ext cx="2573155" cy="1455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Очки клипарт (67 фото) » Рисунки для срисовки и не только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2812" y="1858174"/>
            <a:ext cx="1549096" cy="746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Карандаш, ластик. Карандаш, белый, вектор, ластик, задний план. | CanStock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55"/>
          <a:stretch/>
        </p:blipFill>
        <p:spPr bwMode="auto">
          <a:xfrm rot="15632630">
            <a:off x="5928445" y="2621222"/>
            <a:ext cx="1245422" cy="1244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8" name="Прямая со стрелкой 17"/>
          <p:cNvCxnSpPr/>
          <p:nvPr/>
        </p:nvCxnSpPr>
        <p:spPr>
          <a:xfrm flipV="1">
            <a:off x="7772400" y="2173880"/>
            <a:ext cx="1410757" cy="2117245"/>
          </a:xfrm>
          <a:prstGeom prst="straightConnector1">
            <a:avLst/>
          </a:prstGeom>
          <a:ln w="2857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Прямоугольник 18"/>
          <p:cNvSpPr/>
          <p:nvPr/>
        </p:nvSpPr>
        <p:spPr>
          <a:xfrm>
            <a:off x="9318170" y="1937364"/>
            <a:ext cx="2061551" cy="293884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ый треугольник 19"/>
          <p:cNvSpPr/>
          <p:nvPr/>
        </p:nvSpPr>
        <p:spPr>
          <a:xfrm rot="11726673" flipH="1">
            <a:off x="9637952" y="1643276"/>
            <a:ext cx="65247" cy="141668"/>
          </a:xfrm>
          <a:prstGeom prst="rt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 rot="16200000" flipH="1">
            <a:off x="9942928" y="1974190"/>
            <a:ext cx="55116" cy="22023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3" name="Прямая соединительная линия 22"/>
          <p:cNvCxnSpPr/>
          <p:nvPr/>
        </p:nvCxnSpPr>
        <p:spPr>
          <a:xfrm>
            <a:off x="9740595" y="1957152"/>
            <a:ext cx="739" cy="300324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/>
          <p:nvPr/>
        </p:nvCxnSpPr>
        <p:spPr>
          <a:xfrm flipH="1">
            <a:off x="10502286" y="1961074"/>
            <a:ext cx="2" cy="300324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6" name="Овал 25"/>
          <p:cNvSpPr/>
          <p:nvPr/>
        </p:nvSpPr>
        <p:spPr>
          <a:xfrm>
            <a:off x="9481908" y="2015775"/>
            <a:ext cx="138358" cy="13706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7" name="Овал 26"/>
          <p:cNvSpPr/>
          <p:nvPr/>
        </p:nvSpPr>
        <p:spPr>
          <a:xfrm>
            <a:off x="10205858" y="2015775"/>
            <a:ext cx="138358" cy="13706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8" name="Прямоугольник 27"/>
          <p:cNvSpPr/>
          <p:nvPr/>
        </p:nvSpPr>
        <p:spPr>
          <a:xfrm rot="16200000" flipH="1">
            <a:off x="10725720" y="1973562"/>
            <a:ext cx="55116" cy="22023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Овал 28"/>
          <p:cNvSpPr/>
          <p:nvPr/>
        </p:nvSpPr>
        <p:spPr>
          <a:xfrm>
            <a:off x="11046569" y="2015147"/>
            <a:ext cx="138358" cy="13706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cxnSp>
        <p:nvCxnSpPr>
          <p:cNvPr id="30" name="Прямая со стрелкой 29"/>
          <p:cNvCxnSpPr/>
          <p:nvPr/>
        </p:nvCxnSpPr>
        <p:spPr>
          <a:xfrm>
            <a:off x="7616079" y="2428672"/>
            <a:ext cx="1567078" cy="663879"/>
          </a:xfrm>
          <a:prstGeom prst="straightConnector1">
            <a:avLst/>
          </a:prstGeom>
          <a:ln w="2857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Прямоугольник 30"/>
          <p:cNvSpPr/>
          <p:nvPr/>
        </p:nvSpPr>
        <p:spPr>
          <a:xfrm>
            <a:off x="8776050" y="3219184"/>
            <a:ext cx="2859615" cy="293884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рямоугольник 31"/>
          <p:cNvSpPr/>
          <p:nvPr/>
        </p:nvSpPr>
        <p:spPr>
          <a:xfrm rot="16200000" flipH="1">
            <a:off x="9490789" y="3256010"/>
            <a:ext cx="55116" cy="22023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3" name="Прямая соединительная линия 32"/>
          <p:cNvCxnSpPr/>
          <p:nvPr/>
        </p:nvCxnSpPr>
        <p:spPr>
          <a:xfrm>
            <a:off x="9301150" y="3220511"/>
            <a:ext cx="739" cy="300324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Прямая соединительная линия 33"/>
          <p:cNvCxnSpPr/>
          <p:nvPr/>
        </p:nvCxnSpPr>
        <p:spPr>
          <a:xfrm flipH="1">
            <a:off x="10062979" y="3225750"/>
            <a:ext cx="2" cy="300324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5" name="Овал 34"/>
          <p:cNvSpPr/>
          <p:nvPr/>
        </p:nvSpPr>
        <p:spPr>
          <a:xfrm>
            <a:off x="8943140" y="3297596"/>
            <a:ext cx="138358" cy="13706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6" name="Овал 35"/>
          <p:cNvSpPr/>
          <p:nvPr/>
        </p:nvSpPr>
        <p:spPr>
          <a:xfrm>
            <a:off x="9768339" y="3286863"/>
            <a:ext cx="138358" cy="13706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7" name="Прямоугольник 36"/>
          <p:cNvSpPr/>
          <p:nvPr/>
        </p:nvSpPr>
        <p:spPr>
          <a:xfrm rot="16200000" flipH="1">
            <a:off x="11055725" y="3246004"/>
            <a:ext cx="55116" cy="22023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Овал 37"/>
          <p:cNvSpPr/>
          <p:nvPr/>
        </p:nvSpPr>
        <p:spPr>
          <a:xfrm>
            <a:off x="10589846" y="3297596"/>
            <a:ext cx="138358" cy="13706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cxnSp>
        <p:nvCxnSpPr>
          <p:cNvPr id="39" name="Прямая соединительная линия 38"/>
          <p:cNvCxnSpPr/>
          <p:nvPr/>
        </p:nvCxnSpPr>
        <p:spPr>
          <a:xfrm flipH="1">
            <a:off x="10881314" y="3220511"/>
            <a:ext cx="2" cy="300324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40" name="Группа 39"/>
          <p:cNvGrpSpPr/>
          <p:nvPr/>
        </p:nvGrpSpPr>
        <p:grpSpPr>
          <a:xfrm>
            <a:off x="10226067" y="3293457"/>
            <a:ext cx="220234" cy="145338"/>
            <a:chOff x="8955121" y="4381105"/>
            <a:chExt cx="220234" cy="145338"/>
          </a:xfrm>
        </p:grpSpPr>
        <p:sp>
          <p:nvSpPr>
            <p:cNvPr id="41" name="Прямоугольник 40"/>
            <p:cNvSpPr/>
            <p:nvPr/>
          </p:nvSpPr>
          <p:spPr>
            <a:xfrm rot="16200000" flipH="1">
              <a:off x="9037680" y="4298546"/>
              <a:ext cx="55116" cy="220233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2" name="Прямоугольник 41"/>
            <p:cNvSpPr/>
            <p:nvPr/>
          </p:nvSpPr>
          <p:spPr>
            <a:xfrm rot="16200000" flipH="1">
              <a:off x="9037681" y="4388768"/>
              <a:ext cx="55116" cy="220233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43" name="Овал 42"/>
          <p:cNvSpPr/>
          <p:nvPr/>
        </p:nvSpPr>
        <p:spPr>
          <a:xfrm>
            <a:off x="11331659" y="3286863"/>
            <a:ext cx="138358" cy="13706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44" name="Прямоугольный треугольник 43"/>
          <p:cNvSpPr/>
          <p:nvPr/>
        </p:nvSpPr>
        <p:spPr>
          <a:xfrm rot="11726673" flipH="1">
            <a:off x="10644853" y="3021717"/>
            <a:ext cx="65247" cy="141668"/>
          </a:xfrm>
          <a:prstGeom prst="rt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Прямоугольник 44"/>
          <p:cNvSpPr/>
          <p:nvPr/>
        </p:nvSpPr>
        <p:spPr>
          <a:xfrm>
            <a:off x="9273801" y="4495268"/>
            <a:ext cx="2258678" cy="293884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Прямоугольный треугольник 45"/>
          <p:cNvSpPr/>
          <p:nvPr/>
        </p:nvSpPr>
        <p:spPr>
          <a:xfrm rot="11726673" flipH="1">
            <a:off x="11008165" y="4318743"/>
            <a:ext cx="65247" cy="141668"/>
          </a:xfrm>
          <a:prstGeom prst="rt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47" name="Прямая соединительная линия 46"/>
          <p:cNvCxnSpPr/>
          <p:nvPr/>
        </p:nvCxnSpPr>
        <p:spPr>
          <a:xfrm>
            <a:off x="9782373" y="4488828"/>
            <a:ext cx="739" cy="300324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8" name="Прямая соединительная линия 47"/>
          <p:cNvCxnSpPr/>
          <p:nvPr/>
        </p:nvCxnSpPr>
        <p:spPr>
          <a:xfrm flipH="1">
            <a:off x="10484662" y="4488828"/>
            <a:ext cx="2" cy="300324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9" name="Овал 48"/>
          <p:cNvSpPr/>
          <p:nvPr/>
        </p:nvSpPr>
        <p:spPr>
          <a:xfrm>
            <a:off x="9444310" y="4579167"/>
            <a:ext cx="138358" cy="13706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50" name="Овал 49"/>
          <p:cNvSpPr/>
          <p:nvPr/>
        </p:nvSpPr>
        <p:spPr>
          <a:xfrm>
            <a:off x="10238034" y="4570458"/>
            <a:ext cx="138358" cy="13706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51" name="Прямоугольник 50"/>
          <p:cNvSpPr/>
          <p:nvPr/>
        </p:nvSpPr>
        <p:spPr>
          <a:xfrm rot="16200000" flipH="1">
            <a:off x="10670078" y="4528872"/>
            <a:ext cx="55116" cy="22023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2" name="Овал 51"/>
          <p:cNvSpPr/>
          <p:nvPr/>
        </p:nvSpPr>
        <p:spPr>
          <a:xfrm>
            <a:off x="10928178" y="4562918"/>
            <a:ext cx="138358" cy="13706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grpSp>
        <p:nvGrpSpPr>
          <p:cNvPr id="53" name="Группа 52"/>
          <p:cNvGrpSpPr/>
          <p:nvPr/>
        </p:nvGrpSpPr>
        <p:grpSpPr>
          <a:xfrm>
            <a:off x="9906697" y="4570890"/>
            <a:ext cx="220234" cy="145338"/>
            <a:chOff x="8955121" y="4381105"/>
            <a:chExt cx="220234" cy="145338"/>
          </a:xfrm>
        </p:grpSpPr>
        <p:sp>
          <p:nvSpPr>
            <p:cNvPr id="54" name="Прямоугольник 53"/>
            <p:cNvSpPr/>
            <p:nvPr/>
          </p:nvSpPr>
          <p:spPr>
            <a:xfrm rot="16200000" flipH="1">
              <a:off x="9037680" y="4298546"/>
              <a:ext cx="55116" cy="220233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5" name="Прямоугольник 54"/>
            <p:cNvSpPr/>
            <p:nvPr/>
          </p:nvSpPr>
          <p:spPr>
            <a:xfrm rot="16200000" flipH="1">
              <a:off x="9037681" y="4388768"/>
              <a:ext cx="55116" cy="220233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56" name="Группа 55"/>
          <p:cNvGrpSpPr/>
          <p:nvPr/>
        </p:nvGrpSpPr>
        <p:grpSpPr>
          <a:xfrm>
            <a:off x="11185606" y="4566319"/>
            <a:ext cx="220234" cy="145338"/>
            <a:chOff x="8955121" y="4381105"/>
            <a:chExt cx="220234" cy="145338"/>
          </a:xfrm>
        </p:grpSpPr>
        <p:sp>
          <p:nvSpPr>
            <p:cNvPr id="57" name="Прямоугольник 56"/>
            <p:cNvSpPr/>
            <p:nvPr/>
          </p:nvSpPr>
          <p:spPr>
            <a:xfrm rot="16200000" flipH="1">
              <a:off x="9037680" y="4298546"/>
              <a:ext cx="55116" cy="220233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8" name="Прямоугольник 57"/>
            <p:cNvSpPr/>
            <p:nvPr/>
          </p:nvSpPr>
          <p:spPr>
            <a:xfrm rot="16200000" flipH="1">
              <a:off x="9037681" y="4388768"/>
              <a:ext cx="55116" cy="220233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cxnSp>
        <p:nvCxnSpPr>
          <p:cNvPr id="59" name="Прямая со стрелкой 58"/>
          <p:cNvCxnSpPr/>
          <p:nvPr/>
        </p:nvCxnSpPr>
        <p:spPr>
          <a:xfrm>
            <a:off x="7333921" y="3583106"/>
            <a:ext cx="2082210" cy="806471"/>
          </a:xfrm>
          <a:prstGeom prst="straightConnector1">
            <a:avLst/>
          </a:prstGeom>
          <a:ln w="2857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Прямоугольник 59"/>
          <p:cNvSpPr/>
          <p:nvPr/>
        </p:nvSpPr>
        <p:spPr>
          <a:xfrm>
            <a:off x="4008182" y="2865241"/>
            <a:ext cx="53091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4000" b="1" dirty="0"/>
              <a:t>О</a:t>
            </a:r>
            <a:endParaRPr lang="ru-RU" sz="4000" b="1" dirty="0"/>
          </a:p>
        </p:txBody>
      </p:sp>
      <p:cxnSp>
        <p:nvCxnSpPr>
          <p:cNvPr id="61" name="Прямая со стрелкой 60"/>
          <p:cNvCxnSpPr>
            <a:stCxn id="60" idx="3"/>
          </p:cNvCxnSpPr>
          <p:nvPr/>
        </p:nvCxnSpPr>
        <p:spPr>
          <a:xfrm flipV="1">
            <a:off x="4539097" y="2428672"/>
            <a:ext cx="923727" cy="790512"/>
          </a:xfrm>
          <a:prstGeom prst="straightConnector1">
            <a:avLst/>
          </a:prstGeom>
          <a:ln w="2857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Прямая со стрелкой 61"/>
          <p:cNvCxnSpPr/>
          <p:nvPr/>
        </p:nvCxnSpPr>
        <p:spPr>
          <a:xfrm flipV="1">
            <a:off x="4554813" y="3224327"/>
            <a:ext cx="909815" cy="4698"/>
          </a:xfrm>
          <a:prstGeom prst="straightConnector1">
            <a:avLst/>
          </a:prstGeom>
          <a:ln w="2857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Овал 64"/>
          <p:cNvSpPr/>
          <p:nvPr/>
        </p:nvSpPr>
        <p:spPr>
          <a:xfrm>
            <a:off x="9458970" y="2281427"/>
            <a:ext cx="231833" cy="343772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6" name="Овал 65"/>
          <p:cNvSpPr/>
          <p:nvPr/>
        </p:nvSpPr>
        <p:spPr>
          <a:xfrm>
            <a:off x="11099826" y="2357368"/>
            <a:ext cx="231833" cy="339538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67" name="Прямая со стрелкой 66"/>
          <p:cNvCxnSpPr/>
          <p:nvPr/>
        </p:nvCxnSpPr>
        <p:spPr>
          <a:xfrm>
            <a:off x="4584956" y="3224327"/>
            <a:ext cx="849528" cy="805040"/>
          </a:xfrm>
          <a:prstGeom prst="straightConnector1">
            <a:avLst/>
          </a:prstGeom>
          <a:ln w="2857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27328"/>
            <a:ext cx="11430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b="1" dirty="0" smtClean="0">
                <a:solidFill>
                  <a:schemeClr val="bg1"/>
                </a:solidFill>
              </a:rPr>
              <a:t>Підручник Сторінка</a:t>
            </a:r>
            <a:endParaRPr lang="uk-UA" sz="1600" b="1" dirty="0">
              <a:solidFill>
                <a:schemeClr val="bg1"/>
              </a:solidFill>
            </a:endParaRP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36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63" name="Овал 62"/>
          <p:cNvSpPr/>
          <p:nvPr/>
        </p:nvSpPr>
        <p:spPr>
          <a:xfrm>
            <a:off x="8939995" y="3600501"/>
            <a:ext cx="231833" cy="339538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4" name="Овал 63"/>
          <p:cNvSpPr/>
          <p:nvPr/>
        </p:nvSpPr>
        <p:spPr>
          <a:xfrm>
            <a:off x="9397572" y="4961805"/>
            <a:ext cx="231833" cy="339538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2093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2" grpId="0" animBg="1"/>
      <p:bldP spid="19" grpId="0" animBg="1"/>
      <p:bldP spid="20" grpId="0" animBg="1"/>
      <p:bldP spid="22" grpId="0" animBg="1"/>
      <p:bldP spid="26" grpId="0" animBg="1"/>
      <p:bldP spid="27" grpId="0" animBg="1"/>
      <p:bldP spid="28" grpId="0" animBg="1"/>
      <p:bldP spid="29" grpId="0" animBg="1"/>
      <p:bldP spid="31" grpId="0" animBg="1"/>
      <p:bldP spid="32" grpId="0" animBg="1"/>
      <p:bldP spid="35" grpId="0" animBg="1"/>
      <p:bldP spid="36" grpId="0" animBg="1"/>
      <p:bldP spid="37" grpId="0" animBg="1"/>
      <p:bldP spid="38" grpId="0" animBg="1"/>
      <p:bldP spid="43" grpId="0" animBg="1"/>
      <p:bldP spid="44" grpId="0" animBg="1"/>
      <p:bldP spid="45" grpId="0" animBg="1"/>
      <p:bldP spid="46" grpId="0" animBg="1"/>
      <p:bldP spid="49" grpId="0" animBg="1"/>
      <p:bldP spid="50" grpId="0" animBg="1"/>
      <p:bldP spid="51" grpId="0" animBg="1"/>
      <p:bldP spid="52" grpId="0" animBg="1"/>
      <p:bldP spid="60" grpId="0"/>
      <p:bldP spid="65" grpId="0" animBg="1"/>
      <p:bldP spid="66" grpId="0" animBg="1"/>
      <p:bldP spid="63" grpId="0" animBg="1"/>
      <p:bldP spid="6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62015" y="434858"/>
            <a:ext cx="10191207" cy="102382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Назви предмети. Покажи, в яких словах буква о </a:t>
            </a:r>
            <a:endParaRPr lang="uk-UA" sz="2800" b="1" dirty="0" smtClean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стоїть </a:t>
            </a:r>
            <a:r>
              <a:rPr lang="uk-UA" sz="2800" b="1" dirty="0">
                <a:solidFill>
                  <a:schemeClr val="bg1"/>
                </a:solidFill>
              </a:rPr>
              <a:t>у середині</a:t>
            </a:r>
            <a:r>
              <a:rPr lang="uk-UA" sz="2800" b="1" dirty="0" smtClean="0">
                <a:solidFill>
                  <a:schemeClr val="bg1"/>
                </a:solidFill>
              </a:rPr>
              <a:t>, </a:t>
            </a:r>
            <a:r>
              <a:rPr lang="uk-UA" sz="2800" b="1" dirty="0">
                <a:solidFill>
                  <a:schemeClr val="bg1"/>
                </a:solidFill>
              </a:rPr>
              <a:t>а в яких у </a:t>
            </a:r>
            <a:r>
              <a:rPr lang="uk-UA" sz="2800" b="1" dirty="0" smtClean="0">
                <a:solidFill>
                  <a:schemeClr val="bg1"/>
                </a:solidFill>
              </a:rPr>
              <a:t>кінці.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1" t="7258" r="4332" b="9742"/>
          <a:stretch/>
        </p:blipFill>
        <p:spPr>
          <a:xfrm>
            <a:off x="7507" y="1782013"/>
            <a:ext cx="3048838" cy="3677590"/>
          </a:xfrm>
          <a:prstGeom prst="rect">
            <a:avLst/>
          </a:prstGeom>
        </p:spPr>
      </p:pic>
      <p:pic>
        <p:nvPicPr>
          <p:cNvPr id="6" name="Picture 6" descr="Лодка клипарт (68 фото) » Рисунки для срисовки и не только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58711" l="0" r="1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8666"/>
          <a:stretch/>
        </p:blipFill>
        <p:spPr bwMode="auto">
          <a:xfrm rot="20705761" flipH="1">
            <a:off x="2336170" y="1521844"/>
            <a:ext cx="4055318" cy="1736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Лодка клипарт (68 фото) » Рисунки для срисовки и не только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0525" b="100000" l="0" r="100000">
                        <a14:foregroundMark x1="35667" y1="74940" x2="35667" y2="74940"/>
                        <a14:foregroundMark x1="39000" y1="67780" x2="39000" y2="67780"/>
                        <a14:foregroundMark x1="57667" y1="57041" x2="57667" y2="57041"/>
                        <a14:backgroundMark x1="40667" y1="39857" x2="40667" y2="39857"/>
                        <a14:backgroundMark x1="61167" y1="31981" x2="61167" y2="31981"/>
                        <a14:backgroundMark x1="37000" y1="49403" x2="35667" y2="49881"/>
                        <a14:backgroundMark x1="19667" y1="50835" x2="17000" y2="50358"/>
                        <a14:backgroundMark x1="9500" y1="47494" x2="9000" y2="46301"/>
                        <a14:backgroundMark x1="7333" y1="37470" x2="7333" y2="37470"/>
                        <a14:backgroundMark x1="10500" y1="48687" x2="20833" y2="45823"/>
                        <a14:backgroundMark x1="24333" y1="45107" x2="30333" y2="42721"/>
                        <a14:backgroundMark x1="31500" y1="42721" x2="38500" y2="42243"/>
                        <a14:backgroundMark x1="41833" y1="42005" x2="48167" y2="39618"/>
                        <a14:backgroundMark x1="56667" y1="36277" x2="56667" y2="36277"/>
                        <a14:backgroundMark x1="63667" y1="33174" x2="63667" y2="33174"/>
                        <a14:backgroundMark x1="69833" y1="28162" x2="73833" y2="26014"/>
                        <a14:backgroundMark x1="78000" y1="24582" x2="78000" y2="24582"/>
                        <a14:backgroundMark x1="81167" y1="22434" x2="80167" y2="22673"/>
                        <a14:backgroundMark x1="73667" y1="30788" x2="72667" y2="31742"/>
                        <a14:backgroundMark x1="68333" y1="35084" x2="66333" y2="35800"/>
                        <a14:backgroundMark x1="59000" y1="43675" x2="58000" y2="44153"/>
                        <a14:backgroundMark x1="52667" y1="46062" x2="51000" y2="46778"/>
                        <a14:backgroundMark x1="47333" y1="48210" x2="47333" y2="48210"/>
                        <a14:backgroundMark x1="41333" y1="51551" x2="41333" y2="51551"/>
                        <a14:backgroundMark x1="32000" y1="55131" x2="30500" y2="55131"/>
                        <a14:backgroundMark x1="24000" y1="52983" x2="20000" y2="53461"/>
                        <a14:backgroundMark x1="14000" y1="52029" x2="12500" y2="51551"/>
                        <a14:backgroundMark x1="5333" y1="44391" x2="5333" y2="44391"/>
                        <a14:backgroundMark x1="5500" y1="49165" x2="5500" y2="49165"/>
                        <a14:backgroundMark x1="11167" y1="52506" x2="11167" y2="52506"/>
                        <a14:backgroundMark x1="40833" y1="46539" x2="40833" y2="46539"/>
                        <a14:backgroundMark x1="50333" y1="41289" x2="50333" y2="41289"/>
                        <a14:backgroundMark x1="36833" y1="54654" x2="36833" y2="54654"/>
                        <a14:backgroundMark x1="45167" y1="46301" x2="45167" y2="46301"/>
                        <a14:backgroundMark x1="49000" y1="36516" x2="50000" y2="35800"/>
                        <a14:backgroundMark x1="55333" y1="33652" x2="55333" y2="33652"/>
                        <a14:backgroundMark x1="54667" y1="41766" x2="54833" y2="42243"/>
                        <a14:backgroundMark x1="56000" y1="46301" x2="56000" y2="46301"/>
                        <a14:backgroundMark x1="60000" y1="40811" x2="60000" y2="40811"/>
                        <a14:backgroundMark x1="62333" y1="37709" x2="62333" y2="37709"/>
                        <a14:backgroundMark x1="66500" y1="35084" x2="66500" y2="35084"/>
                        <a14:backgroundMark x1="64833" y1="37470" x2="64833" y2="37470"/>
                        <a14:backgroundMark x1="14667" y1="38425" x2="14667" y2="38425"/>
                        <a14:backgroundMark x1="12833" y1="34368" x2="12833" y2="34368"/>
                        <a14:backgroundMark x1="12167" y1="36277" x2="12167" y2="36277"/>
                        <a14:backgroundMark x1="7667" y1="43198" x2="7667" y2="43198"/>
                        <a14:backgroundMark x1="3667" y1="44630" x2="4000" y2="46539"/>
                      </a14:backgroundRemoval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170" t="21136" b="13962"/>
          <a:stretch/>
        </p:blipFill>
        <p:spPr bwMode="auto">
          <a:xfrm rot="8188413" flipH="1">
            <a:off x="3075307" y="3136751"/>
            <a:ext cx="2577046" cy="1974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молоток, метание молота, оружие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889" b="96111" l="10000" r="9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208546">
            <a:off x="3465698" y="4324541"/>
            <a:ext cx="2169936" cy="2169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Создать мем &quot;колотые орехи, грецкий орех png, грецкий орех контрольная  закупка&quot; - Картинки - Meme-arsenal.com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806" b="89834" l="3794" r="91047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7620" y="1746832"/>
            <a:ext cx="1885602" cy="1547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Птица Крылья Изолированный На Белом — стоковые фотографии и другие картинки  Анатомия - iStock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3706" y="4404485"/>
            <a:ext cx="3168465" cy="2110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Прямоугольник 22"/>
          <p:cNvSpPr/>
          <p:nvPr/>
        </p:nvSpPr>
        <p:spPr>
          <a:xfrm>
            <a:off x="6015038" y="3069530"/>
            <a:ext cx="2258678" cy="483430"/>
          </a:xfrm>
          <a:prstGeom prst="rect">
            <a:avLst/>
          </a:prstGeom>
          <a:solidFill>
            <a:schemeClr val="bg1"/>
          </a:solidFill>
          <a:ln w="57150">
            <a:solidFill>
              <a:srgbClr val="295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 23"/>
          <p:cNvSpPr/>
          <p:nvPr/>
        </p:nvSpPr>
        <p:spPr>
          <a:xfrm>
            <a:off x="6067080" y="4130292"/>
            <a:ext cx="2258678" cy="483430"/>
          </a:xfrm>
          <a:prstGeom prst="rect">
            <a:avLst/>
          </a:prstGeom>
          <a:solidFill>
            <a:schemeClr val="bg1"/>
          </a:solidFill>
          <a:ln w="57150">
            <a:solidFill>
              <a:srgbClr val="295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Овал 25"/>
          <p:cNvSpPr/>
          <p:nvPr/>
        </p:nvSpPr>
        <p:spPr>
          <a:xfrm>
            <a:off x="7941154" y="3161696"/>
            <a:ext cx="247351" cy="365003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Овал 26"/>
          <p:cNvSpPr/>
          <p:nvPr/>
        </p:nvSpPr>
        <p:spPr>
          <a:xfrm>
            <a:off x="7072743" y="4171890"/>
            <a:ext cx="247351" cy="365003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8" name="Прямая со стрелкой 27"/>
          <p:cNvCxnSpPr/>
          <p:nvPr/>
        </p:nvCxnSpPr>
        <p:spPr>
          <a:xfrm>
            <a:off x="5028938" y="2925823"/>
            <a:ext cx="1312961" cy="1199272"/>
          </a:xfrm>
          <a:prstGeom prst="straightConnector1">
            <a:avLst/>
          </a:prstGeom>
          <a:ln w="28575">
            <a:solidFill>
              <a:srgbClr val="295F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 стрелкой 28"/>
          <p:cNvCxnSpPr/>
          <p:nvPr/>
        </p:nvCxnSpPr>
        <p:spPr>
          <a:xfrm flipV="1">
            <a:off x="4648200" y="3401071"/>
            <a:ext cx="1329840" cy="609052"/>
          </a:xfrm>
          <a:prstGeom prst="straightConnector1">
            <a:avLst/>
          </a:prstGeom>
          <a:ln w="28575">
            <a:solidFill>
              <a:srgbClr val="295F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 стрелкой 30"/>
          <p:cNvCxnSpPr/>
          <p:nvPr/>
        </p:nvCxnSpPr>
        <p:spPr>
          <a:xfrm flipV="1">
            <a:off x="4991808" y="4778829"/>
            <a:ext cx="1554839" cy="630681"/>
          </a:xfrm>
          <a:prstGeom prst="straightConnector1">
            <a:avLst/>
          </a:prstGeom>
          <a:ln w="28575">
            <a:solidFill>
              <a:srgbClr val="295F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 стрелкой 33"/>
          <p:cNvCxnSpPr/>
          <p:nvPr/>
        </p:nvCxnSpPr>
        <p:spPr>
          <a:xfrm flipH="1">
            <a:off x="8421836" y="3100684"/>
            <a:ext cx="1526604" cy="1024411"/>
          </a:xfrm>
          <a:prstGeom prst="straightConnector1">
            <a:avLst/>
          </a:prstGeom>
          <a:ln w="28575">
            <a:solidFill>
              <a:srgbClr val="295F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 стрелкой 36"/>
          <p:cNvCxnSpPr/>
          <p:nvPr/>
        </p:nvCxnSpPr>
        <p:spPr>
          <a:xfrm flipH="1" flipV="1">
            <a:off x="8325759" y="3552960"/>
            <a:ext cx="1525812" cy="983933"/>
          </a:xfrm>
          <a:prstGeom prst="straightConnector1">
            <a:avLst/>
          </a:prstGeom>
          <a:ln w="28575">
            <a:solidFill>
              <a:srgbClr val="295F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27328"/>
            <a:ext cx="11430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b="1" dirty="0" smtClean="0">
                <a:solidFill>
                  <a:schemeClr val="bg1"/>
                </a:solidFill>
              </a:rPr>
              <a:t>Підручник Сторінка</a:t>
            </a:r>
            <a:endParaRPr lang="uk-UA" sz="1600" b="1" dirty="0">
              <a:solidFill>
                <a:schemeClr val="bg1"/>
              </a:solidFill>
            </a:endParaRP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37</a:t>
            </a:r>
            <a:endParaRPr lang="ru-RU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3628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3" name="Прямоугольник 32"/>
          <p:cNvSpPr/>
          <p:nvPr/>
        </p:nvSpPr>
        <p:spPr>
          <a:xfrm>
            <a:off x="1417082" y="445746"/>
            <a:ext cx="7705147" cy="78147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Склади </a:t>
            </a:r>
            <a:r>
              <a:rPr lang="uk-UA" sz="3600" b="1" dirty="0">
                <a:solidFill>
                  <a:schemeClr val="bg1"/>
                </a:solidFill>
              </a:rPr>
              <a:t>розповідь за </a:t>
            </a:r>
            <a:r>
              <a:rPr lang="uk-UA" sz="3600" b="1" dirty="0" smtClean="0">
                <a:solidFill>
                  <a:schemeClr val="bg1"/>
                </a:solidFill>
              </a:rPr>
              <a:t>малюнком</a:t>
            </a:r>
            <a:endParaRPr lang="ru-RU" sz="3600" b="1" dirty="0">
              <a:solidFill>
                <a:schemeClr val="bg1"/>
              </a:solidFill>
            </a:endParaRPr>
          </a:p>
        </p:txBody>
      </p:sp>
      <p:pic>
        <p:nvPicPr>
          <p:cNvPr id="36" name="Рисунок 3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1" t="7258" r="4332" b="9742"/>
          <a:stretch/>
        </p:blipFill>
        <p:spPr>
          <a:xfrm>
            <a:off x="9557657" y="160339"/>
            <a:ext cx="2554130" cy="3080860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97" t="42361" r="55340" b="36473"/>
          <a:stretch/>
        </p:blipFill>
        <p:spPr>
          <a:xfrm>
            <a:off x="571500" y="1374805"/>
            <a:ext cx="4411539" cy="40303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928" t="41051" r="15982" b="36861"/>
          <a:stretch/>
        </p:blipFill>
        <p:spPr>
          <a:xfrm>
            <a:off x="5166691" y="1383578"/>
            <a:ext cx="4636470" cy="40128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27328"/>
            <a:ext cx="11430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b="1" dirty="0" smtClean="0">
                <a:solidFill>
                  <a:schemeClr val="bg1"/>
                </a:solidFill>
              </a:rPr>
              <a:t>Підручник Сторінка</a:t>
            </a:r>
            <a:endParaRPr lang="uk-UA" sz="1600" b="1" dirty="0">
              <a:solidFill>
                <a:schemeClr val="bg1"/>
              </a:solidFill>
            </a:endParaRP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37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417082" y="5541564"/>
            <a:ext cx="3093398" cy="79464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chemeClr val="bg1"/>
                </a:solidFill>
              </a:rPr>
              <a:t>Що </a:t>
            </a:r>
            <a:r>
              <a:rPr lang="uk-UA" sz="2000" b="1" dirty="0">
                <a:solidFill>
                  <a:schemeClr val="bg1"/>
                </a:solidFill>
              </a:rPr>
              <a:t>сказала дівчинка, побачивши </a:t>
            </a:r>
            <a:r>
              <a:rPr lang="uk-UA" sz="2000" b="1" dirty="0" smtClean="0">
                <a:solidFill>
                  <a:schemeClr val="bg1"/>
                </a:solidFill>
              </a:rPr>
              <a:t>їжака? 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5902496" y="5558620"/>
            <a:ext cx="2947589" cy="74492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chemeClr val="bg1"/>
                </a:solidFill>
              </a:rPr>
              <a:t>Що сказав хлопчик, побачивши слона?</a:t>
            </a:r>
            <a:endParaRPr lang="ru-RU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0809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3" name="Прямоугольник 32"/>
          <p:cNvSpPr/>
          <p:nvPr/>
        </p:nvSpPr>
        <p:spPr>
          <a:xfrm>
            <a:off x="1344851" y="420979"/>
            <a:ext cx="9553645" cy="101580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Розглянь </a:t>
            </a:r>
            <a:r>
              <a:rPr lang="uk-UA" sz="3200" b="1" dirty="0">
                <a:solidFill>
                  <a:schemeClr val="bg1"/>
                </a:solidFill>
              </a:rPr>
              <a:t>малюнок. Назви всі об'єкти. </a:t>
            </a:r>
            <a:endParaRPr lang="uk-UA" sz="3200" b="1" dirty="0" smtClean="0">
              <a:solidFill>
                <a:schemeClr val="bg1"/>
              </a:solidFill>
            </a:endParaRP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Добери </a:t>
            </a:r>
            <a:r>
              <a:rPr lang="uk-UA" sz="3200" b="1" dirty="0">
                <a:solidFill>
                  <a:schemeClr val="bg1"/>
                </a:solidFill>
              </a:rPr>
              <a:t>за малюнком </a:t>
            </a:r>
            <a:r>
              <a:rPr lang="uk-UA" sz="3200" b="1" dirty="0" smtClean="0">
                <a:solidFill>
                  <a:schemeClr val="bg1"/>
                </a:solidFill>
              </a:rPr>
              <a:t>слова, у </a:t>
            </a:r>
            <a:r>
              <a:rPr lang="uk-UA" sz="3200" b="1" dirty="0">
                <a:solidFill>
                  <a:schemeClr val="bg1"/>
                </a:solidFill>
              </a:rPr>
              <a:t>яких є такі букви </a:t>
            </a:r>
            <a:r>
              <a:rPr lang="uk-UA" sz="3200" b="1" dirty="0" smtClean="0">
                <a:solidFill>
                  <a:schemeClr val="bg1"/>
                </a:solidFill>
              </a:rPr>
              <a:t>.</a:t>
            </a:r>
            <a:endParaRPr lang="ru-RU" sz="3200" b="1" dirty="0">
              <a:solidFill>
                <a:schemeClr val="bg1"/>
              </a:solidFill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632" t="67402" r="31360" b="11417"/>
          <a:stretch/>
        </p:blipFill>
        <p:spPr>
          <a:xfrm>
            <a:off x="2912179" y="1529531"/>
            <a:ext cx="6966896" cy="40913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Прямоугольник 12"/>
          <p:cNvSpPr/>
          <p:nvPr/>
        </p:nvSpPr>
        <p:spPr>
          <a:xfrm>
            <a:off x="6752353" y="5846987"/>
            <a:ext cx="343772" cy="343772"/>
          </a:xfrm>
          <a:prstGeom prst="rect">
            <a:avLst/>
          </a:prstGeom>
          <a:noFill/>
          <a:ln w="19050">
            <a:solidFill>
              <a:srgbClr val="295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7096125" y="5846987"/>
            <a:ext cx="343772" cy="343772"/>
          </a:xfrm>
          <a:prstGeom prst="rect">
            <a:avLst/>
          </a:prstGeom>
          <a:noFill/>
          <a:ln w="19050">
            <a:solidFill>
              <a:srgbClr val="295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7440769" y="5846987"/>
            <a:ext cx="343772" cy="343772"/>
          </a:xfrm>
          <a:prstGeom prst="rect">
            <a:avLst/>
          </a:prstGeom>
          <a:noFill/>
          <a:ln w="19050">
            <a:solidFill>
              <a:srgbClr val="295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7783669" y="5846987"/>
            <a:ext cx="343772" cy="343772"/>
          </a:xfrm>
          <a:prstGeom prst="rect">
            <a:avLst/>
          </a:prstGeom>
          <a:noFill/>
          <a:ln w="19050">
            <a:solidFill>
              <a:srgbClr val="295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8127441" y="5846987"/>
            <a:ext cx="343772" cy="343772"/>
          </a:xfrm>
          <a:prstGeom prst="rect">
            <a:avLst/>
          </a:prstGeom>
          <a:noFill/>
          <a:ln w="19050">
            <a:solidFill>
              <a:srgbClr val="295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8470341" y="5846987"/>
            <a:ext cx="343772" cy="343772"/>
          </a:xfrm>
          <a:prstGeom prst="rect">
            <a:avLst/>
          </a:prstGeom>
          <a:noFill/>
          <a:ln w="19050">
            <a:solidFill>
              <a:srgbClr val="295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Овал 18"/>
          <p:cNvSpPr/>
          <p:nvPr/>
        </p:nvSpPr>
        <p:spPr>
          <a:xfrm>
            <a:off x="7152094" y="5846988"/>
            <a:ext cx="231833" cy="34733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Овал 19"/>
          <p:cNvSpPr/>
          <p:nvPr/>
        </p:nvSpPr>
        <p:spPr>
          <a:xfrm>
            <a:off x="7852376" y="5846987"/>
            <a:ext cx="231833" cy="34413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1" name="Группа 20"/>
          <p:cNvGrpSpPr/>
          <p:nvPr/>
        </p:nvGrpSpPr>
        <p:grpSpPr>
          <a:xfrm>
            <a:off x="8559510" y="5846987"/>
            <a:ext cx="245497" cy="353744"/>
            <a:chOff x="1464271" y="4584367"/>
            <a:chExt cx="251423" cy="362283"/>
          </a:xfrm>
        </p:grpSpPr>
        <p:sp>
          <p:nvSpPr>
            <p:cNvPr id="22" name="Полилиния 21"/>
            <p:cNvSpPr/>
            <p:nvPr/>
          </p:nvSpPr>
          <p:spPr>
            <a:xfrm>
              <a:off x="1479550" y="4584367"/>
              <a:ext cx="236144" cy="362283"/>
            </a:xfrm>
            <a:custGeom>
              <a:avLst/>
              <a:gdLst>
                <a:gd name="connsiteX0" fmla="*/ 0 w 236144"/>
                <a:gd name="connsiteY0" fmla="*/ 63833 h 362283"/>
                <a:gd name="connsiteX1" fmla="*/ 101600 w 236144"/>
                <a:gd name="connsiteY1" fmla="*/ 333 h 362283"/>
                <a:gd name="connsiteX2" fmla="*/ 222250 w 236144"/>
                <a:gd name="connsiteY2" fmla="*/ 57483 h 362283"/>
                <a:gd name="connsiteX3" fmla="*/ 228600 w 236144"/>
                <a:gd name="connsiteY3" fmla="*/ 362283 h 362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6144" h="362283">
                  <a:moveTo>
                    <a:pt x="0" y="63833"/>
                  </a:moveTo>
                  <a:cubicBezTo>
                    <a:pt x="32279" y="32612"/>
                    <a:pt x="64558" y="1391"/>
                    <a:pt x="101600" y="333"/>
                  </a:cubicBezTo>
                  <a:cubicBezTo>
                    <a:pt x="138642" y="-725"/>
                    <a:pt x="201083" y="-2842"/>
                    <a:pt x="222250" y="57483"/>
                  </a:cubicBezTo>
                  <a:cubicBezTo>
                    <a:pt x="243417" y="117808"/>
                    <a:pt x="236008" y="240045"/>
                    <a:pt x="228600" y="362283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" name="Полилиния 22"/>
            <p:cNvSpPr/>
            <p:nvPr/>
          </p:nvSpPr>
          <p:spPr>
            <a:xfrm>
              <a:off x="1464271" y="4729680"/>
              <a:ext cx="247650" cy="216970"/>
            </a:xfrm>
            <a:custGeom>
              <a:avLst/>
              <a:gdLst>
                <a:gd name="connsiteX0" fmla="*/ 260350 w 260350"/>
                <a:gd name="connsiteY0" fmla="*/ 0 h 216970"/>
                <a:gd name="connsiteX1" fmla="*/ 63500 w 260350"/>
                <a:gd name="connsiteY1" fmla="*/ 31750 h 216970"/>
                <a:gd name="connsiteX2" fmla="*/ 0 w 260350"/>
                <a:gd name="connsiteY2" fmla="*/ 127000 h 216970"/>
                <a:gd name="connsiteX3" fmla="*/ 63500 w 260350"/>
                <a:gd name="connsiteY3" fmla="*/ 215900 h 216970"/>
                <a:gd name="connsiteX4" fmla="*/ 215900 w 260350"/>
                <a:gd name="connsiteY4" fmla="*/ 171450 h 216970"/>
                <a:gd name="connsiteX5" fmla="*/ 260350 w 260350"/>
                <a:gd name="connsiteY5" fmla="*/ 101600 h 216970"/>
                <a:gd name="connsiteX0" fmla="*/ 260387 w 260387"/>
                <a:gd name="connsiteY0" fmla="*/ 0 h 216970"/>
                <a:gd name="connsiteX1" fmla="*/ 63537 w 260387"/>
                <a:gd name="connsiteY1" fmla="*/ 31750 h 216970"/>
                <a:gd name="connsiteX2" fmla="*/ 37 w 260387"/>
                <a:gd name="connsiteY2" fmla="*/ 127000 h 216970"/>
                <a:gd name="connsiteX3" fmla="*/ 69887 w 260387"/>
                <a:gd name="connsiteY3" fmla="*/ 215900 h 216970"/>
                <a:gd name="connsiteX4" fmla="*/ 215937 w 260387"/>
                <a:gd name="connsiteY4" fmla="*/ 171450 h 216970"/>
                <a:gd name="connsiteX5" fmla="*/ 260387 w 260387"/>
                <a:gd name="connsiteY5" fmla="*/ 101600 h 216970"/>
                <a:gd name="connsiteX0" fmla="*/ 260540 w 260540"/>
                <a:gd name="connsiteY0" fmla="*/ 0 h 216970"/>
                <a:gd name="connsiteX1" fmla="*/ 89090 w 260540"/>
                <a:gd name="connsiteY1" fmla="*/ 25400 h 216970"/>
                <a:gd name="connsiteX2" fmla="*/ 190 w 260540"/>
                <a:gd name="connsiteY2" fmla="*/ 127000 h 216970"/>
                <a:gd name="connsiteX3" fmla="*/ 70040 w 260540"/>
                <a:gd name="connsiteY3" fmla="*/ 215900 h 216970"/>
                <a:gd name="connsiteX4" fmla="*/ 216090 w 260540"/>
                <a:gd name="connsiteY4" fmla="*/ 171450 h 216970"/>
                <a:gd name="connsiteX5" fmla="*/ 260540 w 260540"/>
                <a:gd name="connsiteY5" fmla="*/ 101600 h 216970"/>
                <a:gd name="connsiteX0" fmla="*/ 260350 w 260350"/>
                <a:gd name="connsiteY0" fmla="*/ 0 h 216970"/>
                <a:gd name="connsiteX1" fmla="*/ 69850 w 260350"/>
                <a:gd name="connsiteY1" fmla="*/ 31750 h 216970"/>
                <a:gd name="connsiteX2" fmla="*/ 0 w 260350"/>
                <a:gd name="connsiteY2" fmla="*/ 127000 h 216970"/>
                <a:gd name="connsiteX3" fmla="*/ 69850 w 260350"/>
                <a:gd name="connsiteY3" fmla="*/ 215900 h 216970"/>
                <a:gd name="connsiteX4" fmla="*/ 215900 w 260350"/>
                <a:gd name="connsiteY4" fmla="*/ 171450 h 216970"/>
                <a:gd name="connsiteX5" fmla="*/ 260350 w 260350"/>
                <a:gd name="connsiteY5" fmla="*/ 101600 h 216970"/>
                <a:gd name="connsiteX0" fmla="*/ 247650 w 247650"/>
                <a:gd name="connsiteY0" fmla="*/ 0 h 216970"/>
                <a:gd name="connsiteX1" fmla="*/ 57150 w 247650"/>
                <a:gd name="connsiteY1" fmla="*/ 31750 h 216970"/>
                <a:gd name="connsiteX2" fmla="*/ 0 w 247650"/>
                <a:gd name="connsiteY2" fmla="*/ 127000 h 216970"/>
                <a:gd name="connsiteX3" fmla="*/ 57150 w 247650"/>
                <a:gd name="connsiteY3" fmla="*/ 215900 h 216970"/>
                <a:gd name="connsiteX4" fmla="*/ 203200 w 247650"/>
                <a:gd name="connsiteY4" fmla="*/ 171450 h 216970"/>
                <a:gd name="connsiteX5" fmla="*/ 247650 w 247650"/>
                <a:gd name="connsiteY5" fmla="*/ 101600 h 2169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47650" h="216970">
                  <a:moveTo>
                    <a:pt x="247650" y="0"/>
                  </a:moveTo>
                  <a:cubicBezTo>
                    <a:pt x="170921" y="5291"/>
                    <a:pt x="98425" y="10583"/>
                    <a:pt x="57150" y="31750"/>
                  </a:cubicBezTo>
                  <a:cubicBezTo>
                    <a:pt x="15875" y="52917"/>
                    <a:pt x="0" y="96308"/>
                    <a:pt x="0" y="127000"/>
                  </a:cubicBezTo>
                  <a:cubicBezTo>
                    <a:pt x="0" y="157692"/>
                    <a:pt x="23283" y="208492"/>
                    <a:pt x="57150" y="215900"/>
                  </a:cubicBezTo>
                  <a:cubicBezTo>
                    <a:pt x="91017" y="223308"/>
                    <a:pt x="171450" y="190500"/>
                    <a:pt x="203200" y="171450"/>
                  </a:cubicBezTo>
                  <a:cubicBezTo>
                    <a:pt x="234950" y="152400"/>
                    <a:pt x="241829" y="127000"/>
                    <a:pt x="247650" y="10160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31" t="14995" r="30112"/>
          <a:stretch/>
        </p:blipFill>
        <p:spPr>
          <a:xfrm>
            <a:off x="307975" y="1684287"/>
            <a:ext cx="2604204" cy="3525381"/>
          </a:xfrm>
          <a:prstGeom prst="rect">
            <a:avLst/>
          </a:prstGeom>
        </p:spPr>
      </p:pic>
      <p:sp>
        <p:nvSpPr>
          <p:cNvPr id="26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27328"/>
            <a:ext cx="11430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b="1" dirty="0" smtClean="0">
                <a:solidFill>
                  <a:schemeClr val="bg1"/>
                </a:solidFill>
              </a:rPr>
              <a:t>Підручник Сторінка</a:t>
            </a:r>
            <a:endParaRPr lang="uk-UA" sz="1600" b="1" dirty="0">
              <a:solidFill>
                <a:schemeClr val="bg1"/>
              </a:solidFill>
            </a:endParaRP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37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8299327" y="1684287"/>
            <a:ext cx="1476686" cy="206210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uk-UA" sz="3200" b="1" dirty="0" smtClean="0">
                <a:solidFill>
                  <a:schemeClr val="bg1"/>
                </a:solidFill>
              </a:rPr>
              <a:t>Сорока</a:t>
            </a:r>
          </a:p>
          <a:p>
            <a:r>
              <a:rPr lang="uk-UA" sz="3200" b="1" dirty="0">
                <a:solidFill>
                  <a:schemeClr val="bg1"/>
                </a:solidFill>
              </a:rPr>
              <a:t>в</a:t>
            </a:r>
            <a:r>
              <a:rPr lang="uk-UA" sz="3200" b="1" dirty="0" smtClean="0">
                <a:solidFill>
                  <a:schemeClr val="bg1"/>
                </a:solidFill>
              </a:rPr>
              <a:t>орона</a:t>
            </a:r>
          </a:p>
          <a:p>
            <a:r>
              <a:rPr lang="uk-UA" sz="3200" b="1" dirty="0">
                <a:solidFill>
                  <a:schemeClr val="bg1"/>
                </a:solidFill>
              </a:rPr>
              <a:t>в</a:t>
            </a:r>
            <a:r>
              <a:rPr lang="uk-UA" sz="3200" b="1" dirty="0" smtClean="0">
                <a:solidFill>
                  <a:schemeClr val="bg1"/>
                </a:solidFill>
              </a:rPr>
              <a:t>орота</a:t>
            </a:r>
          </a:p>
          <a:p>
            <a:r>
              <a:rPr lang="uk-UA" sz="3200" b="1" dirty="0" smtClean="0">
                <a:solidFill>
                  <a:schemeClr val="bg1"/>
                </a:solidFill>
              </a:rPr>
              <a:t>корона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2158969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881742" y="521946"/>
            <a:ext cx="10326629" cy="71431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Написання </a:t>
            </a:r>
            <a:r>
              <a:rPr lang="uk-UA" sz="3600" b="1" dirty="0">
                <a:solidFill>
                  <a:schemeClr val="bg1"/>
                </a:solidFill>
              </a:rPr>
              <a:t>малої друкованої букви </a:t>
            </a:r>
            <a:r>
              <a:rPr lang="uk-UA" sz="3600" b="1" dirty="0" smtClean="0">
                <a:solidFill>
                  <a:schemeClr val="bg1"/>
                </a:solidFill>
              </a:rPr>
              <a:t>о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37" name="Групувати 5">
            <a:extLst>
              <a:ext uri="{FF2B5EF4-FFF2-40B4-BE49-F238E27FC236}">
                <a16:creationId xmlns="" xmlns:a16="http://schemas.microsoft.com/office/drawing/2014/main" id="{07037181-4646-471A-9EC6-D54FA4A130D1}"/>
              </a:ext>
            </a:extLst>
          </p:cNvPr>
          <p:cNvGrpSpPr/>
          <p:nvPr/>
        </p:nvGrpSpPr>
        <p:grpSpPr>
          <a:xfrm>
            <a:off x="645201" y="2031532"/>
            <a:ext cx="10837758" cy="3429859"/>
            <a:chOff x="656347" y="1784412"/>
            <a:chExt cx="12965361" cy="4323426"/>
          </a:xfrm>
        </p:grpSpPr>
        <p:sp>
          <p:nvSpPr>
            <p:cNvPr id="38" name="Прямокутник 1">
              <a:extLst>
                <a:ext uri="{FF2B5EF4-FFF2-40B4-BE49-F238E27FC236}">
                  <a16:creationId xmlns="" xmlns:a16="http://schemas.microsoft.com/office/drawing/2014/main" id="{F706940F-E7FC-B53F-CA54-EF37FC06FA63}"/>
                </a:ext>
              </a:extLst>
            </p:cNvPr>
            <p:cNvSpPr/>
            <p:nvPr/>
          </p:nvSpPr>
          <p:spPr>
            <a:xfrm>
              <a:off x="656347" y="1784412"/>
              <a:ext cx="4323426" cy="4323426"/>
            </a:xfrm>
            <a:prstGeom prst="rect">
              <a:avLst/>
            </a:prstGeom>
            <a:noFill/>
            <a:ln w="7620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39" name="Прямокутник 7">
              <a:extLst>
                <a:ext uri="{FF2B5EF4-FFF2-40B4-BE49-F238E27FC236}">
                  <a16:creationId xmlns="" xmlns:a16="http://schemas.microsoft.com/office/drawing/2014/main" id="{16949442-86F7-2433-29E3-482FB85C44F5}"/>
                </a:ext>
              </a:extLst>
            </p:cNvPr>
            <p:cNvSpPr/>
            <p:nvPr/>
          </p:nvSpPr>
          <p:spPr>
            <a:xfrm>
              <a:off x="4974856" y="1784412"/>
              <a:ext cx="4323426" cy="4323426"/>
            </a:xfrm>
            <a:prstGeom prst="rect">
              <a:avLst/>
            </a:prstGeom>
            <a:noFill/>
            <a:ln w="7620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40" name="Прямокутник 8">
              <a:extLst>
                <a:ext uri="{FF2B5EF4-FFF2-40B4-BE49-F238E27FC236}">
                  <a16:creationId xmlns="" xmlns:a16="http://schemas.microsoft.com/office/drawing/2014/main" id="{5DB7D6F4-76AC-A346-8592-A4ECD624ADC1}"/>
                </a:ext>
              </a:extLst>
            </p:cNvPr>
            <p:cNvSpPr/>
            <p:nvPr/>
          </p:nvSpPr>
          <p:spPr>
            <a:xfrm>
              <a:off x="9298282" y="1784412"/>
              <a:ext cx="4323426" cy="4323426"/>
            </a:xfrm>
            <a:prstGeom prst="rect">
              <a:avLst/>
            </a:prstGeom>
            <a:noFill/>
            <a:ln w="7620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grpSp>
        <p:nvGrpSpPr>
          <p:cNvPr id="24" name="Групувати 57">
            <a:extLst>
              <a:ext uri="{FF2B5EF4-FFF2-40B4-BE49-F238E27FC236}">
                <a16:creationId xmlns="" xmlns:a16="http://schemas.microsoft.com/office/drawing/2014/main" id="{6209CF0D-5270-CB5B-667D-03C75DF03465}"/>
              </a:ext>
            </a:extLst>
          </p:cNvPr>
          <p:cNvGrpSpPr/>
          <p:nvPr/>
        </p:nvGrpSpPr>
        <p:grpSpPr>
          <a:xfrm rot="16381539" flipH="1">
            <a:off x="8022525" y="3305828"/>
            <a:ext cx="2735870" cy="823674"/>
            <a:chOff x="10095709" y="1482956"/>
            <a:chExt cx="1833450" cy="1166171"/>
          </a:xfrm>
        </p:grpSpPr>
        <p:sp>
          <p:nvSpPr>
            <p:cNvPr id="26" name="Дуга 25">
              <a:extLst>
                <a:ext uri="{FF2B5EF4-FFF2-40B4-BE49-F238E27FC236}">
                  <a16:creationId xmlns="" xmlns:a16="http://schemas.microsoft.com/office/drawing/2014/main" id="{38F1BEAB-83D1-69E4-DB30-4FCE01520AB2}"/>
                </a:ext>
              </a:extLst>
            </p:cNvPr>
            <p:cNvSpPr/>
            <p:nvPr/>
          </p:nvSpPr>
          <p:spPr>
            <a:xfrm>
              <a:off x="10095709" y="1482956"/>
              <a:ext cx="1775073" cy="1166171"/>
            </a:xfrm>
            <a:prstGeom prst="arc">
              <a:avLst>
                <a:gd name="adj1" fmla="val 11112646"/>
                <a:gd name="adj2" fmla="val 0"/>
              </a:avLst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27" name="Рівнобедрений трикутник 65">
              <a:extLst>
                <a:ext uri="{FF2B5EF4-FFF2-40B4-BE49-F238E27FC236}">
                  <a16:creationId xmlns="" xmlns:a16="http://schemas.microsoft.com/office/drawing/2014/main" id="{0A2E73D6-2ABB-1142-8E15-DA40CE92572A}"/>
                </a:ext>
              </a:extLst>
            </p:cNvPr>
            <p:cNvSpPr/>
            <p:nvPr/>
          </p:nvSpPr>
          <p:spPr>
            <a:xfrm rot="10800000">
              <a:off x="11798330" y="2023488"/>
              <a:ext cx="130829" cy="112784"/>
            </a:xfrm>
            <a:prstGeom prst="triangl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sp>
        <p:nvSpPr>
          <p:cNvPr id="60" name="Прямоугольник 59"/>
          <p:cNvSpPr/>
          <p:nvPr/>
        </p:nvSpPr>
        <p:spPr>
          <a:xfrm>
            <a:off x="4506902" y="4039723"/>
            <a:ext cx="328103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b="1" dirty="0">
                <a:solidFill>
                  <a:schemeClr val="accent5">
                    <a:lumMod val="50000"/>
                  </a:schemeClr>
                </a:solidFill>
              </a:rPr>
              <a:t>Буква «О» така-от кругла,</a:t>
            </a:r>
            <a:br>
              <a:rPr lang="uk-UA" sz="2000" b="1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uk-UA" sz="2000" b="1" dirty="0">
                <a:solidFill>
                  <a:schemeClr val="accent5">
                    <a:lumMod val="50000"/>
                  </a:schemeClr>
                </a:solidFill>
              </a:rPr>
              <a:t>Хто не бачив, подивись:</a:t>
            </a:r>
            <a:br>
              <a:rPr lang="uk-UA" sz="2000" b="1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uk-UA" sz="2000" b="1" dirty="0">
                <a:solidFill>
                  <a:schemeClr val="accent5">
                    <a:lumMod val="50000"/>
                  </a:schemeClr>
                </a:solidFill>
              </a:rPr>
              <a:t>Наче сонце, наче бублик,</a:t>
            </a:r>
            <a:br>
              <a:rPr lang="uk-UA" sz="2000" b="1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uk-UA" sz="2000" b="1" dirty="0">
                <a:solidFill>
                  <a:schemeClr val="accent5">
                    <a:lumMod val="50000"/>
                  </a:schemeClr>
                </a:solidFill>
              </a:rPr>
              <a:t>Мов </a:t>
            </a:r>
            <a:r>
              <a:rPr lang="uk-UA" sz="2000" b="1" dirty="0" err="1">
                <a:solidFill>
                  <a:schemeClr val="accent5">
                    <a:lumMod val="50000"/>
                  </a:schemeClr>
                </a:solidFill>
              </a:rPr>
              <a:t>обручик</a:t>
            </a:r>
            <a:r>
              <a:rPr lang="uk-UA" sz="2000" b="1" dirty="0">
                <a:solidFill>
                  <a:schemeClr val="accent5">
                    <a:lumMod val="50000"/>
                  </a:schemeClr>
                </a:solidFill>
              </a:rPr>
              <a:t>, - хоч котись</a:t>
            </a:r>
            <a:r>
              <a:rPr lang="ru-RU" sz="2000" b="1" dirty="0">
                <a:solidFill>
                  <a:schemeClr val="accent5">
                    <a:lumMod val="50000"/>
                  </a:schemeClr>
                </a:solidFill>
              </a:rPr>
              <a:t>!</a:t>
            </a:r>
            <a:endParaRPr lang="uk-UA" sz="20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42" name="Овал 41"/>
          <p:cNvSpPr/>
          <p:nvPr/>
        </p:nvSpPr>
        <p:spPr>
          <a:xfrm>
            <a:off x="1937713" y="2054615"/>
            <a:ext cx="2252672" cy="3363431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Овал 43"/>
          <p:cNvSpPr/>
          <p:nvPr/>
        </p:nvSpPr>
        <p:spPr>
          <a:xfrm>
            <a:off x="9212907" y="2064745"/>
            <a:ext cx="2252672" cy="3363431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Овал 22">
            <a:extLst>
              <a:ext uri="{FF2B5EF4-FFF2-40B4-BE49-F238E27FC236}">
                <a16:creationId xmlns="" xmlns:a16="http://schemas.microsoft.com/office/drawing/2014/main" id="{E6A247A5-5245-6E65-542C-3020B404980E}"/>
              </a:ext>
            </a:extLst>
          </p:cNvPr>
          <p:cNvSpPr/>
          <p:nvPr/>
        </p:nvSpPr>
        <p:spPr>
          <a:xfrm>
            <a:off x="10243531" y="1959541"/>
            <a:ext cx="191424" cy="177195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2" name="Овал 31">
            <a:extLst>
              <a:ext uri="{FF2B5EF4-FFF2-40B4-BE49-F238E27FC236}">
                <a16:creationId xmlns="" xmlns:a16="http://schemas.microsoft.com/office/drawing/2014/main" id="{E6A247A5-5245-6E65-542C-3020B404980E}"/>
              </a:ext>
            </a:extLst>
          </p:cNvPr>
          <p:cNvSpPr/>
          <p:nvPr/>
        </p:nvSpPr>
        <p:spPr>
          <a:xfrm>
            <a:off x="10257897" y="5339578"/>
            <a:ext cx="179785" cy="177195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grpSp>
        <p:nvGrpSpPr>
          <p:cNvPr id="45" name="Групувати 57">
            <a:extLst>
              <a:ext uri="{FF2B5EF4-FFF2-40B4-BE49-F238E27FC236}">
                <a16:creationId xmlns="" xmlns:a16="http://schemas.microsoft.com/office/drawing/2014/main" id="{6209CF0D-5270-CB5B-667D-03C75DF03465}"/>
              </a:ext>
            </a:extLst>
          </p:cNvPr>
          <p:cNvGrpSpPr/>
          <p:nvPr/>
        </p:nvGrpSpPr>
        <p:grpSpPr>
          <a:xfrm rot="5400000" flipH="1">
            <a:off x="9947417" y="3308319"/>
            <a:ext cx="2728082" cy="823674"/>
            <a:chOff x="10095709" y="1482956"/>
            <a:chExt cx="1833450" cy="1166171"/>
          </a:xfrm>
        </p:grpSpPr>
        <p:sp>
          <p:nvSpPr>
            <p:cNvPr id="46" name="Дуга 45">
              <a:extLst>
                <a:ext uri="{FF2B5EF4-FFF2-40B4-BE49-F238E27FC236}">
                  <a16:creationId xmlns="" xmlns:a16="http://schemas.microsoft.com/office/drawing/2014/main" id="{38F1BEAB-83D1-69E4-DB30-4FCE01520AB2}"/>
                </a:ext>
              </a:extLst>
            </p:cNvPr>
            <p:cNvSpPr/>
            <p:nvPr/>
          </p:nvSpPr>
          <p:spPr>
            <a:xfrm>
              <a:off x="10095709" y="1482956"/>
              <a:ext cx="1775073" cy="1166171"/>
            </a:xfrm>
            <a:prstGeom prst="arc">
              <a:avLst>
                <a:gd name="adj1" fmla="val 11112646"/>
                <a:gd name="adj2" fmla="val 0"/>
              </a:avLst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47" name="Рівнобедрений трикутник 65">
              <a:extLst>
                <a:ext uri="{FF2B5EF4-FFF2-40B4-BE49-F238E27FC236}">
                  <a16:creationId xmlns="" xmlns:a16="http://schemas.microsoft.com/office/drawing/2014/main" id="{0A2E73D6-2ABB-1142-8E15-DA40CE92572A}"/>
                </a:ext>
              </a:extLst>
            </p:cNvPr>
            <p:cNvSpPr/>
            <p:nvPr/>
          </p:nvSpPr>
          <p:spPr>
            <a:xfrm rot="10800000">
              <a:off x="11798330" y="2023488"/>
              <a:ext cx="130829" cy="112784"/>
            </a:xfrm>
            <a:prstGeom prst="triangl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pic>
        <p:nvPicPr>
          <p:cNvPr id="3074" name="Picture 2" descr="Буква О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9976" y="2329899"/>
            <a:ext cx="2044098" cy="1709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2814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6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6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50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4" grpId="0" animBg="1"/>
      <p:bldP spid="23" grpId="0" animBg="1"/>
      <p:bldP spid="23" grpId="1" animBg="1"/>
      <p:bldP spid="23" grpId="2" animBg="1"/>
      <p:bldP spid="32" grpId="0" animBg="1"/>
      <p:bldP spid="32" grpId="1" animBg="1"/>
      <p:bldP spid="32" grpId="2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852207" y="445746"/>
            <a:ext cx="8756193" cy="71431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Робота в зошиті</a:t>
            </a:r>
            <a:endParaRPr lang="ru-RU" sz="3600" b="1" i="1" dirty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5" name="Picture 2" descr="декоративный карандаш, анимация, учить, учитель png | PNGWi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876625"/>
            <a:ext cx="2929956" cy="3582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Рисунок 11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14" t="33628" r="37323" b="61840"/>
          <a:stretch/>
        </p:blipFill>
        <p:spPr>
          <a:xfrm>
            <a:off x="1418226" y="4459451"/>
            <a:ext cx="10228341" cy="12887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5" name="Овал 114"/>
          <p:cNvSpPr/>
          <p:nvPr/>
        </p:nvSpPr>
        <p:spPr>
          <a:xfrm>
            <a:off x="2877063" y="4869231"/>
            <a:ext cx="320371" cy="482321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0" name="Овал 129"/>
          <p:cNvSpPr/>
          <p:nvPr/>
        </p:nvSpPr>
        <p:spPr>
          <a:xfrm>
            <a:off x="3833331" y="4869231"/>
            <a:ext cx="320371" cy="482321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1" name="Овал 130"/>
          <p:cNvSpPr/>
          <p:nvPr/>
        </p:nvSpPr>
        <p:spPr>
          <a:xfrm>
            <a:off x="4789599" y="4862682"/>
            <a:ext cx="320371" cy="482321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2" name="Овал 131"/>
          <p:cNvSpPr/>
          <p:nvPr/>
        </p:nvSpPr>
        <p:spPr>
          <a:xfrm>
            <a:off x="5745867" y="4862682"/>
            <a:ext cx="320371" cy="482321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3" name="Овал 132"/>
          <p:cNvSpPr/>
          <p:nvPr/>
        </p:nvSpPr>
        <p:spPr>
          <a:xfrm>
            <a:off x="6710011" y="4869231"/>
            <a:ext cx="320371" cy="482321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4" name="Овал 133"/>
          <p:cNvSpPr/>
          <p:nvPr/>
        </p:nvSpPr>
        <p:spPr>
          <a:xfrm>
            <a:off x="7666279" y="4869231"/>
            <a:ext cx="320371" cy="482321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5" name="Овал 134"/>
          <p:cNvSpPr/>
          <p:nvPr/>
        </p:nvSpPr>
        <p:spPr>
          <a:xfrm>
            <a:off x="8622547" y="4862682"/>
            <a:ext cx="320371" cy="482321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6" name="Овал 135"/>
          <p:cNvSpPr/>
          <p:nvPr/>
        </p:nvSpPr>
        <p:spPr>
          <a:xfrm>
            <a:off x="9586691" y="4862681"/>
            <a:ext cx="320371" cy="482321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7" name="Овал 136"/>
          <p:cNvSpPr/>
          <p:nvPr/>
        </p:nvSpPr>
        <p:spPr>
          <a:xfrm>
            <a:off x="10542959" y="4862680"/>
            <a:ext cx="320371" cy="482321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27328"/>
            <a:ext cx="11430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b="1" dirty="0" smtClean="0">
                <a:solidFill>
                  <a:schemeClr val="bg1"/>
                </a:solidFill>
              </a:rPr>
              <a:t>Зошит, Сторінка</a:t>
            </a:r>
            <a:endParaRPr lang="uk-UA" sz="1600" b="1" dirty="0">
              <a:solidFill>
                <a:schemeClr val="bg1"/>
              </a:solidFill>
            </a:endParaRP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19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2929956" y="1916762"/>
            <a:ext cx="2250351" cy="177349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Надрукуй </a:t>
            </a:r>
            <a:r>
              <a:rPr lang="uk-UA" sz="2400" b="1" dirty="0">
                <a:solidFill>
                  <a:schemeClr val="bg1"/>
                </a:solidFill>
              </a:rPr>
              <a:t>у клітинках малу букву о у </a:t>
            </a:r>
            <a:r>
              <a:rPr lang="uk-UA" sz="2400" b="1" dirty="0" smtClean="0">
                <a:solidFill>
                  <a:schemeClr val="bg1"/>
                </a:solidFill>
              </a:rPr>
              <a:t>рядку</a:t>
            </a:r>
            <a:endParaRPr lang="ru-RU" sz="2400" b="1" i="1" dirty="0">
              <a:solidFill>
                <a:schemeClr val="bg1"/>
              </a:solidFill>
            </a:endParaRPr>
          </a:p>
        </p:txBody>
      </p:sp>
      <p:pic>
        <p:nvPicPr>
          <p:cNvPr id="2050" name="Picture 2" descr="D:\1 клас\1. Навчання грамоти\1 УРОКИ 2023\Читання\018 - Звук [о]. Мала буква о\2023-09-28_22551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791" y="1359852"/>
            <a:ext cx="5554499" cy="2771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Прямоугольник 20"/>
          <p:cNvSpPr/>
          <p:nvPr/>
        </p:nvSpPr>
        <p:spPr>
          <a:xfrm>
            <a:off x="6412846" y="3693578"/>
            <a:ext cx="1348821" cy="293884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ый треугольник 21"/>
          <p:cNvSpPr/>
          <p:nvPr/>
        </p:nvSpPr>
        <p:spPr>
          <a:xfrm rot="11726673" flipH="1">
            <a:off x="6631739" y="3482197"/>
            <a:ext cx="65247" cy="141668"/>
          </a:xfrm>
          <a:prstGeom prst="rt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 rot="16200000" flipH="1">
            <a:off x="7015590" y="3718407"/>
            <a:ext cx="55116" cy="22023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4" name="Прямая соединительная линия 23"/>
          <p:cNvCxnSpPr/>
          <p:nvPr/>
        </p:nvCxnSpPr>
        <p:spPr>
          <a:xfrm>
            <a:off x="6862370" y="3715963"/>
            <a:ext cx="739" cy="300324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6" name="Овал 25"/>
          <p:cNvSpPr/>
          <p:nvPr/>
        </p:nvSpPr>
        <p:spPr>
          <a:xfrm>
            <a:off x="6519404" y="3759993"/>
            <a:ext cx="138358" cy="13706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7" name="Овал 26"/>
          <p:cNvSpPr/>
          <p:nvPr/>
        </p:nvSpPr>
        <p:spPr>
          <a:xfrm>
            <a:off x="7384787" y="3759992"/>
            <a:ext cx="138358" cy="13706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8" name="Овал 27"/>
          <p:cNvSpPr/>
          <p:nvPr/>
        </p:nvSpPr>
        <p:spPr>
          <a:xfrm>
            <a:off x="6504024" y="4033321"/>
            <a:ext cx="231833" cy="339538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Овал 28"/>
          <p:cNvSpPr/>
          <p:nvPr/>
        </p:nvSpPr>
        <p:spPr>
          <a:xfrm>
            <a:off x="7379771" y="4027751"/>
            <a:ext cx="231833" cy="339538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Прямоугольник 29"/>
          <p:cNvSpPr/>
          <p:nvPr/>
        </p:nvSpPr>
        <p:spPr>
          <a:xfrm>
            <a:off x="8738737" y="3750112"/>
            <a:ext cx="1730216" cy="293884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Прямоугольный треугольник 30"/>
          <p:cNvSpPr/>
          <p:nvPr/>
        </p:nvSpPr>
        <p:spPr>
          <a:xfrm rot="11726673" flipH="1">
            <a:off x="9999515" y="3535896"/>
            <a:ext cx="65247" cy="141668"/>
          </a:xfrm>
          <a:prstGeom prst="rt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3" name="Прямая соединительная линия 32"/>
          <p:cNvCxnSpPr/>
          <p:nvPr/>
        </p:nvCxnSpPr>
        <p:spPr>
          <a:xfrm>
            <a:off x="9406013" y="3732997"/>
            <a:ext cx="739" cy="300324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4" name="Овал 33"/>
          <p:cNvSpPr/>
          <p:nvPr/>
        </p:nvSpPr>
        <p:spPr>
          <a:xfrm>
            <a:off x="9160892" y="3803346"/>
            <a:ext cx="138358" cy="13706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5" name="Овал 34"/>
          <p:cNvSpPr/>
          <p:nvPr/>
        </p:nvSpPr>
        <p:spPr>
          <a:xfrm>
            <a:off x="9837883" y="3828522"/>
            <a:ext cx="138358" cy="13706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6" name="Овал 35"/>
          <p:cNvSpPr/>
          <p:nvPr/>
        </p:nvSpPr>
        <p:spPr>
          <a:xfrm>
            <a:off x="9114154" y="4056189"/>
            <a:ext cx="231833" cy="339538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рямоугольник 36"/>
          <p:cNvSpPr/>
          <p:nvPr/>
        </p:nvSpPr>
        <p:spPr>
          <a:xfrm rot="16200000" flipH="1">
            <a:off x="9559133" y="3773043"/>
            <a:ext cx="55116" cy="22023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Прямоугольник 44"/>
          <p:cNvSpPr/>
          <p:nvPr/>
        </p:nvSpPr>
        <p:spPr>
          <a:xfrm rot="16200000" flipH="1">
            <a:off x="8915360" y="3773043"/>
            <a:ext cx="55116" cy="22023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Прямоугольник 45"/>
          <p:cNvSpPr/>
          <p:nvPr/>
        </p:nvSpPr>
        <p:spPr>
          <a:xfrm rot="16200000" flipH="1">
            <a:off x="10213822" y="3783567"/>
            <a:ext cx="55116" cy="22023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Овал 46"/>
          <p:cNvSpPr/>
          <p:nvPr/>
        </p:nvSpPr>
        <p:spPr>
          <a:xfrm>
            <a:off x="9837883" y="4116715"/>
            <a:ext cx="231833" cy="339538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6299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" grpId="0" animBg="1"/>
      <p:bldP spid="130" grpId="0" animBg="1"/>
      <p:bldP spid="131" grpId="0" animBg="1"/>
      <p:bldP spid="132" grpId="0" animBg="1"/>
      <p:bldP spid="133" grpId="0" animBg="1"/>
      <p:bldP spid="134" grpId="0" animBg="1"/>
      <p:bldP spid="135" grpId="0" animBg="1"/>
      <p:bldP spid="136" grpId="0" animBg="1"/>
      <p:bldP spid="137" grpId="0" animBg="1"/>
      <p:bldP spid="21" grpId="0" animBg="1"/>
      <p:bldP spid="22" grpId="0" animBg="1"/>
      <p:bldP spid="23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4" grpId="0" animBg="1"/>
      <p:bldP spid="35" grpId="0" animBg="1"/>
      <p:bldP spid="36" grpId="0" animBg="1"/>
      <p:bldP spid="37" grpId="0" animBg="1"/>
      <p:bldP spid="45" grpId="0" animBg="1"/>
      <p:bldP spid="46" grpId="0" animBg="1"/>
      <p:bldP spid="4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3" name="Прямоугольник 32"/>
          <p:cNvSpPr/>
          <p:nvPr/>
        </p:nvSpPr>
        <p:spPr>
          <a:xfrm>
            <a:off x="1317172" y="431996"/>
            <a:ext cx="9553645" cy="71100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Робота в зошиті</a:t>
            </a:r>
            <a:endParaRPr lang="ru-RU" sz="3600" b="1" dirty="0">
              <a:solidFill>
                <a:schemeClr val="bg1"/>
              </a:solidFill>
            </a:endParaRP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31" t="14995" r="30112"/>
          <a:stretch/>
        </p:blipFill>
        <p:spPr>
          <a:xfrm>
            <a:off x="155575" y="1444803"/>
            <a:ext cx="2604204" cy="3525381"/>
          </a:xfrm>
          <a:prstGeom prst="rect">
            <a:avLst/>
          </a:prstGeom>
        </p:spPr>
      </p:pic>
      <p:sp>
        <p:nvSpPr>
          <p:cNvPr id="26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27328"/>
            <a:ext cx="11430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b="1" dirty="0" smtClean="0">
                <a:solidFill>
                  <a:schemeClr val="bg1"/>
                </a:solidFill>
              </a:rPr>
              <a:t>Підручник Сторінка</a:t>
            </a:r>
            <a:endParaRPr lang="uk-UA" sz="1600" b="1" dirty="0">
              <a:solidFill>
                <a:schemeClr val="bg1"/>
              </a:solidFill>
            </a:endParaRP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19</a:t>
            </a:r>
            <a:endParaRPr lang="ru-RU" sz="3200" b="1" dirty="0">
              <a:solidFill>
                <a:schemeClr val="bg1"/>
              </a:solidFill>
            </a:endParaRPr>
          </a:p>
        </p:txBody>
      </p:sp>
      <p:pic>
        <p:nvPicPr>
          <p:cNvPr id="3074" name="Picture 2" descr="D:\1 клас\1. Навчання грамоти\1 УРОКИ 2023\Читання\018 - Звук [о]. Мала буква о\2023-09-28_23105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4536" y="1564546"/>
            <a:ext cx="7683178" cy="3525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Прямая со стрелкой 2"/>
          <p:cNvCxnSpPr/>
          <p:nvPr/>
        </p:nvCxnSpPr>
        <p:spPr>
          <a:xfrm>
            <a:off x="5285014" y="3207493"/>
            <a:ext cx="1159329" cy="597634"/>
          </a:xfrm>
          <a:prstGeom prst="straightConnector1">
            <a:avLst/>
          </a:prstGeom>
          <a:ln w="38100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/>
          <p:nvPr/>
        </p:nvCxnSpPr>
        <p:spPr>
          <a:xfrm flipV="1">
            <a:off x="4934665" y="3207493"/>
            <a:ext cx="1248421" cy="1045029"/>
          </a:xfrm>
          <a:prstGeom prst="straightConnector1">
            <a:avLst/>
          </a:prstGeom>
          <a:ln w="38100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/>
          <p:cNvCxnSpPr/>
          <p:nvPr/>
        </p:nvCxnSpPr>
        <p:spPr>
          <a:xfrm>
            <a:off x="7890188" y="2616669"/>
            <a:ext cx="1248421" cy="1635853"/>
          </a:xfrm>
          <a:prstGeom prst="straightConnector1">
            <a:avLst/>
          </a:prstGeom>
          <a:ln w="38100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 стрелкой 27"/>
          <p:cNvCxnSpPr/>
          <p:nvPr/>
        </p:nvCxnSpPr>
        <p:spPr>
          <a:xfrm flipV="1">
            <a:off x="8177112" y="3015343"/>
            <a:ext cx="961497" cy="1337679"/>
          </a:xfrm>
          <a:prstGeom prst="straightConnector1">
            <a:avLst/>
          </a:prstGeom>
          <a:ln w="38100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5" name="Picture 3" descr="D:\1 клас\1. Навчання грамоти\1 УРОКИ 2023\Читання\018 - Звук [о]. Мала буква о\2023-09-28_23145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1564546"/>
            <a:ext cx="7965914" cy="3606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Прямая соединительная линия 8"/>
          <p:cNvCxnSpPr/>
          <p:nvPr/>
        </p:nvCxnSpPr>
        <p:spPr>
          <a:xfrm>
            <a:off x="9568543" y="5089927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 flipH="1">
            <a:off x="9568543" y="2427514"/>
            <a:ext cx="1110343" cy="1302493"/>
          </a:xfrm>
          <a:prstGeom prst="line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62879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60" t="66667"/>
          <a:stretch/>
        </p:blipFill>
        <p:spPr>
          <a:xfrm>
            <a:off x="6972300" y="1863158"/>
            <a:ext cx="4248150" cy="4099983"/>
          </a:xfrm>
          <a:prstGeom prst="rect">
            <a:avLst/>
          </a:prstGeom>
          <a:ln w="38100">
            <a:solidFill>
              <a:schemeClr val="accent1">
                <a:lumMod val="50000"/>
              </a:schemeClr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1747924" y="457536"/>
            <a:ext cx="8732066" cy="91406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/>
              <a:t>Словникова робота </a:t>
            </a:r>
            <a:endParaRPr lang="ru-RU" sz="3600" dirty="0"/>
          </a:p>
        </p:txBody>
      </p:sp>
      <p:pic>
        <p:nvPicPr>
          <p:cNvPr id="1026" name="Picture 2" descr="Блог учителя початкових класів &quot;Вінницький ліцей №7 ім.О.Сухомовського&quot;  Іванович Світлани Леонідівни: Стіна слів/Словникові слова (1-4 клас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314" y="1863159"/>
            <a:ext cx="5466643" cy="4099983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7358367" y="2389655"/>
            <a:ext cx="361443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41300" algn="ctr"/>
            <a:r>
              <a:rPr lang="uk-UA" sz="3200" b="1" dirty="0" smtClean="0">
                <a:solidFill>
                  <a:schemeClr val="tx2">
                    <a:lumMod val="75000"/>
                  </a:schemeClr>
                </a:solidFill>
              </a:rPr>
              <a:t>Г</a:t>
            </a:r>
            <a:r>
              <a:rPr lang="uk-UA" sz="3200" b="1" dirty="0" smtClean="0">
                <a:solidFill>
                  <a:srgbClr val="FF0000"/>
                </a:solidFill>
              </a:rPr>
              <a:t>о</a:t>
            </a:r>
            <a:r>
              <a:rPr lang="uk-UA" sz="3200" b="1" dirty="0" smtClean="0">
                <a:solidFill>
                  <a:schemeClr val="tx2">
                    <a:lumMod val="75000"/>
                  </a:schemeClr>
                </a:solidFill>
              </a:rPr>
              <a:t>р</a:t>
            </a:r>
            <a:r>
              <a:rPr lang="uk-UA" sz="3200" b="1" dirty="0" smtClean="0">
                <a:solidFill>
                  <a:srgbClr val="FF0000"/>
                </a:solidFill>
              </a:rPr>
              <a:t>о</a:t>
            </a:r>
            <a:r>
              <a:rPr lang="uk-UA" sz="3200" b="1" dirty="0" smtClean="0">
                <a:solidFill>
                  <a:schemeClr val="tx2">
                    <a:lumMod val="75000"/>
                  </a:schemeClr>
                </a:solidFill>
              </a:rPr>
              <a:t>д     </a:t>
            </a:r>
            <a:r>
              <a:rPr lang="uk-UA" sz="3200" b="1" dirty="0" smtClean="0">
                <a:solidFill>
                  <a:srgbClr val="FF0000"/>
                </a:solidFill>
              </a:rPr>
              <a:t> </a:t>
            </a:r>
            <a:r>
              <a:rPr lang="uk-UA" sz="3200" b="1" dirty="0">
                <a:solidFill>
                  <a:srgbClr val="FF0000"/>
                </a:solidFill>
              </a:rPr>
              <a:t>о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в</a:t>
            </a:r>
            <a:r>
              <a:rPr lang="uk-UA" sz="3200" b="1" dirty="0">
                <a:solidFill>
                  <a:srgbClr val="FF0000"/>
                </a:solidFill>
              </a:rPr>
              <a:t>о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ч</a:t>
            </a:r>
            <a:r>
              <a:rPr lang="uk-UA" sz="3200" b="1" dirty="0">
                <a:solidFill>
                  <a:srgbClr val="FF0000"/>
                </a:solidFill>
              </a:rPr>
              <a:t>і</a:t>
            </a:r>
          </a:p>
          <a:p>
            <a:pPr indent="241300" algn="ctr"/>
            <a:r>
              <a:rPr lang="uk-UA" sz="3200" b="1" dirty="0">
                <a:solidFill>
                  <a:srgbClr val="FF0000"/>
                </a:solidFill>
              </a:rPr>
              <a:t>о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г</a:t>
            </a:r>
            <a:r>
              <a:rPr lang="uk-UA" sz="3200" b="1" dirty="0">
                <a:solidFill>
                  <a:srgbClr val="FF0000"/>
                </a:solidFill>
              </a:rPr>
              <a:t>і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рк</a:t>
            </a:r>
            <a:r>
              <a:rPr lang="uk-UA" sz="3200" b="1" dirty="0">
                <a:solidFill>
                  <a:srgbClr val="FF0000"/>
                </a:solidFill>
              </a:rPr>
              <a:t>и </a:t>
            </a:r>
            <a:r>
              <a:rPr lang="uk-UA" sz="3200" b="1" dirty="0" smtClean="0">
                <a:solidFill>
                  <a:srgbClr val="FF0000"/>
                </a:solidFill>
              </a:rPr>
              <a:t>     о</a:t>
            </a:r>
            <a:r>
              <a:rPr lang="uk-UA" sz="3200" b="1" dirty="0" smtClean="0">
                <a:solidFill>
                  <a:schemeClr val="tx2">
                    <a:lumMod val="75000"/>
                  </a:schemeClr>
                </a:solidFill>
              </a:rPr>
              <a:t>к</a:t>
            </a:r>
            <a:r>
              <a:rPr lang="uk-UA" sz="3200" b="1" dirty="0" smtClean="0">
                <a:solidFill>
                  <a:srgbClr val="FF0000"/>
                </a:solidFill>
              </a:rPr>
              <a:t>у</a:t>
            </a:r>
            <a:r>
              <a:rPr lang="uk-UA" sz="3200" b="1" dirty="0" smtClean="0">
                <a:solidFill>
                  <a:schemeClr val="tx2">
                    <a:lumMod val="75000"/>
                  </a:schemeClr>
                </a:solidFill>
              </a:rPr>
              <a:t>л</a:t>
            </a:r>
            <a:r>
              <a:rPr lang="uk-UA" sz="3200" b="1" dirty="0" smtClean="0">
                <a:solidFill>
                  <a:srgbClr val="FF0000"/>
                </a:solidFill>
              </a:rPr>
              <a:t>я</a:t>
            </a:r>
            <a:r>
              <a:rPr lang="uk-UA" sz="3200" b="1" dirty="0" smtClean="0">
                <a:solidFill>
                  <a:schemeClr val="tx2">
                    <a:lumMod val="75000"/>
                  </a:schemeClr>
                </a:solidFill>
              </a:rPr>
              <a:t>р</a:t>
            </a:r>
            <a:r>
              <a:rPr lang="uk-UA" sz="3200" b="1" dirty="0" smtClean="0">
                <a:solidFill>
                  <a:srgbClr val="FF0000"/>
                </a:solidFill>
              </a:rPr>
              <a:t>и</a:t>
            </a:r>
            <a:endParaRPr lang="uk-UA" sz="3200" b="1" dirty="0">
              <a:solidFill>
                <a:srgbClr val="FF0000"/>
              </a:solidFill>
            </a:endParaRPr>
          </a:p>
          <a:p>
            <a:pPr indent="241300" algn="ctr"/>
            <a:r>
              <a:rPr lang="uk-UA" sz="3200" b="1" dirty="0">
                <a:solidFill>
                  <a:srgbClr val="FF0000"/>
                </a:solidFill>
              </a:rPr>
              <a:t>о</a:t>
            </a:r>
            <a:r>
              <a:rPr lang="uk-UA" sz="3200" b="1" dirty="0" smtClean="0">
                <a:solidFill>
                  <a:schemeClr val="tx2">
                    <a:lumMod val="75000"/>
                  </a:schemeClr>
                </a:solidFill>
              </a:rPr>
              <a:t>л</a:t>
            </a:r>
            <a:r>
              <a:rPr lang="uk-UA" sz="3200" b="1" dirty="0" smtClean="0">
                <a:solidFill>
                  <a:srgbClr val="FF0000"/>
                </a:solidFill>
              </a:rPr>
              <a:t>і</a:t>
            </a:r>
            <a:r>
              <a:rPr lang="uk-UA" sz="3200" b="1" dirty="0" smtClean="0">
                <a:solidFill>
                  <a:schemeClr val="tx2">
                    <a:lumMod val="75000"/>
                  </a:schemeClr>
                </a:solidFill>
              </a:rPr>
              <a:t>в</a:t>
            </a:r>
            <a:r>
              <a:rPr lang="uk-UA" sz="3200" b="1" dirty="0" smtClean="0">
                <a:solidFill>
                  <a:srgbClr val="FF0000"/>
                </a:solidFill>
              </a:rPr>
              <a:t>е</a:t>
            </a:r>
            <a:r>
              <a:rPr lang="uk-UA" sz="3200" b="1" dirty="0" smtClean="0">
                <a:solidFill>
                  <a:schemeClr val="tx2">
                    <a:lumMod val="75000"/>
                  </a:schemeClr>
                </a:solidFill>
              </a:rPr>
              <a:t>ц</a:t>
            </a:r>
            <a:r>
              <a:rPr lang="uk-UA" sz="3200" b="1" dirty="0" smtClean="0">
                <a:solidFill>
                  <a:srgbClr val="463EDE"/>
                </a:solidFill>
              </a:rPr>
              <a:t>ь     </a:t>
            </a:r>
            <a:r>
              <a:rPr lang="uk-UA" sz="3200" b="1" dirty="0" smtClean="0">
                <a:solidFill>
                  <a:srgbClr val="FF0000"/>
                </a:solidFill>
              </a:rPr>
              <a:t> </a:t>
            </a:r>
            <a:r>
              <a:rPr lang="uk-UA" sz="3200" b="1" dirty="0">
                <a:solidFill>
                  <a:srgbClr val="FF0000"/>
                </a:solidFill>
              </a:rPr>
              <a:t>о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з</a:t>
            </a:r>
            <a:r>
              <a:rPr lang="uk-UA" sz="3200" b="1" dirty="0">
                <a:solidFill>
                  <a:srgbClr val="FF0000"/>
                </a:solidFill>
              </a:rPr>
              <a:t>е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р</a:t>
            </a:r>
            <a:r>
              <a:rPr lang="uk-UA" sz="3200" b="1" dirty="0">
                <a:solidFill>
                  <a:srgbClr val="FF0000"/>
                </a:solidFill>
              </a:rPr>
              <a:t>о</a:t>
            </a:r>
          </a:p>
          <a:p>
            <a:pPr indent="241300" algn="ctr"/>
            <a:r>
              <a:rPr lang="uk-UA" sz="3200" b="1" smtClean="0">
                <a:solidFill>
                  <a:schemeClr val="tx2">
                    <a:lumMod val="75000"/>
                  </a:schemeClr>
                </a:solidFill>
              </a:rPr>
              <a:t>ч</a:t>
            </a:r>
            <a:r>
              <a:rPr lang="uk-UA" sz="3200" b="1" smtClean="0">
                <a:solidFill>
                  <a:srgbClr val="FF0000"/>
                </a:solidFill>
              </a:rPr>
              <a:t>о</a:t>
            </a:r>
            <a:r>
              <a:rPr lang="uk-UA" sz="3200" b="1" smtClean="0">
                <a:solidFill>
                  <a:schemeClr val="tx2">
                    <a:lumMod val="75000"/>
                  </a:schemeClr>
                </a:solidFill>
              </a:rPr>
              <a:t>в</a:t>
            </a:r>
            <a:r>
              <a:rPr lang="uk-UA" sz="3200" b="1" smtClean="0">
                <a:solidFill>
                  <a:srgbClr val="FF0000"/>
                </a:solidFill>
              </a:rPr>
              <a:t>е</a:t>
            </a:r>
            <a:r>
              <a:rPr lang="uk-UA" sz="3200" b="1" smtClean="0">
                <a:solidFill>
                  <a:schemeClr val="tx2">
                    <a:lumMod val="75000"/>
                  </a:schemeClr>
                </a:solidFill>
              </a:rPr>
              <a:t>н     </a:t>
            </a:r>
            <a:r>
              <a:rPr lang="uk-UA" sz="3200" b="1" smtClean="0">
                <a:solidFill>
                  <a:srgbClr val="FF0000"/>
                </a:solidFill>
              </a:rPr>
              <a:t> 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в</a:t>
            </a:r>
            <a:r>
              <a:rPr lang="uk-UA" sz="3200" b="1" dirty="0">
                <a:solidFill>
                  <a:srgbClr val="FF0000"/>
                </a:solidFill>
              </a:rPr>
              <a:t>е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сл</a:t>
            </a:r>
            <a:r>
              <a:rPr lang="uk-UA" sz="3200" b="1" dirty="0">
                <a:solidFill>
                  <a:srgbClr val="FF0000"/>
                </a:solidFill>
              </a:rPr>
              <a:t>о</a:t>
            </a:r>
          </a:p>
          <a:p>
            <a:pPr indent="241300" algn="ctr"/>
            <a:r>
              <a:rPr lang="uk-UA" sz="3200" b="1" dirty="0" smtClean="0">
                <a:solidFill>
                  <a:schemeClr val="tx2">
                    <a:lumMod val="75000"/>
                  </a:schemeClr>
                </a:solidFill>
              </a:rPr>
              <a:t>м</a:t>
            </a:r>
            <a:r>
              <a:rPr lang="uk-UA" sz="3200" b="1" dirty="0" smtClean="0">
                <a:solidFill>
                  <a:srgbClr val="FF0000"/>
                </a:solidFill>
              </a:rPr>
              <a:t>о</a:t>
            </a:r>
            <a:r>
              <a:rPr lang="uk-UA" sz="3200" b="1" dirty="0" smtClean="0">
                <a:solidFill>
                  <a:schemeClr val="tx2">
                    <a:lumMod val="75000"/>
                  </a:schemeClr>
                </a:solidFill>
              </a:rPr>
              <a:t>л</a:t>
            </a:r>
            <a:r>
              <a:rPr lang="uk-UA" sz="3200" b="1" dirty="0" smtClean="0">
                <a:solidFill>
                  <a:srgbClr val="FF0000"/>
                </a:solidFill>
              </a:rPr>
              <a:t>о</a:t>
            </a:r>
            <a:r>
              <a:rPr lang="uk-UA" sz="3200" b="1" dirty="0" smtClean="0">
                <a:solidFill>
                  <a:schemeClr val="tx2">
                    <a:lumMod val="75000"/>
                  </a:schemeClr>
                </a:solidFill>
              </a:rPr>
              <a:t>т</a:t>
            </a:r>
            <a:r>
              <a:rPr lang="uk-UA" sz="3200" b="1" dirty="0" smtClean="0">
                <a:solidFill>
                  <a:srgbClr val="FF0000"/>
                </a:solidFill>
              </a:rPr>
              <a:t>о</a:t>
            </a:r>
            <a:r>
              <a:rPr lang="uk-UA" sz="3200" b="1" dirty="0" smtClean="0">
                <a:solidFill>
                  <a:schemeClr val="tx2">
                    <a:lumMod val="75000"/>
                  </a:schemeClr>
                </a:solidFill>
              </a:rPr>
              <a:t>к     </a:t>
            </a:r>
            <a:r>
              <a:rPr lang="uk-UA" sz="3200" b="1" dirty="0" smtClean="0">
                <a:solidFill>
                  <a:srgbClr val="FF0000"/>
                </a:solidFill>
              </a:rPr>
              <a:t> 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г</a:t>
            </a:r>
            <a:r>
              <a:rPr lang="uk-UA" sz="3200" b="1" dirty="0">
                <a:solidFill>
                  <a:srgbClr val="FF0000"/>
                </a:solidFill>
              </a:rPr>
              <a:t>о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р</a:t>
            </a:r>
            <a:r>
              <a:rPr lang="uk-UA" sz="3200" b="1" dirty="0">
                <a:solidFill>
                  <a:srgbClr val="FF0000"/>
                </a:solidFill>
              </a:rPr>
              <a:t>і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х</a:t>
            </a:r>
          </a:p>
          <a:p>
            <a:pPr indent="241300" algn="ctr"/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кр</a:t>
            </a:r>
            <a:r>
              <a:rPr lang="uk-UA" sz="3200" b="1" dirty="0">
                <a:solidFill>
                  <a:srgbClr val="FF0000"/>
                </a:solidFill>
              </a:rPr>
              <a:t>и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л</a:t>
            </a:r>
            <a:r>
              <a:rPr lang="uk-UA" sz="3200" b="1" dirty="0">
                <a:solidFill>
                  <a:srgbClr val="FF0000"/>
                </a:solidFill>
              </a:rPr>
              <a:t>о </a:t>
            </a:r>
            <a:r>
              <a:rPr lang="uk-UA" sz="3200" b="1" dirty="0" smtClean="0">
                <a:solidFill>
                  <a:srgbClr val="FF0000"/>
                </a:solidFill>
              </a:rPr>
              <a:t>     </a:t>
            </a:r>
            <a:r>
              <a:rPr lang="uk-UA" sz="3200" b="1" dirty="0" smtClean="0">
                <a:solidFill>
                  <a:schemeClr val="tx2">
                    <a:lumMod val="75000"/>
                  </a:schemeClr>
                </a:solidFill>
              </a:rPr>
              <a:t>сл</a:t>
            </a:r>
            <a:r>
              <a:rPr lang="uk-UA" sz="3200" b="1" dirty="0" smtClean="0">
                <a:solidFill>
                  <a:srgbClr val="FF0000"/>
                </a:solidFill>
              </a:rPr>
              <a:t>о</a:t>
            </a:r>
            <a:r>
              <a:rPr lang="uk-UA" sz="3200" b="1" dirty="0" smtClean="0">
                <a:solidFill>
                  <a:schemeClr val="tx2">
                    <a:lumMod val="75000"/>
                  </a:schemeClr>
                </a:solidFill>
              </a:rPr>
              <a:t>н </a:t>
            </a:r>
            <a:endParaRPr lang="uk-UA" sz="3200" b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1435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6" descr="листья&quot; — card of the user Vlad L. in Yandex.Collections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255" y="1574803"/>
            <a:ext cx="5131151" cy="3437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Window transparent PNG by AbsurdWordPreferred Watch Resources ...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54" t="-1079" r="12816" b="3766"/>
          <a:stretch/>
        </p:blipFill>
        <p:spPr bwMode="auto">
          <a:xfrm>
            <a:off x="429657" y="1200839"/>
            <a:ext cx="5563519" cy="3977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845750" y="435655"/>
            <a:ext cx="8732066" cy="68715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Організація </a:t>
            </a:r>
            <a:r>
              <a:rPr lang="uk-UA" sz="3600" b="1" dirty="0" smtClean="0">
                <a:solidFill>
                  <a:schemeClr val="bg1"/>
                </a:solidFill>
              </a:rPr>
              <a:t>класу </a:t>
            </a:r>
            <a:endParaRPr lang="uk-UA" sz="3600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Похожее изображение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704" y="3193283"/>
            <a:ext cx="2628114" cy="335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4720" y="3080056"/>
            <a:ext cx="2380068" cy="3468824"/>
          </a:xfrm>
          <a:prstGeom prst="rect">
            <a:avLst/>
          </a:prstGeom>
        </p:spPr>
      </p:pic>
      <p:sp>
        <p:nvSpPr>
          <p:cNvPr id="16" name="Скругленный прямоугольник 15"/>
          <p:cNvSpPr/>
          <p:nvPr/>
        </p:nvSpPr>
        <p:spPr>
          <a:xfrm>
            <a:off x="6481186" y="1479660"/>
            <a:ext cx="5181893" cy="4689025"/>
          </a:xfrm>
          <a:prstGeom prst="roundRect">
            <a:avLst/>
          </a:prstGeom>
          <a:solidFill>
            <a:srgbClr val="78B64E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481186" y="1623569"/>
            <a:ext cx="5181893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alt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Продзвенів уже дзвінок,</a:t>
            </a:r>
            <a:endParaRPr lang="uk-UA" altLang="ru-RU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alt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Починаємо урок!</a:t>
            </a:r>
            <a:endParaRPr lang="uk-UA" altLang="ru-RU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alt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Всі мерщій сідайте, діти.</a:t>
            </a:r>
            <a:endParaRPr lang="uk-UA" altLang="ru-RU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alt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Домовляймось не шуміти.</a:t>
            </a:r>
            <a:endParaRPr lang="uk-UA" altLang="ru-RU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alt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На уроці не дрімати,</a:t>
            </a:r>
            <a:endParaRPr lang="uk-UA" altLang="ru-RU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alt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Руки вчасно піднімати.</a:t>
            </a:r>
            <a:endParaRPr lang="uk-UA" altLang="ru-RU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alt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І щоб не було мороки.</a:t>
            </a:r>
            <a:endParaRPr lang="uk-UA" altLang="ru-RU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alt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Всі готові до уроку?!</a:t>
            </a:r>
            <a:endParaRPr lang="uk-UA" altLang="ru-RU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alt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Тож гаразд, часу не гаймо</a:t>
            </a:r>
            <a:endParaRPr lang="uk-UA" altLang="ru-RU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alt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І урок розпочинаймо!</a:t>
            </a:r>
            <a:endParaRPr lang="uk-UA" altLang="ru-RU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65458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584493" y="494281"/>
            <a:ext cx="8755124" cy="67704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Вправа «Мікрофон</a:t>
            </a:r>
            <a:r>
              <a:rPr lang="uk-UA" sz="3600" b="1" dirty="0" smtClean="0">
                <a:solidFill>
                  <a:schemeClr val="bg1"/>
                </a:solidFill>
              </a:rPr>
              <a:t>»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318379" y="1925047"/>
            <a:ext cx="5463354" cy="310854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Яку букву вивчали на уроці?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Який звук вона позначає?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Що </a:t>
            </a:r>
            <a:r>
              <a:rPr lang="uk-UA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ти знаєш </a:t>
            </a:r>
            <a:r>
              <a:rPr lang="uk-U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 цей звук? Який він?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Добери </a:t>
            </a:r>
            <a:r>
              <a:rPr lang="uk-U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слова, в яких звук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[</a:t>
            </a:r>
            <a:r>
              <a:rPr lang="uk-U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]</a:t>
            </a:r>
            <a:r>
              <a:rPr lang="uk-U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стоїть на початку, потім в середині і в кінці слова.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1" t="7258" r="4332" b="9742"/>
          <a:stretch/>
        </p:blipFill>
        <p:spPr>
          <a:xfrm>
            <a:off x="9030884" y="1925048"/>
            <a:ext cx="3428736" cy="413583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23" t="16747" r="29640"/>
          <a:stretch/>
        </p:blipFill>
        <p:spPr>
          <a:xfrm>
            <a:off x="157474" y="1552229"/>
            <a:ext cx="2588551" cy="3413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29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1916163" y="399208"/>
            <a:ext cx="8732066" cy="68212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>
                <a:solidFill>
                  <a:schemeClr val="bg1"/>
                </a:solidFill>
              </a:rPr>
              <a:t>Рефлексія. </a:t>
            </a:r>
            <a:r>
              <a:rPr lang="uk-UA" sz="3200" b="1" dirty="0" err="1" smtClean="0">
                <a:solidFill>
                  <a:schemeClr val="bg1"/>
                </a:solidFill>
              </a:rPr>
              <a:t>Обери</a:t>
            </a:r>
            <a:r>
              <a:rPr lang="uk-UA" sz="3200" b="1" dirty="0" smtClean="0">
                <a:solidFill>
                  <a:schemeClr val="bg1"/>
                </a:solidFill>
              </a:rPr>
              <a:t> </a:t>
            </a:r>
            <a:r>
              <a:rPr lang="uk-UA" sz="3200" b="1" dirty="0">
                <a:solidFill>
                  <a:schemeClr val="bg1"/>
                </a:solidFill>
              </a:rPr>
              <a:t>відповідну цеглинку </a:t>
            </a:r>
            <a:r>
              <a:rPr lang="en-US" sz="3200" b="1" dirty="0">
                <a:solidFill>
                  <a:schemeClr val="bg1"/>
                </a:solidFill>
              </a:rPr>
              <a:t>LEGO</a:t>
            </a:r>
            <a:r>
              <a:rPr lang="uk-UA" sz="3200" b="1" dirty="0">
                <a:solidFill>
                  <a:schemeClr val="bg1"/>
                </a:solidFill>
              </a:rPr>
              <a:t>. 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3248640" y="1292562"/>
            <a:ext cx="6067110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uk-UA" sz="2400" b="1" cap="none" spc="0" dirty="0">
                <a:ln/>
                <a:solidFill>
                  <a:schemeClr val="bg1"/>
                </a:solidFill>
                <a:effectLst/>
              </a:rPr>
              <a:t>Цеглинку </a:t>
            </a:r>
            <a:r>
              <a:rPr lang="uk-UA" sz="2400" b="1" dirty="0">
                <a:ln/>
                <a:solidFill>
                  <a:schemeClr val="bg1"/>
                </a:solidFill>
              </a:rPr>
              <a:t>ЛЕГО</a:t>
            </a:r>
            <a:r>
              <a:rPr lang="uk-UA" sz="2400" b="1" cap="none" spc="0" dirty="0">
                <a:ln/>
                <a:solidFill>
                  <a:schemeClr val="bg1"/>
                </a:solidFill>
                <a:effectLst/>
              </a:rPr>
              <a:t> </a:t>
            </a:r>
            <a:r>
              <a:rPr lang="uk-UA" sz="2400" b="1" cap="none" spc="0" dirty="0" err="1" smtClean="0">
                <a:ln/>
                <a:solidFill>
                  <a:schemeClr val="bg1"/>
                </a:solidFill>
                <a:effectLst/>
              </a:rPr>
              <a:t>підійми</a:t>
            </a:r>
            <a:r>
              <a:rPr lang="uk-UA" sz="2400" b="1" cap="none" spc="0" dirty="0" smtClean="0">
                <a:ln/>
                <a:solidFill>
                  <a:schemeClr val="bg1"/>
                </a:solidFill>
                <a:effectLst/>
              </a:rPr>
              <a:t>, </a:t>
            </a:r>
            <a:r>
              <a:rPr lang="uk-UA" sz="2400" b="1" cap="none" spc="0" dirty="0">
                <a:ln/>
                <a:solidFill>
                  <a:schemeClr val="bg1"/>
                </a:solidFill>
                <a:effectLst/>
              </a:rPr>
              <a:t>зустріч нашу </a:t>
            </a:r>
            <a:r>
              <a:rPr lang="uk-UA" sz="2400" b="1" cap="none" spc="0" dirty="0" smtClean="0">
                <a:ln/>
                <a:solidFill>
                  <a:schemeClr val="bg1"/>
                </a:solidFill>
                <a:effectLst/>
              </a:rPr>
              <a:t>оціни!</a:t>
            </a:r>
            <a:endParaRPr lang="ru-RU" sz="2400" b="1" cap="none" spc="0" dirty="0">
              <a:ln/>
              <a:solidFill>
                <a:schemeClr val="bg1"/>
              </a:solidFill>
              <a:effectLst/>
            </a:endParaRPr>
          </a:p>
        </p:txBody>
      </p:sp>
      <p:pic>
        <p:nvPicPr>
          <p:cNvPr id="19" name="Picture 4" descr="Демонстраційний матеріал &quot;Цеглинки LEGO&quot; | Інші методичні матеріали. НУШ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703" b="67770"/>
          <a:stretch/>
        </p:blipFill>
        <p:spPr bwMode="auto">
          <a:xfrm>
            <a:off x="4768430" y="5044995"/>
            <a:ext cx="2390087" cy="1714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Демонстраційний матеріал &quot;Цеглинки LEGO&quot; | Інші методичні матеріали. НУШ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13" t="-466" r="-1010" b="68236"/>
          <a:stretch/>
        </p:blipFill>
        <p:spPr bwMode="auto">
          <a:xfrm>
            <a:off x="177086" y="5044994"/>
            <a:ext cx="2390087" cy="1714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Демонстраційний матеріал &quot;Цеглинки LEGO&quot; | Інші методичні матеріали. НУШ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" t="31073" r="50112" b="36697"/>
          <a:stretch/>
        </p:blipFill>
        <p:spPr bwMode="auto">
          <a:xfrm>
            <a:off x="7173354" y="5019588"/>
            <a:ext cx="2390087" cy="1714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Демонстраційний матеріал &quot;Цеглинки LEGO&quot; | Інші методичні матеріали. НУШ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12" t="63097" r="1391" b="4673"/>
          <a:stretch/>
        </p:blipFill>
        <p:spPr bwMode="auto">
          <a:xfrm>
            <a:off x="9409258" y="5053495"/>
            <a:ext cx="2477942" cy="1714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Демонстраційний матеріал &quot;Цеглинки LEGO&quot; | Інші методичні матеріали. НУШ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903" r="49476"/>
          <a:stretch/>
        </p:blipFill>
        <p:spPr bwMode="auto">
          <a:xfrm>
            <a:off x="2403997" y="5106403"/>
            <a:ext cx="2469564" cy="1952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Прямоугольник 27"/>
          <p:cNvSpPr/>
          <p:nvPr/>
        </p:nvSpPr>
        <p:spPr>
          <a:xfrm>
            <a:off x="9398840" y="5851950"/>
            <a:ext cx="240050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Було складно!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6A66FC8B-76EF-4077-8A8A-18F32CEBD126}"/>
              </a:ext>
            </a:extLst>
          </p:cNvPr>
          <p:cNvSpPr txBox="1"/>
          <p:nvPr/>
        </p:nvSpPr>
        <p:spPr>
          <a:xfrm>
            <a:off x="177086" y="5741164"/>
            <a:ext cx="20846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Все було легко!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5064664" y="5623083"/>
            <a:ext cx="1696172" cy="919401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Було цікаво!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7B1D2875-BFF4-4440-AAA9-AFE83C9180AA}"/>
              </a:ext>
            </a:extLst>
          </p:cNvPr>
          <p:cNvSpPr txBox="1"/>
          <p:nvPr/>
        </p:nvSpPr>
        <p:spPr>
          <a:xfrm>
            <a:off x="2400879" y="5712799"/>
            <a:ext cx="21941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 трошки втомилась!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="" xmlns:a16="http://schemas.microsoft.com/office/drawing/2014/main" id="{7B1D2875-BFF4-4440-AAA9-AFE83C9180AA}"/>
              </a:ext>
            </a:extLst>
          </p:cNvPr>
          <p:cNvSpPr txBox="1"/>
          <p:nvPr/>
        </p:nvSpPr>
        <p:spPr>
          <a:xfrm>
            <a:off x="7236710" y="5660878"/>
            <a:ext cx="20883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 мене все вийшло!</a:t>
            </a:r>
          </a:p>
        </p:txBody>
      </p:sp>
      <p:pic>
        <p:nvPicPr>
          <p:cNvPr id="5124" name="Picture 4" descr="Иллюстрация школьников детей мультфильм | Премиум векторы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893" t="52995"/>
          <a:stretch/>
        </p:blipFill>
        <p:spPr bwMode="auto">
          <a:xfrm>
            <a:off x="2861768" y="2339256"/>
            <a:ext cx="1678776" cy="2858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Иллюстрация школьников детей мультфильм Premium векторы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441" r="71736"/>
          <a:stretch/>
        </p:blipFill>
        <p:spPr bwMode="auto">
          <a:xfrm>
            <a:off x="9732458" y="2370225"/>
            <a:ext cx="2022051" cy="2728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Демонстраційний матеріал &quot;Цеглинки LEGO&quot; | Інші методичні матеріали. НУШ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903" r="49476"/>
          <a:stretch/>
        </p:blipFill>
        <p:spPr bwMode="auto">
          <a:xfrm>
            <a:off x="4252134" y="2750095"/>
            <a:ext cx="708502" cy="560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6" descr="Иллюстрация школьников детей мультфильм Premium векторы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56" t="1489" r="70898" b="47959"/>
          <a:stretch/>
        </p:blipFill>
        <p:spPr bwMode="auto">
          <a:xfrm>
            <a:off x="639165" y="2370226"/>
            <a:ext cx="1924180" cy="2736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 descr="Демонстраційний матеріал &quot;Цеглинки LEGO&quot; | Інші методичні матеріали. НУШ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13" t="-466" r="-1010" b="68236"/>
          <a:stretch/>
        </p:blipFill>
        <p:spPr bwMode="auto">
          <a:xfrm>
            <a:off x="343600" y="3064409"/>
            <a:ext cx="685701" cy="491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6" descr="Иллюстрация школьников детей мультфильм Premium векторы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45" t="54049" r="24291" b="392"/>
          <a:stretch/>
        </p:blipFill>
        <p:spPr bwMode="auto">
          <a:xfrm>
            <a:off x="7295747" y="2371097"/>
            <a:ext cx="2071416" cy="2794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Демонстраційний матеріал &quot;Цеглинки LEGO&quot; | Інші методичні матеріали. НУШ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" t="31073" r="50112" b="36697"/>
          <a:stretch/>
        </p:blipFill>
        <p:spPr bwMode="auto">
          <a:xfrm>
            <a:off x="7015279" y="2883225"/>
            <a:ext cx="685701" cy="491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6" descr="Иллюстрация школьников детей мультфильм Premium векторы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49" t="-277" r="23632" b="50993"/>
          <a:stretch/>
        </p:blipFill>
        <p:spPr bwMode="auto">
          <a:xfrm>
            <a:off x="5058775" y="2276836"/>
            <a:ext cx="1738161" cy="2889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Демонстраційний матеріал &quot;Цеглинки LEGO&quot; | Інші методичні матеріали. НУШ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703" b="67770"/>
          <a:stretch/>
        </p:blipFill>
        <p:spPr bwMode="auto">
          <a:xfrm>
            <a:off x="4757153" y="3436701"/>
            <a:ext cx="685701" cy="491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 descr="Демонстраційний матеріал &quot;Цеглинки LEGO&quot; | Інші методичні матеріали. НУШ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12" t="63097" r="1391" b="4673"/>
          <a:stretch/>
        </p:blipFill>
        <p:spPr bwMode="auto">
          <a:xfrm>
            <a:off x="9639451" y="2657012"/>
            <a:ext cx="685701" cy="491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7228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554386" y="450462"/>
            <a:ext cx="8782050" cy="80139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Актуалізація знань. Гра «Знайди букву А».</a:t>
            </a:r>
          </a:p>
        </p:txBody>
      </p:sp>
      <p:sp>
        <p:nvSpPr>
          <p:cNvPr id="17" name="Выноска-облако 16"/>
          <p:cNvSpPr/>
          <p:nvPr/>
        </p:nvSpPr>
        <p:spPr>
          <a:xfrm rot="272255">
            <a:off x="2389301" y="1255303"/>
            <a:ext cx="4120646" cy="2071089"/>
          </a:xfrm>
          <a:prstGeom prst="cloudCallout">
            <a:avLst>
              <a:gd name="adj1" fmla="val -37382"/>
              <a:gd name="adj2" fmla="val 77022"/>
            </a:avLst>
          </a:prstGeom>
          <a:solidFill>
            <a:schemeClr val="accent6"/>
          </a:solidFill>
          <a:ln>
            <a:solidFill>
              <a:schemeClr val="accent6">
                <a:lumMod val="75000"/>
              </a:schemeClr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573055" y="1536669"/>
            <a:ext cx="369332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Wingdings" panose="05000000000000000000" pitchFamily="2" charset="2"/>
              <a:buChar char="v"/>
            </a:pPr>
            <a:r>
              <a:rPr lang="uk-UA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Пригадай, </a:t>
            </a:r>
            <a:r>
              <a:rPr lang="uk-UA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яку букву ми вивчили минулого уроку?</a:t>
            </a:r>
          </a:p>
          <a:p>
            <a:pPr marL="342900" indent="-342900" algn="ctr">
              <a:buFont typeface="Wingdings" panose="05000000000000000000" pitchFamily="2" charset="2"/>
              <a:buChar char="v"/>
            </a:pPr>
            <a:r>
              <a:rPr lang="uk-UA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Спробуй </a:t>
            </a:r>
            <a:r>
              <a:rPr lang="uk-UA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відшукати букву А у цьому завданні? </a:t>
            </a:r>
            <a:endParaRPr lang="ru-R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uk-UA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sz="2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882301" y="1652741"/>
            <a:ext cx="3454135" cy="1546086"/>
          </a:xfrm>
          <a:prstGeom prst="cloudCallout">
            <a:avLst>
              <a:gd name="adj1" fmla="val -86774"/>
              <a:gd name="adj2" fmla="val 51180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000" b="1" dirty="0" smtClean="0">
                <a:solidFill>
                  <a:schemeClr val="bg1"/>
                </a:solidFill>
              </a:rPr>
              <a:t>Порахуй, </a:t>
            </a:r>
            <a:r>
              <a:rPr lang="uk-UA" sz="2000" b="1" dirty="0">
                <a:solidFill>
                  <a:schemeClr val="bg1"/>
                </a:solidFill>
              </a:rPr>
              <a:t>скільки літер «А» у </a:t>
            </a:r>
            <a:r>
              <a:rPr lang="uk-UA" sz="2000" b="1" dirty="0" smtClean="0">
                <a:solidFill>
                  <a:schemeClr val="bg1"/>
                </a:solidFill>
              </a:rPr>
              <a:t>тебе </a:t>
            </a:r>
            <a:r>
              <a:rPr lang="uk-UA" sz="2000" b="1" dirty="0">
                <a:solidFill>
                  <a:schemeClr val="bg1"/>
                </a:solidFill>
              </a:rPr>
              <a:t>вийшло?</a:t>
            </a:r>
            <a:endParaRPr lang="ru-RU" sz="2000" b="1" dirty="0">
              <a:solidFill>
                <a:schemeClr val="bg1"/>
              </a:solidFill>
            </a:endParaRPr>
          </a:p>
        </p:txBody>
      </p:sp>
      <p:pic>
        <p:nvPicPr>
          <p:cNvPr id="31" name="Рисунок 3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31" t="14995" r="30112"/>
          <a:stretch/>
        </p:blipFill>
        <p:spPr>
          <a:xfrm>
            <a:off x="279726" y="2748092"/>
            <a:ext cx="2768273" cy="3747485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6246493" y="3564246"/>
            <a:ext cx="5322278" cy="265506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190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4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uk-UA" sz="4000" dirty="0">
                <a:solidFill>
                  <a:schemeClr val="tx2">
                    <a:lumMod val="75000"/>
                  </a:schemeClr>
                </a:solidFill>
              </a:rPr>
              <a:t>А   Т   Ф   Ж   В   А   Б    И</a:t>
            </a:r>
          </a:p>
          <a:p>
            <a:pPr algn="ctr"/>
            <a:r>
              <a:rPr lang="uk-UA" sz="4000" dirty="0">
                <a:solidFill>
                  <a:schemeClr val="tx2">
                    <a:lumMod val="75000"/>
                  </a:schemeClr>
                </a:solidFill>
              </a:rPr>
              <a:t>С   М   А   Д   А   Г   Л   Е</a:t>
            </a:r>
          </a:p>
          <a:p>
            <a:pPr algn="ctr"/>
            <a:r>
              <a:rPr lang="uk-UA" sz="4000" dirty="0">
                <a:solidFill>
                  <a:schemeClr val="tx2">
                    <a:lumMod val="75000"/>
                  </a:schemeClr>
                </a:solidFill>
              </a:rPr>
              <a:t>К   А   Н   Я   У   Й   А   О</a:t>
            </a:r>
          </a:p>
          <a:p>
            <a:pPr algn="ctr"/>
            <a:r>
              <a:rPr lang="uk-UA" sz="4000" dirty="0">
                <a:solidFill>
                  <a:schemeClr val="tx2">
                    <a:lumMod val="75000"/>
                  </a:schemeClr>
                </a:solidFill>
              </a:rPr>
              <a:t>Х   І   К   А   Ф   А   З   И</a:t>
            </a:r>
            <a:endParaRPr lang="ru-RU" sz="40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1" name="Овал 20"/>
          <p:cNvSpPr/>
          <p:nvPr/>
        </p:nvSpPr>
        <p:spPr>
          <a:xfrm>
            <a:off x="6385913" y="3773380"/>
            <a:ext cx="496388" cy="462098"/>
          </a:xfrm>
          <a:prstGeom prst="ellipse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Овал 21"/>
          <p:cNvSpPr/>
          <p:nvPr/>
        </p:nvSpPr>
        <p:spPr>
          <a:xfrm>
            <a:off x="9647701" y="3766482"/>
            <a:ext cx="496388" cy="462098"/>
          </a:xfrm>
          <a:prstGeom prst="ellipse">
            <a:avLst/>
          </a:prstGeom>
          <a:noFill/>
          <a:ln w="190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Овал 22"/>
          <p:cNvSpPr/>
          <p:nvPr/>
        </p:nvSpPr>
        <p:spPr>
          <a:xfrm>
            <a:off x="7792074" y="4390786"/>
            <a:ext cx="496388" cy="462098"/>
          </a:xfrm>
          <a:prstGeom prst="ellipse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Овал 23"/>
          <p:cNvSpPr/>
          <p:nvPr/>
        </p:nvSpPr>
        <p:spPr>
          <a:xfrm>
            <a:off x="9115532" y="4386998"/>
            <a:ext cx="496388" cy="462098"/>
          </a:xfrm>
          <a:prstGeom prst="ellipse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Овал 24"/>
          <p:cNvSpPr/>
          <p:nvPr/>
        </p:nvSpPr>
        <p:spPr>
          <a:xfrm>
            <a:off x="7038869" y="5012655"/>
            <a:ext cx="496388" cy="462098"/>
          </a:xfrm>
          <a:prstGeom prst="ellipse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Овал 25"/>
          <p:cNvSpPr/>
          <p:nvPr/>
        </p:nvSpPr>
        <p:spPr>
          <a:xfrm>
            <a:off x="10254060" y="5012655"/>
            <a:ext cx="496388" cy="462098"/>
          </a:xfrm>
          <a:prstGeom prst="ellipse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Овал 26"/>
          <p:cNvSpPr/>
          <p:nvPr/>
        </p:nvSpPr>
        <p:spPr>
          <a:xfrm>
            <a:off x="8188307" y="5625015"/>
            <a:ext cx="496388" cy="462098"/>
          </a:xfrm>
          <a:prstGeom prst="ellipse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Овал 27"/>
          <p:cNvSpPr/>
          <p:nvPr/>
        </p:nvSpPr>
        <p:spPr>
          <a:xfrm>
            <a:off x="9560758" y="5625015"/>
            <a:ext cx="496388" cy="462098"/>
          </a:xfrm>
          <a:prstGeom prst="ellipse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6735" y="3766482"/>
            <a:ext cx="2231547" cy="2231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371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6" name="Picture 12" descr="Трава фон мультяшный - 52 фото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7422" y="3832459"/>
            <a:ext cx="6188964" cy="2748961"/>
          </a:xfrm>
          <a:prstGeom prst="roundRect">
            <a:avLst/>
          </a:prstGeom>
          <a:ln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Сцена занавес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49" t="5087" r="6681"/>
          <a:stretch/>
        </p:blipFill>
        <p:spPr bwMode="auto">
          <a:xfrm>
            <a:off x="5057422" y="1287316"/>
            <a:ext cx="6188964" cy="2545144"/>
          </a:xfrm>
          <a:prstGeom prst="roundRect">
            <a:avLst/>
          </a:prstGeom>
          <a:ln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Мальчик указывая клипарт | Премиум векторы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4537" b="85304" l="17660" r="81277">
                        <a14:foregroundMark x1="27234" y1="79393" x2="27234" y2="79393"/>
                        <a14:foregroundMark x1="60000" y1="79712" x2="60000" y2="79712"/>
                        <a14:foregroundMark x1="61489" y1="77636" x2="61489" y2="77636"/>
                        <a14:foregroundMark x1="64255" y1="82428" x2="64255" y2="82428"/>
                        <a14:foregroundMark x1="38298" y1="80990" x2="38298" y2="80990"/>
                        <a14:foregroundMark x1="31489" y1="79073" x2="31489" y2="79073"/>
                        <a14:foregroundMark x1="23617" y1="80032" x2="23617" y2="800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704" t="14666" r="18820" b="14939"/>
          <a:stretch/>
        </p:blipFill>
        <p:spPr bwMode="auto">
          <a:xfrm flipH="1">
            <a:off x="8550753" y="4919575"/>
            <a:ext cx="953105" cy="1386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llustration Tall Grownup On White Background Stock Vector (Royalty Free)  155732717 | Shutterstock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1786" l="2679" r="95536">
                        <a14:foregroundMark x1="9821" y1="20357" x2="9821" y2="203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557"/>
          <a:stretch/>
        </p:blipFill>
        <p:spPr bwMode="auto">
          <a:xfrm flipH="1">
            <a:off x="5711809" y="4245428"/>
            <a:ext cx="1096415" cy="2140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rajna Танцующая девочка Термотрансферная одежда рубашка красота балерина  винил термоприклеивание, наклейки для одежды декор для одежды | Дом и сад |  АлиЭкспресс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750" b="94500" l="21500" r="761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744" t="4903" r="19111" b="6004"/>
          <a:stretch/>
        </p:blipFill>
        <p:spPr bwMode="auto">
          <a:xfrm>
            <a:off x="8532917" y="1480523"/>
            <a:ext cx="1505781" cy="2158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915327" y="239486"/>
            <a:ext cx="9687359" cy="98601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Склади </a:t>
            </a:r>
            <a:r>
              <a:rPr lang="uk-UA" sz="3200" b="1" dirty="0">
                <a:solidFill>
                  <a:schemeClr val="bg1"/>
                </a:solidFill>
              </a:rPr>
              <a:t>речення за схемами, використовуючи імена, які починаються на А.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178970" y="3309239"/>
            <a:ext cx="60813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dirty="0">
                <a:solidFill>
                  <a:schemeClr val="tx2">
                    <a:lumMod val="50000"/>
                  </a:schemeClr>
                </a:solidFill>
              </a:rPr>
              <a:t>А                               , а </a:t>
            </a:r>
            <a:r>
              <a:rPr lang="uk-UA" sz="2800" b="1" dirty="0" err="1">
                <a:solidFill>
                  <a:schemeClr val="tx2">
                    <a:lumMod val="50000"/>
                  </a:schemeClr>
                </a:solidFill>
              </a:rPr>
              <a:t>А</a:t>
            </a:r>
            <a:r>
              <a:rPr lang="uk-UA" sz="2800" b="1" dirty="0">
                <a:solidFill>
                  <a:schemeClr val="tx2">
                    <a:lumMod val="50000"/>
                  </a:schemeClr>
                </a:solidFill>
              </a:rPr>
              <a:t>                           .</a:t>
            </a:r>
            <a:endParaRPr lang="ru-RU" sz="2800" b="1" dirty="0">
              <a:solidFill>
                <a:schemeClr val="tx2">
                  <a:lumMod val="50000"/>
                </a:schemeClr>
              </a:solidFill>
            </a:endParaRP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5277080" y="3691528"/>
            <a:ext cx="1101687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/>
          <p:cNvCxnSpPr/>
          <p:nvPr/>
        </p:nvCxnSpPr>
        <p:spPr>
          <a:xfrm>
            <a:off x="6630319" y="3692446"/>
            <a:ext cx="1101687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/>
          <p:cNvCxnSpPr/>
          <p:nvPr/>
        </p:nvCxnSpPr>
        <p:spPr>
          <a:xfrm>
            <a:off x="8426068" y="3692446"/>
            <a:ext cx="1101687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/>
          <p:cNvCxnSpPr/>
          <p:nvPr/>
        </p:nvCxnSpPr>
        <p:spPr>
          <a:xfrm>
            <a:off x="9823374" y="3691528"/>
            <a:ext cx="1101687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Идеи на тему «Демонстрационный материал» (34) | детский сад, детский спорт,  дети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500294" y="1435531"/>
            <a:ext cx="1092563" cy="1938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TextBox 34"/>
          <p:cNvSpPr txBox="1"/>
          <p:nvPr/>
        </p:nvSpPr>
        <p:spPr>
          <a:xfrm>
            <a:off x="5165076" y="5877196"/>
            <a:ext cx="60813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</a:t>
            </a:r>
            <a:r>
              <a:rPr lang="uk-UA" sz="2800" b="1" dirty="0">
                <a:solidFill>
                  <a:schemeClr val="bg1"/>
                </a:solidFill>
              </a:rPr>
              <a:t>                               </a:t>
            </a:r>
            <a:r>
              <a:rPr lang="uk-U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а </a:t>
            </a:r>
            <a:r>
              <a:rPr lang="uk-UA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</a:t>
            </a:r>
            <a:r>
              <a:rPr lang="uk-U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.</a:t>
            </a:r>
            <a:endParaRPr lang="ru-RU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36" name="Прямая соединительная линия 35"/>
          <p:cNvCxnSpPr/>
          <p:nvPr/>
        </p:nvCxnSpPr>
        <p:spPr>
          <a:xfrm>
            <a:off x="5165076" y="6411433"/>
            <a:ext cx="1101687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единительная линия 36"/>
          <p:cNvCxnSpPr/>
          <p:nvPr/>
        </p:nvCxnSpPr>
        <p:spPr>
          <a:xfrm>
            <a:off x="6518315" y="6401334"/>
            <a:ext cx="1101687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единительная линия 37"/>
          <p:cNvCxnSpPr/>
          <p:nvPr/>
        </p:nvCxnSpPr>
        <p:spPr>
          <a:xfrm>
            <a:off x="8314064" y="6401334"/>
            <a:ext cx="1101687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единительная линия 38"/>
          <p:cNvCxnSpPr/>
          <p:nvPr/>
        </p:nvCxnSpPr>
        <p:spPr>
          <a:xfrm>
            <a:off x="9711370" y="6411433"/>
            <a:ext cx="1101687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" name="Рисунок 40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1" t="7258" r="4332" b="9742"/>
          <a:stretch/>
        </p:blipFill>
        <p:spPr>
          <a:xfrm>
            <a:off x="915327" y="1714739"/>
            <a:ext cx="3667691" cy="4424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560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540009" y="445745"/>
            <a:ext cx="11288485" cy="84364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Назви </a:t>
            </a:r>
            <a:r>
              <a:rPr lang="uk-UA" sz="3200" b="1" dirty="0">
                <a:solidFill>
                  <a:schemeClr val="bg1"/>
                </a:solidFill>
              </a:rPr>
              <a:t>зображені предмети. </a:t>
            </a:r>
            <a:r>
              <a:rPr lang="uk-UA" sz="3200" b="1" dirty="0" smtClean="0">
                <a:solidFill>
                  <a:schemeClr val="bg1"/>
                </a:solidFill>
              </a:rPr>
              <a:t>Побудуй звукові </a:t>
            </a:r>
            <a:r>
              <a:rPr lang="uk-UA" sz="3200" b="1" dirty="0">
                <a:solidFill>
                  <a:schemeClr val="bg1"/>
                </a:solidFill>
              </a:rPr>
              <a:t>схеми цих слів</a:t>
            </a:r>
            <a:r>
              <a:rPr lang="uk-UA" sz="3200" b="1" dirty="0" smtClean="0">
                <a:solidFill>
                  <a:schemeClr val="bg1"/>
                </a:solidFill>
              </a:rPr>
              <a:t>.</a:t>
            </a:r>
            <a:endParaRPr lang="uk-UA" sz="3200" b="1" dirty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9" name="Прямоугольник 78"/>
          <p:cNvSpPr/>
          <p:nvPr/>
        </p:nvSpPr>
        <p:spPr>
          <a:xfrm>
            <a:off x="5229036" y="2169082"/>
            <a:ext cx="2942322" cy="43053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0" name="Прямоугольник 79"/>
          <p:cNvSpPr/>
          <p:nvPr/>
        </p:nvSpPr>
        <p:spPr>
          <a:xfrm rot="16200000" flipH="1">
            <a:off x="6322825" y="2189666"/>
            <a:ext cx="98747" cy="37589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1" name="Овал 80"/>
          <p:cNvSpPr/>
          <p:nvPr/>
        </p:nvSpPr>
        <p:spPr>
          <a:xfrm>
            <a:off x="5387774" y="2264060"/>
            <a:ext cx="198650" cy="20881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82" name="Прямоугольный треугольник 81"/>
          <p:cNvSpPr/>
          <p:nvPr/>
        </p:nvSpPr>
        <p:spPr>
          <a:xfrm rot="12565604" flipH="1">
            <a:off x="5543270" y="1966494"/>
            <a:ext cx="86307" cy="171243"/>
          </a:xfrm>
          <a:prstGeom prst="rt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83" name="Группа 82"/>
          <p:cNvGrpSpPr/>
          <p:nvPr/>
        </p:nvGrpSpPr>
        <p:grpSpPr>
          <a:xfrm>
            <a:off x="6864024" y="2257769"/>
            <a:ext cx="375893" cy="236470"/>
            <a:chOff x="6841977" y="5603805"/>
            <a:chExt cx="375893" cy="236470"/>
          </a:xfrm>
        </p:grpSpPr>
        <p:sp>
          <p:nvSpPr>
            <p:cNvPr id="84" name="Прямоугольник 83"/>
            <p:cNvSpPr/>
            <p:nvPr/>
          </p:nvSpPr>
          <p:spPr>
            <a:xfrm rot="16200000" flipH="1">
              <a:off x="6980550" y="5602955"/>
              <a:ext cx="98747" cy="375893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5" name="Прямоугольник 84"/>
            <p:cNvSpPr/>
            <p:nvPr/>
          </p:nvSpPr>
          <p:spPr>
            <a:xfrm rot="16200000" flipH="1">
              <a:off x="6980550" y="5465232"/>
              <a:ext cx="98747" cy="375893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86" name="Прямоугольник 85"/>
          <p:cNvSpPr/>
          <p:nvPr/>
        </p:nvSpPr>
        <p:spPr>
          <a:xfrm rot="16200000" flipH="1">
            <a:off x="5835634" y="2188058"/>
            <a:ext cx="98747" cy="37589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87" name="Прямая соединительная линия 86"/>
          <p:cNvCxnSpPr/>
          <p:nvPr/>
        </p:nvCxnSpPr>
        <p:spPr>
          <a:xfrm flipH="1">
            <a:off x="6724399" y="2161051"/>
            <a:ext cx="806" cy="41483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8" name="Овал 87"/>
          <p:cNvSpPr/>
          <p:nvPr/>
        </p:nvSpPr>
        <p:spPr>
          <a:xfrm>
            <a:off x="7344665" y="2271598"/>
            <a:ext cx="198650" cy="20881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93" name="Прямоугольник 92"/>
          <p:cNvSpPr/>
          <p:nvPr/>
        </p:nvSpPr>
        <p:spPr>
          <a:xfrm>
            <a:off x="5167761" y="4658999"/>
            <a:ext cx="3088867" cy="43053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94" name="Прямая соединительная линия 93"/>
          <p:cNvCxnSpPr/>
          <p:nvPr/>
        </p:nvCxnSpPr>
        <p:spPr>
          <a:xfrm>
            <a:off x="6691145" y="4647196"/>
            <a:ext cx="0" cy="430537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5" name="Овал 94"/>
          <p:cNvSpPr/>
          <p:nvPr/>
        </p:nvSpPr>
        <p:spPr>
          <a:xfrm>
            <a:off x="6351295" y="4784415"/>
            <a:ext cx="198650" cy="20881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98" name="Овал 97"/>
          <p:cNvSpPr/>
          <p:nvPr/>
        </p:nvSpPr>
        <p:spPr>
          <a:xfrm>
            <a:off x="5314753" y="4770867"/>
            <a:ext cx="198650" cy="20881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99" name="Прямоугольный треугольник 98"/>
          <p:cNvSpPr/>
          <p:nvPr/>
        </p:nvSpPr>
        <p:spPr>
          <a:xfrm rot="12565604" flipH="1">
            <a:off x="7523579" y="4459275"/>
            <a:ext cx="86307" cy="171243"/>
          </a:xfrm>
          <a:prstGeom prst="rt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0" name="Прямоугольник 99"/>
          <p:cNvSpPr/>
          <p:nvPr/>
        </p:nvSpPr>
        <p:spPr>
          <a:xfrm rot="16200000" flipH="1">
            <a:off x="6474875" y="3017814"/>
            <a:ext cx="98747" cy="37589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1" name="Прямоугольник 100"/>
          <p:cNvSpPr/>
          <p:nvPr/>
        </p:nvSpPr>
        <p:spPr>
          <a:xfrm rot="16200000" flipH="1">
            <a:off x="6980241" y="4686318"/>
            <a:ext cx="98747" cy="37589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5" name="Овал 104"/>
          <p:cNvSpPr/>
          <p:nvPr/>
        </p:nvSpPr>
        <p:spPr>
          <a:xfrm>
            <a:off x="7368083" y="4769651"/>
            <a:ext cx="198650" cy="20881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07" name="Прямоугольник 106"/>
          <p:cNvSpPr/>
          <p:nvPr/>
        </p:nvSpPr>
        <p:spPr>
          <a:xfrm>
            <a:off x="5634395" y="2986561"/>
            <a:ext cx="2191264" cy="43053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08" name="Прямая соединительная линия 107"/>
          <p:cNvCxnSpPr/>
          <p:nvPr/>
        </p:nvCxnSpPr>
        <p:spPr>
          <a:xfrm>
            <a:off x="6164451" y="2993582"/>
            <a:ext cx="0" cy="430537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1" name="Прямоугольник 110"/>
          <p:cNvSpPr/>
          <p:nvPr/>
        </p:nvSpPr>
        <p:spPr>
          <a:xfrm rot="16200000" flipH="1">
            <a:off x="7373753" y="3008488"/>
            <a:ext cx="98747" cy="37589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2" name="Овал 111"/>
          <p:cNvSpPr/>
          <p:nvPr/>
        </p:nvSpPr>
        <p:spPr>
          <a:xfrm>
            <a:off x="5788558" y="3104445"/>
            <a:ext cx="198650" cy="20881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grpSp>
        <p:nvGrpSpPr>
          <p:cNvPr id="125" name="Группа 124"/>
          <p:cNvGrpSpPr/>
          <p:nvPr/>
        </p:nvGrpSpPr>
        <p:grpSpPr>
          <a:xfrm>
            <a:off x="5826694" y="4761865"/>
            <a:ext cx="375893" cy="236470"/>
            <a:chOff x="6841977" y="5603805"/>
            <a:chExt cx="375893" cy="236470"/>
          </a:xfrm>
        </p:grpSpPr>
        <p:sp>
          <p:nvSpPr>
            <p:cNvPr id="147" name="Прямоугольник 146"/>
            <p:cNvSpPr/>
            <p:nvPr/>
          </p:nvSpPr>
          <p:spPr>
            <a:xfrm rot="16200000" flipH="1">
              <a:off x="6980550" y="5602955"/>
              <a:ext cx="98747" cy="375893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6" name="Прямоугольник 155"/>
            <p:cNvSpPr/>
            <p:nvPr/>
          </p:nvSpPr>
          <p:spPr>
            <a:xfrm rot="16200000" flipH="1">
              <a:off x="6980550" y="5465232"/>
              <a:ext cx="98747" cy="375893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57" name="Овал 156"/>
          <p:cNvSpPr/>
          <p:nvPr/>
        </p:nvSpPr>
        <p:spPr>
          <a:xfrm>
            <a:off x="6866411" y="3095912"/>
            <a:ext cx="198650" cy="20881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grpSp>
        <p:nvGrpSpPr>
          <p:cNvPr id="158" name="Группа 157"/>
          <p:cNvGrpSpPr/>
          <p:nvPr/>
        </p:nvGrpSpPr>
        <p:grpSpPr>
          <a:xfrm>
            <a:off x="7707589" y="4755822"/>
            <a:ext cx="375893" cy="236470"/>
            <a:chOff x="6841977" y="5603805"/>
            <a:chExt cx="375893" cy="236470"/>
          </a:xfrm>
        </p:grpSpPr>
        <p:sp>
          <p:nvSpPr>
            <p:cNvPr id="159" name="Прямоугольник 158"/>
            <p:cNvSpPr/>
            <p:nvPr/>
          </p:nvSpPr>
          <p:spPr>
            <a:xfrm rot="16200000" flipH="1">
              <a:off x="6980550" y="5602955"/>
              <a:ext cx="98747" cy="375893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0" name="Прямоугольник 159"/>
            <p:cNvSpPr/>
            <p:nvPr/>
          </p:nvSpPr>
          <p:spPr>
            <a:xfrm rot="16200000" flipH="1">
              <a:off x="6980550" y="5465232"/>
              <a:ext cx="98747" cy="375893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61" name="Прямоугольный треугольник 160"/>
          <p:cNvSpPr/>
          <p:nvPr/>
        </p:nvSpPr>
        <p:spPr>
          <a:xfrm rot="12565604" flipH="1">
            <a:off x="7012265" y="2756486"/>
            <a:ext cx="86307" cy="171243"/>
          </a:xfrm>
          <a:prstGeom prst="rt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2" name="Прямоугольник 171"/>
          <p:cNvSpPr/>
          <p:nvPr/>
        </p:nvSpPr>
        <p:spPr>
          <a:xfrm>
            <a:off x="4159084" y="5549843"/>
            <a:ext cx="4920253" cy="644877"/>
          </a:xfrm>
          <a:prstGeom prst="rect">
            <a:avLst/>
          </a:prstGeom>
          <a:noFill/>
          <a:ln w="3810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8" name="Группа 7"/>
          <p:cNvGrpSpPr/>
          <p:nvPr/>
        </p:nvGrpSpPr>
        <p:grpSpPr>
          <a:xfrm>
            <a:off x="4498739" y="5711511"/>
            <a:ext cx="991674" cy="321184"/>
            <a:chOff x="4132601" y="5642899"/>
            <a:chExt cx="991674" cy="321184"/>
          </a:xfrm>
        </p:grpSpPr>
        <p:sp>
          <p:nvSpPr>
            <p:cNvPr id="173" name="Прямоугольник 172"/>
            <p:cNvSpPr/>
            <p:nvPr/>
          </p:nvSpPr>
          <p:spPr>
            <a:xfrm rot="16200000" flipH="1">
              <a:off x="4603752" y="5443561"/>
              <a:ext cx="49373" cy="991672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4" name="Прямоугольник 173"/>
            <p:cNvSpPr/>
            <p:nvPr/>
          </p:nvSpPr>
          <p:spPr>
            <a:xfrm rot="16200000" flipV="1">
              <a:off x="4007212" y="5768288"/>
              <a:ext cx="296498" cy="4571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75" name="Прямоугольник 174"/>
          <p:cNvSpPr/>
          <p:nvPr/>
        </p:nvSpPr>
        <p:spPr>
          <a:xfrm rot="16200000" flipH="1">
            <a:off x="6182525" y="5512174"/>
            <a:ext cx="49373" cy="99167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6" name="Прямоугольник 175"/>
          <p:cNvSpPr/>
          <p:nvPr/>
        </p:nvSpPr>
        <p:spPr>
          <a:xfrm rot="16200000" flipH="1">
            <a:off x="7157039" y="5750294"/>
            <a:ext cx="53369" cy="51942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7" name="Прямоугольник 176"/>
          <p:cNvSpPr/>
          <p:nvPr/>
        </p:nvSpPr>
        <p:spPr>
          <a:xfrm rot="16200000" flipH="1">
            <a:off x="8139785" y="5512174"/>
            <a:ext cx="49373" cy="99167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8" name="Прямоугольник 177"/>
          <p:cNvSpPr/>
          <p:nvPr/>
        </p:nvSpPr>
        <p:spPr>
          <a:xfrm rot="16200000" flipH="1">
            <a:off x="8804463" y="5978410"/>
            <a:ext cx="45719" cy="4571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30" name="Picture 6" descr="Карандаш, ластик. Карандаш, белый, вектор, ластик, задний план. | CanStock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213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555"/>
          <a:stretch/>
        </p:blipFill>
        <p:spPr bwMode="auto">
          <a:xfrm rot="432456">
            <a:off x="9481827" y="4034167"/>
            <a:ext cx="1912062" cy="1911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" name="Прямоугольник 59"/>
          <p:cNvSpPr/>
          <p:nvPr/>
        </p:nvSpPr>
        <p:spPr>
          <a:xfrm>
            <a:off x="5634395" y="3830096"/>
            <a:ext cx="2191264" cy="43053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1" name="Прямоугольник 60"/>
          <p:cNvSpPr/>
          <p:nvPr/>
        </p:nvSpPr>
        <p:spPr>
          <a:xfrm rot="16200000" flipH="1">
            <a:off x="6449111" y="3854844"/>
            <a:ext cx="98747" cy="37589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2" name="Овал 61"/>
          <p:cNvSpPr/>
          <p:nvPr/>
        </p:nvSpPr>
        <p:spPr>
          <a:xfrm>
            <a:off x="5801075" y="3951197"/>
            <a:ext cx="198650" cy="20881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63" name="Прямоугольный треугольник 62"/>
          <p:cNvSpPr/>
          <p:nvPr/>
        </p:nvSpPr>
        <p:spPr>
          <a:xfrm rot="12565604" flipH="1">
            <a:off x="5924382" y="3617727"/>
            <a:ext cx="86307" cy="171243"/>
          </a:xfrm>
          <a:prstGeom prst="rt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68" name="Прямая соединительная линия 67"/>
          <p:cNvCxnSpPr/>
          <p:nvPr/>
        </p:nvCxnSpPr>
        <p:spPr>
          <a:xfrm flipH="1">
            <a:off x="6164268" y="3842217"/>
            <a:ext cx="806" cy="41483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9" name="Овал 68"/>
          <p:cNvSpPr/>
          <p:nvPr/>
        </p:nvSpPr>
        <p:spPr>
          <a:xfrm>
            <a:off x="6889263" y="3945226"/>
            <a:ext cx="198650" cy="20881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cxnSp>
        <p:nvCxnSpPr>
          <p:cNvPr id="57" name="Прямая соединительная линия 56"/>
          <p:cNvCxnSpPr/>
          <p:nvPr/>
        </p:nvCxnSpPr>
        <p:spPr>
          <a:xfrm>
            <a:off x="5686244" y="4647196"/>
            <a:ext cx="0" cy="430537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" name="Picture 2" descr="✓ Клипарт - орел #1 скачать клипарт бесплатно - Clipart-DB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6903" y="4051424"/>
            <a:ext cx="1819943" cy="2132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Клипарт олень (69 фото) » Рисунки для срисовки и не только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7285" y="1660168"/>
            <a:ext cx="2631482" cy="2918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Необитаемый остров, день республики Индия 2017, пляж, лист, фотография png  | PNGWi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667" b="100000" l="5543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9124" y="1245332"/>
            <a:ext cx="3264279" cy="2661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" name="Прямоугольник 63"/>
          <p:cNvSpPr/>
          <p:nvPr/>
        </p:nvSpPr>
        <p:spPr>
          <a:xfrm rot="16200000" flipH="1">
            <a:off x="7786636" y="2184781"/>
            <a:ext cx="98747" cy="37589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65" name="Группа 64"/>
          <p:cNvGrpSpPr/>
          <p:nvPr/>
        </p:nvGrpSpPr>
        <p:grpSpPr>
          <a:xfrm>
            <a:off x="7258678" y="3923642"/>
            <a:ext cx="375893" cy="236470"/>
            <a:chOff x="6841977" y="5603805"/>
            <a:chExt cx="375893" cy="236470"/>
          </a:xfrm>
        </p:grpSpPr>
        <p:sp>
          <p:nvSpPr>
            <p:cNvPr id="66" name="Прямоугольник 65"/>
            <p:cNvSpPr/>
            <p:nvPr/>
          </p:nvSpPr>
          <p:spPr>
            <a:xfrm rot="16200000" flipH="1">
              <a:off x="6980550" y="5602955"/>
              <a:ext cx="98747" cy="375893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1" name="Прямоугольник 70"/>
            <p:cNvSpPr/>
            <p:nvPr/>
          </p:nvSpPr>
          <p:spPr>
            <a:xfrm rot="16200000" flipH="1">
              <a:off x="6980550" y="5465232"/>
              <a:ext cx="98747" cy="375893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59" name="Прямоугольник 58"/>
          <p:cNvSpPr/>
          <p:nvPr/>
        </p:nvSpPr>
        <p:spPr>
          <a:xfrm>
            <a:off x="285683" y="1550280"/>
            <a:ext cx="1924117" cy="169989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chemeClr val="bg1"/>
                </a:solidFill>
              </a:rPr>
              <a:t>Склади </a:t>
            </a:r>
            <a:r>
              <a:rPr lang="uk-UA" sz="2000" b="1" dirty="0">
                <a:solidFill>
                  <a:schemeClr val="bg1"/>
                </a:solidFill>
              </a:rPr>
              <a:t>речення про один із цих предметів за схемою.</a:t>
            </a:r>
          </a:p>
        </p:txBody>
      </p:sp>
    </p:spTree>
    <p:extLst>
      <p:ext uri="{BB962C8B-B14F-4D97-AF65-F5344CB8AC3E}">
        <p14:creationId xmlns:p14="http://schemas.microsoft.com/office/powerpoint/2010/main" val="4184779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 animBg="1"/>
      <p:bldP spid="81" grpId="0" animBg="1"/>
      <p:bldP spid="82" grpId="0" animBg="1"/>
      <p:bldP spid="86" grpId="0" animBg="1"/>
      <p:bldP spid="88" grpId="0" animBg="1"/>
      <p:bldP spid="95" grpId="0" animBg="1"/>
      <p:bldP spid="98" grpId="0" animBg="1"/>
      <p:bldP spid="99" grpId="0" animBg="1"/>
      <p:bldP spid="100" grpId="0" animBg="1"/>
      <p:bldP spid="101" grpId="0" animBg="1"/>
      <p:bldP spid="105" grpId="0" animBg="1"/>
      <p:bldP spid="111" grpId="0" animBg="1"/>
      <p:bldP spid="112" grpId="0" animBg="1"/>
      <p:bldP spid="157" grpId="0" animBg="1"/>
      <p:bldP spid="161" grpId="0" animBg="1"/>
      <p:bldP spid="172" grpId="0" animBg="1"/>
      <p:bldP spid="175" grpId="0" animBg="1"/>
      <p:bldP spid="176" grpId="0" animBg="1"/>
      <p:bldP spid="177" grpId="0" animBg="1"/>
      <p:bldP spid="178" grpId="0" animBg="1"/>
      <p:bldP spid="61" grpId="0" animBg="1"/>
      <p:bldP spid="62" grpId="0" animBg="1"/>
      <p:bldP spid="63" grpId="0" animBg="1"/>
      <p:bldP spid="69" grpId="0" animBg="1"/>
      <p:bldP spid="64" grpId="0" animBg="1"/>
      <p:bldP spid="5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55915" y="445747"/>
            <a:ext cx="10472056" cy="71208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Визнач, </a:t>
            </a:r>
            <a:r>
              <a:rPr lang="uk-UA" sz="3200" b="1" dirty="0" smtClean="0">
                <a:solidFill>
                  <a:schemeClr val="bg1"/>
                </a:solidFill>
              </a:rPr>
              <a:t>назві якої світлини </a:t>
            </a:r>
            <a:r>
              <a:rPr lang="uk-UA" sz="3200" b="1" dirty="0">
                <a:solidFill>
                  <a:schemeClr val="bg1"/>
                </a:solidFill>
              </a:rPr>
              <a:t>відповідає подана схема. </a:t>
            </a: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9" name="Прямоугольник 78"/>
          <p:cNvSpPr/>
          <p:nvPr/>
        </p:nvSpPr>
        <p:spPr>
          <a:xfrm>
            <a:off x="4848354" y="4776318"/>
            <a:ext cx="2391689" cy="430537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0" name="Прямоугольник 79"/>
          <p:cNvSpPr/>
          <p:nvPr/>
        </p:nvSpPr>
        <p:spPr>
          <a:xfrm rot="16200000" flipH="1">
            <a:off x="6058435" y="4804478"/>
            <a:ext cx="98747" cy="37589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1" name="Овал 80"/>
          <p:cNvSpPr/>
          <p:nvPr/>
        </p:nvSpPr>
        <p:spPr>
          <a:xfrm>
            <a:off x="5445152" y="4879757"/>
            <a:ext cx="198650" cy="20881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82" name="Прямоугольный треугольник 81"/>
          <p:cNvSpPr/>
          <p:nvPr/>
        </p:nvSpPr>
        <p:spPr>
          <a:xfrm rot="12565604" flipH="1">
            <a:off x="6583555" y="4554994"/>
            <a:ext cx="86307" cy="171243"/>
          </a:xfrm>
          <a:prstGeom prst="rt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6" name="Прямоугольник 85"/>
          <p:cNvSpPr/>
          <p:nvPr/>
        </p:nvSpPr>
        <p:spPr>
          <a:xfrm rot="16200000" flipH="1">
            <a:off x="5114612" y="4796217"/>
            <a:ext cx="98747" cy="37589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87" name="Прямая соединительная линия 86"/>
          <p:cNvCxnSpPr/>
          <p:nvPr/>
        </p:nvCxnSpPr>
        <p:spPr>
          <a:xfrm flipH="1">
            <a:off x="5786752" y="4784171"/>
            <a:ext cx="806" cy="41483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8" name="Овал 87"/>
          <p:cNvSpPr/>
          <p:nvPr/>
        </p:nvSpPr>
        <p:spPr>
          <a:xfrm>
            <a:off x="6428059" y="4888018"/>
            <a:ext cx="198650" cy="20881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60" name="Прямоугольник 59"/>
          <p:cNvSpPr/>
          <p:nvPr/>
        </p:nvSpPr>
        <p:spPr>
          <a:xfrm>
            <a:off x="3647681" y="5610578"/>
            <a:ext cx="4920253" cy="644877"/>
          </a:xfrm>
          <a:prstGeom prst="rect">
            <a:avLst/>
          </a:prstGeom>
          <a:noFill/>
          <a:ln w="3810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61" name="Группа 60"/>
          <p:cNvGrpSpPr/>
          <p:nvPr/>
        </p:nvGrpSpPr>
        <p:grpSpPr>
          <a:xfrm>
            <a:off x="3987336" y="5772246"/>
            <a:ext cx="564752" cy="321184"/>
            <a:chOff x="4132601" y="5642899"/>
            <a:chExt cx="991674" cy="321184"/>
          </a:xfrm>
        </p:grpSpPr>
        <p:sp>
          <p:nvSpPr>
            <p:cNvPr id="62" name="Прямоугольник 61"/>
            <p:cNvSpPr/>
            <p:nvPr/>
          </p:nvSpPr>
          <p:spPr>
            <a:xfrm rot="16200000" flipH="1">
              <a:off x="4603752" y="5443561"/>
              <a:ext cx="49373" cy="991672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3" name="Прямоугольник 62"/>
            <p:cNvSpPr/>
            <p:nvPr/>
          </p:nvSpPr>
          <p:spPr>
            <a:xfrm rot="16200000" flipV="1">
              <a:off x="4007212" y="5768288"/>
              <a:ext cx="296498" cy="4571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64" name="Прямоугольник 63"/>
          <p:cNvSpPr/>
          <p:nvPr/>
        </p:nvSpPr>
        <p:spPr>
          <a:xfrm rot="16200000" flipH="1">
            <a:off x="5247857" y="5572909"/>
            <a:ext cx="49373" cy="99167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5" name="Прямоугольник 64"/>
          <p:cNvSpPr/>
          <p:nvPr/>
        </p:nvSpPr>
        <p:spPr>
          <a:xfrm rot="16200000" flipH="1">
            <a:off x="6427016" y="5592488"/>
            <a:ext cx="45719" cy="93903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6" name="Прямоугольник 65"/>
          <p:cNvSpPr/>
          <p:nvPr/>
        </p:nvSpPr>
        <p:spPr>
          <a:xfrm rot="16200000" flipH="1">
            <a:off x="7628382" y="5572909"/>
            <a:ext cx="49373" cy="99167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7" name="Прямоугольник 66"/>
          <p:cNvSpPr/>
          <p:nvPr/>
        </p:nvSpPr>
        <p:spPr>
          <a:xfrm rot="16200000" flipH="1">
            <a:off x="8293060" y="6039145"/>
            <a:ext cx="45719" cy="4571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2" name="Picture 4" descr="Обои на монитор | Весна | природа, весна, ліс, ліс, Дзвіночки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798"/>
          <a:stretch/>
        </p:blipFill>
        <p:spPr bwMode="auto">
          <a:xfrm>
            <a:off x="4537266" y="1913872"/>
            <a:ext cx="3148743" cy="20944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1912344" y="4008322"/>
            <a:ext cx="1447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41300" algn="ctr"/>
            <a:r>
              <a:rPr lang="uk-UA" sz="2800" b="1" dirty="0">
                <a:solidFill>
                  <a:schemeClr val="tx2">
                    <a:lumMod val="75000"/>
                  </a:schemeClr>
                </a:solidFill>
              </a:rPr>
              <a:t>Сад</a:t>
            </a:r>
            <a:endParaRPr lang="ru-RU" sz="28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976039" y="4052268"/>
            <a:ext cx="16643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41300" algn="ctr"/>
            <a:r>
              <a:rPr lang="uk-UA" sz="2800" b="1" dirty="0">
                <a:solidFill>
                  <a:schemeClr val="tx2">
                    <a:lumMod val="75000"/>
                  </a:schemeClr>
                </a:solidFill>
              </a:rPr>
              <a:t>Ліс</a:t>
            </a:r>
            <a:endParaRPr lang="ru-RU" sz="28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8127783" y="4052268"/>
            <a:ext cx="22969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41300" algn="ctr"/>
            <a:r>
              <a:rPr lang="uk-UA" sz="2800" b="1" dirty="0">
                <a:solidFill>
                  <a:schemeClr val="tx2">
                    <a:lumMod val="75000"/>
                  </a:schemeClr>
                </a:solidFill>
              </a:rPr>
              <a:t>Город</a:t>
            </a:r>
            <a:endParaRPr lang="ru-RU" sz="2800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2" name="Picture 2" descr="На Черкащині фруктовий сад за 13 тисяч гривень продали за 1 мільйон -  18000.com.u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869" y="1845395"/>
            <a:ext cx="3106517" cy="20944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Мини огород дома своими руками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508"/>
          <a:stretch/>
        </p:blipFill>
        <p:spPr bwMode="auto">
          <a:xfrm>
            <a:off x="8148905" y="1959719"/>
            <a:ext cx="3129471" cy="20925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Прямоугольник 32"/>
          <p:cNvSpPr/>
          <p:nvPr/>
        </p:nvSpPr>
        <p:spPr>
          <a:xfrm rot="16200000" flipH="1">
            <a:off x="6886882" y="4796216"/>
            <a:ext cx="98747" cy="37589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4" name="Рисунок 3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1" t="7258" r="4332" b="9742"/>
          <a:stretch/>
        </p:blipFill>
        <p:spPr>
          <a:xfrm>
            <a:off x="9806347" y="4372595"/>
            <a:ext cx="1735009" cy="2092814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31" t="14995" r="30112"/>
          <a:stretch/>
        </p:blipFill>
        <p:spPr>
          <a:xfrm>
            <a:off x="797636" y="4338245"/>
            <a:ext cx="1311326" cy="1775177"/>
          </a:xfrm>
          <a:prstGeom prst="rect">
            <a:avLst/>
          </a:prstGeom>
        </p:spPr>
      </p:pic>
      <p:sp>
        <p:nvSpPr>
          <p:cNvPr id="31" name="Прямоугольник 30"/>
          <p:cNvSpPr/>
          <p:nvPr/>
        </p:nvSpPr>
        <p:spPr>
          <a:xfrm>
            <a:off x="2255368" y="1202634"/>
            <a:ext cx="7892501" cy="43324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chemeClr val="bg1"/>
                </a:solidFill>
              </a:rPr>
              <a:t>Склади </a:t>
            </a:r>
            <a:r>
              <a:rPr lang="uk-UA" sz="2000" b="1" dirty="0">
                <a:solidFill>
                  <a:schemeClr val="bg1"/>
                </a:solidFill>
              </a:rPr>
              <a:t>речення за поданою схемою. Бесіда про городні овочі.</a:t>
            </a:r>
          </a:p>
        </p:txBody>
      </p:sp>
    </p:spTree>
    <p:extLst>
      <p:ext uri="{BB962C8B-B14F-4D97-AF65-F5344CB8AC3E}">
        <p14:creationId xmlns:p14="http://schemas.microsoft.com/office/powerpoint/2010/main" val="1961381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  <p:bldP spid="64" grpId="0" animBg="1"/>
      <p:bldP spid="65" grpId="0" animBg="1"/>
      <p:bldP spid="66" grpId="0" animBg="1"/>
      <p:bldP spid="67" grpId="0" animBg="1"/>
      <p:bldP spid="28" grpId="0"/>
      <p:bldP spid="29" grpId="0"/>
      <p:bldP spid="30" grpId="0"/>
      <p:bldP spid="3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744510" y="424567"/>
            <a:ext cx="8756193" cy="82728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/>
              <a:t>Повідомлення теми </a:t>
            </a:r>
            <a:r>
              <a:rPr lang="uk-UA" sz="3600" b="1" dirty="0" smtClean="0"/>
              <a:t>уроку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3489660" y="1778208"/>
            <a:ext cx="5265891" cy="267765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Сьогодні на </a:t>
            </a:r>
            <a:r>
              <a:rPr lang="uk-UA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уроці</a:t>
            </a:r>
            <a:r>
              <a:rPr lang="uk-UA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читання ми познайомимось з друкованою малою буквою </a:t>
            </a:r>
            <a:r>
              <a:rPr lang="uk-UA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</a:t>
            </a:r>
            <a:r>
              <a:rPr lang="uk-UA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будемо вчитись її друкувати, добирати слова зі звуком  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[</a:t>
            </a:r>
            <a:r>
              <a:rPr lang="uk-UA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]</a:t>
            </a:r>
            <a:r>
              <a:rPr lang="uk-UA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на початку, в середині і в кінці; продовжимо вчитись виконувати звуковий аналіз слів.</a:t>
            </a:r>
          </a:p>
        </p:txBody>
      </p:sp>
      <p:pic>
        <p:nvPicPr>
          <p:cNvPr id="1032" name="Picture 8" descr="смайлик, читающий красную книгу, смайлик, читающий книгу смайлик смайлик,  книга, чтение, книга, улыбка png | PNGWi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99167">
                        <a14:foregroundMark x1="37500" y1="29293" x2="37500" y2="29293"/>
                        <a14:foregroundMark x1="40833" y1="29293" x2="40833" y2="29293"/>
                        <a14:foregroundMark x1="61111" y1="29966" x2="61111" y2="29966"/>
                        <a14:foregroundMark x1="64722" y1="29966" x2="64722" y2="29966"/>
                        <a14:foregroundMark x1="17778" y1="73064" x2="17778" y2="73064"/>
                        <a14:foregroundMark x1="15833" y1="67340" x2="15833" y2="67340"/>
                        <a14:foregroundMark x1="13611" y1="71044" x2="13611" y2="71044"/>
                        <a14:foregroundMark x1="21667" y1="76431" x2="21667" y2="76431"/>
                        <a14:foregroundMark x1="18333" y1="67340" x2="18333" y2="67340"/>
                        <a14:foregroundMark x1="20000" y1="71717" x2="20000" y2="71717"/>
                        <a14:foregroundMark x1="16667" y1="77104" x2="16667" y2="77104"/>
                        <a14:foregroundMark x1="80278" y1="73064" x2="80833" y2="73064"/>
                        <a14:foregroundMark x1="83889" y1="71717" x2="83889" y2="71717"/>
                        <a14:foregroundMark x1="84444" y1="66667" x2="84444" y2="66667"/>
                        <a14:foregroundMark x1="87222" y1="68687" x2="87222" y2="68687"/>
                        <a14:foregroundMark x1="87222" y1="73064" x2="87222" y2="73064"/>
                        <a14:foregroundMark x1="83333" y1="75758" x2="83333" y2="757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6290" y="2580976"/>
            <a:ext cx="2828823" cy="2333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декоративный карандаш, анимация, учить, учитель png | PNGWi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8075" y="1768404"/>
            <a:ext cx="3237520" cy="3958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1921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60" t="66667"/>
          <a:stretch/>
        </p:blipFill>
        <p:spPr>
          <a:xfrm>
            <a:off x="6972300" y="1863158"/>
            <a:ext cx="4248150" cy="4099983"/>
          </a:xfrm>
          <a:prstGeom prst="rect">
            <a:avLst/>
          </a:prstGeom>
          <a:ln w="38100">
            <a:solidFill>
              <a:schemeClr val="accent1">
                <a:lumMod val="50000"/>
              </a:schemeClr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1747924" y="457536"/>
            <a:ext cx="8732066" cy="91406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/>
              <a:t>Словникова робота </a:t>
            </a:r>
            <a:endParaRPr lang="ru-RU" sz="3600" dirty="0"/>
          </a:p>
        </p:txBody>
      </p:sp>
      <p:pic>
        <p:nvPicPr>
          <p:cNvPr id="1026" name="Picture 2" descr="Блог учителя початкових класів &quot;Вінницький ліцей №7 ім.О.Сухомовського&quot;  Іванович Світлани Леонідівни: Стіна слів/Словникові слова (1-4 клас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314" y="1863159"/>
            <a:ext cx="5466643" cy="4099983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7358367" y="2389655"/>
            <a:ext cx="361443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41300" algn="ctr"/>
            <a:r>
              <a:rPr lang="uk-UA" sz="3200" b="1" dirty="0" smtClean="0">
                <a:solidFill>
                  <a:schemeClr val="tx2">
                    <a:lumMod val="75000"/>
                  </a:schemeClr>
                </a:solidFill>
              </a:rPr>
              <a:t>Г</a:t>
            </a:r>
            <a:r>
              <a:rPr lang="uk-UA" sz="3200" b="1" dirty="0" smtClean="0">
                <a:solidFill>
                  <a:srgbClr val="FF0000"/>
                </a:solidFill>
              </a:rPr>
              <a:t>о</a:t>
            </a:r>
            <a:r>
              <a:rPr lang="uk-UA" sz="3200" b="1" dirty="0" smtClean="0">
                <a:solidFill>
                  <a:schemeClr val="tx2">
                    <a:lumMod val="75000"/>
                  </a:schemeClr>
                </a:solidFill>
              </a:rPr>
              <a:t>р</a:t>
            </a:r>
            <a:r>
              <a:rPr lang="uk-UA" sz="3200" b="1" dirty="0" smtClean="0">
                <a:solidFill>
                  <a:srgbClr val="FF0000"/>
                </a:solidFill>
              </a:rPr>
              <a:t>о</a:t>
            </a:r>
            <a:r>
              <a:rPr lang="uk-UA" sz="3200" b="1" dirty="0" smtClean="0">
                <a:solidFill>
                  <a:schemeClr val="tx2">
                    <a:lumMod val="75000"/>
                  </a:schemeClr>
                </a:solidFill>
              </a:rPr>
              <a:t>д     </a:t>
            </a:r>
            <a:r>
              <a:rPr lang="uk-UA" sz="3200" b="1" dirty="0" smtClean="0">
                <a:solidFill>
                  <a:srgbClr val="FF0000"/>
                </a:solidFill>
              </a:rPr>
              <a:t> </a:t>
            </a:r>
            <a:r>
              <a:rPr lang="uk-UA" sz="3200" b="1" dirty="0">
                <a:solidFill>
                  <a:srgbClr val="FF0000"/>
                </a:solidFill>
              </a:rPr>
              <a:t>о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в</a:t>
            </a:r>
            <a:r>
              <a:rPr lang="uk-UA" sz="3200" b="1" dirty="0">
                <a:solidFill>
                  <a:srgbClr val="FF0000"/>
                </a:solidFill>
              </a:rPr>
              <a:t>о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ч</a:t>
            </a:r>
            <a:r>
              <a:rPr lang="uk-UA" sz="3200" b="1" dirty="0">
                <a:solidFill>
                  <a:srgbClr val="FF0000"/>
                </a:solidFill>
              </a:rPr>
              <a:t>і</a:t>
            </a:r>
          </a:p>
          <a:p>
            <a:pPr indent="241300" algn="ctr"/>
            <a:r>
              <a:rPr lang="uk-UA" sz="3200" b="1" dirty="0">
                <a:solidFill>
                  <a:srgbClr val="FF0000"/>
                </a:solidFill>
              </a:rPr>
              <a:t>о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г</a:t>
            </a:r>
            <a:r>
              <a:rPr lang="uk-UA" sz="3200" b="1" dirty="0">
                <a:solidFill>
                  <a:srgbClr val="FF0000"/>
                </a:solidFill>
              </a:rPr>
              <a:t>і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рк</a:t>
            </a:r>
            <a:r>
              <a:rPr lang="uk-UA" sz="3200" b="1" dirty="0">
                <a:solidFill>
                  <a:srgbClr val="FF0000"/>
                </a:solidFill>
              </a:rPr>
              <a:t>и </a:t>
            </a:r>
            <a:r>
              <a:rPr lang="uk-UA" sz="3200" b="1" dirty="0" smtClean="0">
                <a:solidFill>
                  <a:srgbClr val="FF0000"/>
                </a:solidFill>
              </a:rPr>
              <a:t>     о</a:t>
            </a:r>
            <a:r>
              <a:rPr lang="uk-UA" sz="3200" b="1" dirty="0" smtClean="0">
                <a:solidFill>
                  <a:schemeClr val="tx2">
                    <a:lumMod val="75000"/>
                  </a:schemeClr>
                </a:solidFill>
              </a:rPr>
              <a:t>к</a:t>
            </a:r>
            <a:r>
              <a:rPr lang="uk-UA" sz="3200" b="1" dirty="0" smtClean="0">
                <a:solidFill>
                  <a:srgbClr val="FF0000"/>
                </a:solidFill>
              </a:rPr>
              <a:t>у</a:t>
            </a:r>
            <a:r>
              <a:rPr lang="uk-UA" sz="3200" b="1" dirty="0" smtClean="0">
                <a:solidFill>
                  <a:schemeClr val="tx2">
                    <a:lumMod val="75000"/>
                  </a:schemeClr>
                </a:solidFill>
              </a:rPr>
              <a:t>л</a:t>
            </a:r>
            <a:r>
              <a:rPr lang="uk-UA" sz="3200" b="1" dirty="0" smtClean="0">
                <a:solidFill>
                  <a:srgbClr val="FF0000"/>
                </a:solidFill>
              </a:rPr>
              <a:t>я</a:t>
            </a:r>
            <a:r>
              <a:rPr lang="uk-UA" sz="3200" b="1" dirty="0" smtClean="0">
                <a:solidFill>
                  <a:schemeClr val="tx2">
                    <a:lumMod val="75000"/>
                  </a:schemeClr>
                </a:solidFill>
              </a:rPr>
              <a:t>р</a:t>
            </a:r>
            <a:r>
              <a:rPr lang="uk-UA" sz="3200" b="1" dirty="0" smtClean="0">
                <a:solidFill>
                  <a:srgbClr val="FF0000"/>
                </a:solidFill>
              </a:rPr>
              <a:t>и</a:t>
            </a:r>
            <a:endParaRPr lang="uk-UA" sz="3200" b="1" dirty="0">
              <a:solidFill>
                <a:srgbClr val="FF0000"/>
              </a:solidFill>
            </a:endParaRPr>
          </a:p>
          <a:p>
            <a:pPr indent="241300" algn="ctr"/>
            <a:r>
              <a:rPr lang="uk-UA" sz="3200" b="1" dirty="0">
                <a:solidFill>
                  <a:srgbClr val="FF0000"/>
                </a:solidFill>
              </a:rPr>
              <a:t>о</a:t>
            </a:r>
            <a:r>
              <a:rPr lang="uk-UA" sz="3200" b="1" dirty="0" smtClean="0">
                <a:solidFill>
                  <a:schemeClr val="tx2">
                    <a:lumMod val="75000"/>
                  </a:schemeClr>
                </a:solidFill>
              </a:rPr>
              <a:t>л</a:t>
            </a:r>
            <a:r>
              <a:rPr lang="uk-UA" sz="3200" b="1" dirty="0" smtClean="0">
                <a:solidFill>
                  <a:srgbClr val="FF0000"/>
                </a:solidFill>
              </a:rPr>
              <a:t>і</a:t>
            </a:r>
            <a:r>
              <a:rPr lang="uk-UA" sz="3200" b="1" dirty="0" smtClean="0">
                <a:solidFill>
                  <a:schemeClr val="tx2">
                    <a:lumMod val="75000"/>
                  </a:schemeClr>
                </a:solidFill>
              </a:rPr>
              <a:t>в</a:t>
            </a:r>
            <a:r>
              <a:rPr lang="uk-UA" sz="3200" b="1" dirty="0" smtClean="0">
                <a:solidFill>
                  <a:srgbClr val="FF0000"/>
                </a:solidFill>
              </a:rPr>
              <a:t>е</a:t>
            </a:r>
            <a:r>
              <a:rPr lang="uk-UA" sz="3200" b="1" dirty="0" smtClean="0">
                <a:solidFill>
                  <a:schemeClr val="tx2">
                    <a:lumMod val="75000"/>
                  </a:schemeClr>
                </a:solidFill>
              </a:rPr>
              <a:t>ц</a:t>
            </a:r>
            <a:r>
              <a:rPr lang="uk-UA" sz="3200" b="1" dirty="0" smtClean="0">
                <a:solidFill>
                  <a:srgbClr val="463EDE"/>
                </a:solidFill>
              </a:rPr>
              <a:t>ь     </a:t>
            </a:r>
            <a:r>
              <a:rPr lang="uk-UA" sz="3200" b="1" dirty="0" smtClean="0">
                <a:solidFill>
                  <a:srgbClr val="FF0000"/>
                </a:solidFill>
              </a:rPr>
              <a:t> </a:t>
            </a:r>
            <a:r>
              <a:rPr lang="uk-UA" sz="3200" b="1" dirty="0">
                <a:solidFill>
                  <a:srgbClr val="FF0000"/>
                </a:solidFill>
              </a:rPr>
              <a:t>о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з</a:t>
            </a:r>
            <a:r>
              <a:rPr lang="uk-UA" sz="3200" b="1" dirty="0">
                <a:solidFill>
                  <a:srgbClr val="FF0000"/>
                </a:solidFill>
              </a:rPr>
              <a:t>е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р</a:t>
            </a:r>
            <a:r>
              <a:rPr lang="uk-UA" sz="3200" b="1" dirty="0">
                <a:solidFill>
                  <a:srgbClr val="FF0000"/>
                </a:solidFill>
              </a:rPr>
              <a:t>о</a:t>
            </a:r>
          </a:p>
          <a:p>
            <a:pPr indent="241300" algn="ctr"/>
            <a:r>
              <a:rPr lang="uk-UA" sz="3200" b="1" dirty="0" smtClean="0">
                <a:solidFill>
                  <a:schemeClr val="tx2">
                    <a:lumMod val="75000"/>
                  </a:schemeClr>
                </a:solidFill>
              </a:rPr>
              <a:t>ч</a:t>
            </a:r>
            <a:r>
              <a:rPr lang="uk-UA" sz="3200" b="1" dirty="0" smtClean="0">
                <a:solidFill>
                  <a:srgbClr val="FF0000"/>
                </a:solidFill>
              </a:rPr>
              <a:t>о</a:t>
            </a:r>
            <a:r>
              <a:rPr lang="uk-UA" sz="3200" b="1" dirty="0" smtClean="0">
                <a:solidFill>
                  <a:schemeClr val="tx2">
                    <a:lumMod val="75000"/>
                  </a:schemeClr>
                </a:solidFill>
              </a:rPr>
              <a:t>в</a:t>
            </a:r>
            <a:r>
              <a:rPr lang="uk-UA" sz="3200" b="1" dirty="0" smtClean="0">
                <a:solidFill>
                  <a:srgbClr val="FF0000"/>
                </a:solidFill>
              </a:rPr>
              <a:t>е</a:t>
            </a:r>
            <a:r>
              <a:rPr lang="uk-UA" sz="3200" b="1" dirty="0" smtClean="0">
                <a:solidFill>
                  <a:schemeClr val="tx2">
                    <a:lumMod val="75000"/>
                  </a:schemeClr>
                </a:solidFill>
              </a:rPr>
              <a:t>н     </a:t>
            </a:r>
            <a:r>
              <a:rPr lang="uk-UA" sz="3200" b="1" dirty="0" smtClean="0">
                <a:solidFill>
                  <a:srgbClr val="FF0000"/>
                </a:solidFill>
              </a:rPr>
              <a:t> 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в</a:t>
            </a:r>
            <a:r>
              <a:rPr lang="uk-UA" sz="3200" b="1" dirty="0">
                <a:solidFill>
                  <a:srgbClr val="FF0000"/>
                </a:solidFill>
              </a:rPr>
              <a:t>е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сл</a:t>
            </a:r>
            <a:r>
              <a:rPr lang="uk-UA" sz="3200" b="1" dirty="0">
                <a:solidFill>
                  <a:srgbClr val="FF0000"/>
                </a:solidFill>
              </a:rPr>
              <a:t>о</a:t>
            </a:r>
          </a:p>
          <a:p>
            <a:pPr indent="241300" algn="ctr"/>
            <a:r>
              <a:rPr lang="uk-UA" sz="3200" b="1" dirty="0" smtClean="0">
                <a:solidFill>
                  <a:schemeClr val="tx2">
                    <a:lumMod val="75000"/>
                  </a:schemeClr>
                </a:solidFill>
              </a:rPr>
              <a:t>м</a:t>
            </a:r>
            <a:r>
              <a:rPr lang="uk-UA" sz="3200" b="1" dirty="0" smtClean="0">
                <a:solidFill>
                  <a:srgbClr val="FF0000"/>
                </a:solidFill>
              </a:rPr>
              <a:t>о</a:t>
            </a:r>
            <a:r>
              <a:rPr lang="uk-UA" sz="3200" b="1" dirty="0" smtClean="0">
                <a:solidFill>
                  <a:schemeClr val="tx2">
                    <a:lumMod val="75000"/>
                  </a:schemeClr>
                </a:solidFill>
              </a:rPr>
              <a:t>л</a:t>
            </a:r>
            <a:r>
              <a:rPr lang="uk-UA" sz="3200" b="1" dirty="0" smtClean="0">
                <a:solidFill>
                  <a:srgbClr val="FF0000"/>
                </a:solidFill>
              </a:rPr>
              <a:t>о</a:t>
            </a:r>
            <a:r>
              <a:rPr lang="uk-UA" sz="3200" b="1" dirty="0" smtClean="0">
                <a:solidFill>
                  <a:schemeClr val="tx2">
                    <a:lumMod val="75000"/>
                  </a:schemeClr>
                </a:solidFill>
              </a:rPr>
              <a:t>т</a:t>
            </a:r>
            <a:r>
              <a:rPr lang="uk-UA" sz="3200" b="1" dirty="0" smtClean="0">
                <a:solidFill>
                  <a:srgbClr val="FF0000"/>
                </a:solidFill>
              </a:rPr>
              <a:t>о</a:t>
            </a:r>
            <a:r>
              <a:rPr lang="uk-UA" sz="3200" b="1" dirty="0" smtClean="0">
                <a:solidFill>
                  <a:schemeClr val="tx2">
                    <a:lumMod val="75000"/>
                  </a:schemeClr>
                </a:solidFill>
              </a:rPr>
              <a:t>к     </a:t>
            </a:r>
            <a:r>
              <a:rPr lang="uk-UA" sz="3200" b="1" dirty="0" smtClean="0">
                <a:solidFill>
                  <a:srgbClr val="FF0000"/>
                </a:solidFill>
              </a:rPr>
              <a:t> 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г</a:t>
            </a:r>
            <a:r>
              <a:rPr lang="uk-UA" sz="3200" b="1" dirty="0">
                <a:solidFill>
                  <a:srgbClr val="FF0000"/>
                </a:solidFill>
              </a:rPr>
              <a:t>о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р</a:t>
            </a:r>
            <a:r>
              <a:rPr lang="uk-UA" sz="3200" b="1" dirty="0">
                <a:solidFill>
                  <a:srgbClr val="FF0000"/>
                </a:solidFill>
              </a:rPr>
              <a:t>і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х</a:t>
            </a:r>
          </a:p>
          <a:p>
            <a:pPr indent="241300" algn="ctr"/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кр</a:t>
            </a:r>
            <a:r>
              <a:rPr lang="uk-UA" sz="3200" b="1" dirty="0">
                <a:solidFill>
                  <a:srgbClr val="FF0000"/>
                </a:solidFill>
              </a:rPr>
              <a:t>и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л</a:t>
            </a:r>
            <a:r>
              <a:rPr lang="uk-UA" sz="3200" b="1" dirty="0">
                <a:solidFill>
                  <a:srgbClr val="FF0000"/>
                </a:solidFill>
              </a:rPr>
              <a:t>о </a:t>
            </a:r>
            <a:r>
              <a:rPr lang="uk-UA" sz="3200" b="1" dirty="0" smtClean="0">
                <a:solidFill>
                  <a:srgbClr val="FF0000"/>
                </a:solidFill>
              </a:rPr>
              <a:t>     </a:t>
            </a:r>
            <a:r>
              <a:rPr lang="uk-UA" sz="3200" b="1" dirty="0" smtClean="0">
                <a:solidFill>
                  <a:schemeClr val="tx2">
                    <a:lumMod val="75000"/>
                  </a:schemeClr>
                </a:solidFill>
              </a:rPr>
              <a:t>сл</a:t>
            </a:r>
            <a:r>
              <a:rPr lang="uk-UA" sz="3200" b="1" dirty="0" smtClean="0">
                <a:solidFill>
                  <a:srgbClr val="FF0000"/>
                </a:solidFill>
              </a:rPr>
              <a:t>о</a:t>
            </a:r>
            <a:r>
              <a:rPr lang="uk-UA" sz="3200" b="1" dirty="0" smtClean="0">
                <a:solidFill>
                  <a:schemeClr val="tx2">
                    <a:lumMod val="75000"/>
                  </a:schemeClr>
                </a:solidFill>
              </a:rPr>
              <a:t>н </a:t>
            </a:r>
            <a:endParaRPr lang="uk-UA" sz="3200" b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1734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125509" y="477835"/>
            <a:ext cx="8756193" cy="81155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Бесіда за </a:t>
            </a:r>
            <a:r>
              <a:rPr lang="uk-UA" sz="3600" b="1" dirty="0" smtClean="0">
                <a:solidFill>
                  <a:schemeClr val="bg1"/>
                </a:solidFill>
              </a:rPr>
              <a:t>малюнком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030" t="22565" r="14586"/>
          <a:stretch/>
        </p:blipFill>
        <p:spPr>
          <a:xfrm flipH="1">
            <a:off x="155575" y="2118020"/>
            <a:ext cx="2411736" cy="302533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95" t="5178" r="11864" b="67120"/>
          <a:stretch/>
        </p:blipFill>
        <p:spPr>
          <a:xfrm>
            <a:off x="2567311" y="2092495"/>
            <a:ext cx="8558682" cy="40521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Прямоугольный треугольник 13"/>
          <p:cNvSpPr/>
          <p:nvPr/>
        </p:nvSpPr>
        <p:spPr>
          <a:xfrm rot="12260284" flipH="1">
            <a:off x="9829175" y="5021391"/>
            <a:ext cx="45719" cy="78694"/>
          </a:xfrm>
          <a:prstGeom prst="rt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7" name="Группа 6"/>
          <p:cNvGrpSpPr/>
          <p:nvPr/>
        </p:nvGrpSpPr>
        <p:grpSpPr>
          <a:xfrm>
            <a:off x="7808929" y="5827792"/>
            <a:ext cx="1439130" cy="245691"/>
            <a:chOff x="8200811" y="5831051"/>
            <a:chExt cx="2061760" cy="343772"/>
          </a:xfrm>
          <a:solidFill>
            <a:schemeClr val="bg1"/>
          </a:solidFill>
        </p:grpSpPr>
        <p:grpSp>
          <p:nvGrpSpPr>
            <p:cNvPr id="6" name="Группа 5"/>
            <p:cNvGrpSpPr/>
            <p:nvPr/>
          </p:nvGrpSpPr>
          <p:grpSpPr>
            <a:xfrm>
              <a:off x="8200811" y="5831051"/>
              <a:ext cx="1718860" cy="343772"/>
              <a:chOff x="5942601" y="5767464"/>
              <a:chExt cx="1718860" cy="343772"/>
            </a:xfrm>
            <a:grpFill/>
          </p:grpSpPr>
          <p:sp>
            <p:nvSpPr>
              <p:cNvPr id="31" name="Прямоугольник 30"/>
              <p:cNvSpPr/>
              <p:nvPr/>
            </p:nvSpPr>
            <p:spPr>
              <a:xfrm>
                <a:off x="5942601" y="5767464"/>
                <a:ext cx="343772" cy="343772"/>
              </a:xfrm>
              <a:prstGeom prst="rect">
                <a:avLst/>
              </a:prstGeom>
              <a:grpFill/>
              <a:ln w="19050">
                <a:solidFill>
                  <a:srgbClr val="295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" name="Прямоугольник 31"/>
              <p:cNvSpPr/>
              <p:nvPr/>
            </p:nvSpPr>
            <p:spPr>
              <a:xfrm>
                <a:off x="6286373" y="5767464"/>
                <a:ext cx="343772" cy="343772"/>
              </a:xfrm>
              <a:prstGeom prst="rect">
                <a:avLst/>
              </a:prstGeom>
              <a:grpFill/>
              <a:ln w="19050">
                <a:solidFill>
                  <a:srgbClr val="295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" name="Прямоугольник 32"/>
              <p:cNvSpPr/>
              <p:nvPr/>
            </p:nvSpPr>
            <p:spPr>
              <a:xfrm>
                <a:off x="6631017" y="5767464"/>
                <a:ext cx="343772" cy="343772"/>
              </a:xfrm>
              <a:prstGeom prst="rect">
                <a:avLst/>
              </a:prstGeom>
              <a:grpFill/>
              <a:ln w="19050">
                <a:solidFill>
                  <a:srgbClr val="295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" name="Прямоугольник 33"/>
              <p:cNvSpPr/>
              <p:nvPr/>
            </p:nvSpPr>
            <p:spPr>
              <a:xfrm>
                <a:off x="6973917" y="5767464"/>
                <a:ext cx="343772" cy="343772"/>
              </a:xfrm>
              <a:prstGeom prst="rect">
                <a:avLst/>
              </a:prstGeom>
              <a:grpFill/>
              <a:ln w="19050">
                <a:solidFill>
                  <a:srgbClr val="295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" name="Прямоугольник 34"/>
              <p:cNvSpPr/>
              <p:nvPr/>
            </p:nvSpPr>
            <p:spPr>
              <a:xfrm>
                <a:off x="7317689" y="5767464"/>
                <a:ext cx="343772" cy="343772"/>
              </a:xfrm>
              <a:prstGeom prst="rect">
                <a:avLst/>
              </a:prstGeom>
              <a:grpFill/>
              <a:ln w="19050">
                <a:solidFill>
                  <a:srgbClr val="295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38" name="Прямоугольник 37"/>
            <p:cNvSpPr/>
            <p:nvPr/>
          </p:nvSpPr>
          <p:spPr>
            <a:xfrm>
              <a:off x="9918799" y="5831051"/>
              <a:ext cx="343772" cy="343772"/>
            </a:xfrm>
            <a:prstGeom prst="rect">
              <a:avLst/>
            </a:prstGeom>
            <a:grpFill/>
            <a:ln w="19050">
              <a:solidFill>
                <a:srgbClr val="295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37" name="Овал 36"/>
          <p:cNvSpPr/>
          <p:nvPr/>
        </p:nvSpPr>
        <p:spPr>
          <a:xfrm>
            <a:off x="7856730" y="5827792"/>
            <a:ext cx="144353" cy="225600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27328"/>
            <a:ext cx="11430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b="1" dirty="0" smtClean="0">
                <a:solidFill>
                  <a:schemeClr val="bg1"/>
                </a:solidFill>
              </a:rPr>
              <a:t>Підручник Сторінка</a:t>
            </a:r>
            <a:endParaRPr lang="uk-UA" sz="1600" b="1" dirty="0">
              <a:solidFill>
                <a:schemeClr val="bg1"/>
              </a:solidFill>
            </a:endParaRP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36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2132226" y="1280941"/>
            <a:ext cx="8756193" cy="81155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chemeClr val="bg1"/>
                </a:solidFill>
              </a:rPr>
              <a:t>Куди </a:t>
            </a:r>
            <a:r>
              <a:rPr lang="uk-UA" sz="2000" b="1" dirty="0">
                <a:solidFill>
                  <a:schemeClr val="bg1"/>
                </a:solidFill>
              </a:rPr>
              <a:t>потрапили букви? Що росте на городі? Які вродили огірки? </a:t>
            </a:r>
            <a:r>
              <a:rPr lang="uk-UA" sz="2000" b="1" dirty="0" smtClean="0">
                <a:solidFill>
                  <a:schemeClr val="bg1"/>
                </a:solidFill>
              </a:rPr>
              <a:t>Досліди </a:t>
            </a:r>
            <a:r>
              <a:rPr lang="uk-UA" sz="2000" b="1" dirty="0">
                <a:solidFill>
                  <a:schemeClr val="bg1"/>
                </a:solidFill>
              </a:rPr>
              <a:t>звуковий аналіз слова огірки.   </a:t>
            </a:r>
            <a:endParaRPr lang="ru-RU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0602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44505</TotalTime>
  <Words>553</Words>
  <Application>Microsoft Office PowerPoint</Application>
  <PresentationFormat>Произвольный</PresentationFormat>
  <Paragraphs>108</Paragraphs>
  <Slides>21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Vasyl Tsupa</dc:creator>
  <cp:lastModifiedBy>Esmiralda Ivanova</cp:lastModifiedBy>
  <cp:revision>2642</cp:revision>
  <dcterms:created xsi:type="dcterms:W3CDTF">2018-01-05T16:38:53Z</dcterms:created>
  <dcterms:modified xsi:type="dcterms:W3CDTF">2023-10-01T17:39:58Z</dcterms:modified>
</cp:coreProperties>
</file>