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8" r:id="rId2"/>
    <p:sldId id="304" r:id="rId3"/>
    <p:sldId id="305" r:id="rId4"/>
    <p:sldId id="306" r:id="rId5"/>
    <p:sldId id="302" r:id="rId6"/>
    <p:sldId id="278" r:id="rId7"/>
    <p:sldId id="285" r:id="rId8"/>
    <p:sldId id="290" r:id="rId9"/>
    <p:sldId id="291" r:id="rId10"/>
    <p:sldId id="294" r:id="rId11"/>
    <p:sldId id="296" r:id="rId12"/>
    <p:sldId id="301" r:id="rId13"/>
    <p:sldId id="289" r:id="rId14"/>
    <p:sldId id="298" r:id="rId15"/>
    <p:sldId id="307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1D58"/>
    <a:srgbClr val="2F3242"/>
    <a:srgbClr val="722651"/>
    <a:srgbClr val="DED231"/>
    <a:srgbClr val="295FFF"/>
    <a:srgbClr val="27C268"/>
    <a:srgbClr val="FF3131"/>
    <a:srgbClr val="1694E9"/>
    <a:srgbClr val="FFFF00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88" d="100"/>
          <a:sy n="88" d="100"/>
        </p:scale>
        <p:origin x="-51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68532" y="4277542"/>
            <a:ext cx="8638397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Як розпорядок дня впливає </a:t>
            </a:r>
            <a:endParaRPr lang="uk-UA" sz="4400" b="1" dirty="0" smtClean="0">
              <a:solidFill>
                <a:schemeClr val="bg1"/>
              </a:solidFill>
            </a:endParaRPr>
          </a:p>
          <a:p>
            <a:pPr algn="ctr"/>
            <a:r>
              <a:rPr lang="uk-UA" sz="4400" b="1" dirty="0" smtClean="0">
                <a:solidFill>
                  <a:schemeClr val="bg1"/>
                </a:solidFill>
              </a:rPr>
              <a:t>на </a:t>
            </a:r>
            <a:r>
              <a:rPr lang="uk-UA" sz="4400" b="1" dirty="0">
                <a:solidFill>
                  <a:schemeClr val="bg1"/>
                </a:solidFill>
              </a:rPr>
              <a:t>моє здоров’я? </a:t>
            </a:r>
            <a:endParaRPr lang="ru-RU" sz="60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06374" y="1498083"/>
            <a:ext cx="3473983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</a:rPr>
              <a:t>Я </a:t>
            </a:r>
            <a:r>
              <a:rPr lang="ru-RU" sz="3200" b="1" dirty="0" err="1">
                <a:solidFill>
                  <a:schemeClr val="bg1"/>
                </a:solidFill>
              </a:rPr>
              <a:t>досліджую</a:t>
            </a:r>
            <a:r>
              <a:rPr lang="ru-RU" sz="3200" b="1" dirty="0">
                <a:solidFill>
                  <a:schemeClr val="bg1"/>
                </a:solidFill>
              </a:rPr>
              <a:t> </a:t>
            </a:r>
            <a:r>
              <a:rPr lang="ru-RU" sz="3200" b="1" dirty="0" err="1" smtClean="0">
                <a:solidFill>
                  <a:schemeClr val="bg1"/>
                </a:solidFill>
              </a:rPr>
              <a:t>світ</a:t>
            </a:r>
            <a:endParaRPr lang="en-US" sz="3200" b="1" dirty="0" smtClean="0">
              <a:solidFill>
                <a:schemeClr val="bg1"/>
              </a:solidFill>
            </a:endParaRPr>
          </a:p>
          <a:p>
            <a:pPr algn="ctr"/>
            <a:r>
              <a:rPr lang="en-US" sz="3200" b="1" dirty="0" smtClean="0">
                <a:solidFill>
                  <a:schemeClr val="bg1"/>
                </a:solidFill>
              </a:rPr>
              <a:t>1 </a:t>
            </a:r>
            <a:r>
              <a:rPr lang="uk-UA" sz="3200" b="1" dirty="0" smtClean="0">
                <a:solidFill>
                  <a:schemeClr val="bg1"/>
                </a:solidFill>
              </a:rPr>
              <a:t>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18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503" y="734385"/>
            <a:ext cx="3264042" cy="3264042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1" y="2776903"/>
            <a:ext cx="3170058" cy="3301168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8" name="Группа 7"/>
          <p:cNvGrpSpPr/>
          <p:nvPr/>
        </p:nvGrpSpPr>
        <p:grpSpPr>
          <a:xfrm>
            <a:off x="4420652" y="1272852"/>
            <a:ext cx="2371253" cy="2450215"/>
            <a:chOff x="3575957" y="1229619"/>
            <a:chExt cx="2371253" cy="245021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10" name="Стрелка вправо 9"/>
            <p:cNvSpPr/>
            <p:nvPr/>
          </p:nvSpPr>
          <p:spPr>
            <a:xfrm rot="16200000">
              <a:off x="4392191" y="1988084"/>
              <a:ext cx="738785" cy="184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Стрелка вправо 10"/>
            <p:cNvSpPr/>
            <p:nvPr/>
          </p:nvSpPr>
          <p:spPr>
            <a:xfrm rot="10800000">
              <a:off x="4230428" y="2300067"/>
              <a:ext cx="531156" cy="199710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731521" y="1382688"/>
            <a:ext cx="3076687" cy="1060467"/>
          </a:xfrm>
          <a:prstGeom prst="roundRect">
            <a:avLst/>
          </a:prstGeom>
          <a:solidFill>
            <a:srgbClr val="C31D58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О котрій годині в твоїй школі розпочинаються </a:t>
            </a:r>
            <a:r>
              <a:rPr lang="uk-UA" sz="2000" b="1" dirty="0" err="1"/>
              <a:t>уроки</a:t>
            </a:r>
            <a:r>
              <a:rPr lang="uk-UA" sz="2000" b="1" dirty="0"/>
              <a:t>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8641" y="187727"/>
            <a:ext cx="10779162" cy="1041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Поміркуй, який </a:t>
            </a:r>
            <a:r>
              <a:rPr lang="uk-UA" sz="3200" b="1" dirty="0"/>
              <a:t>твій розпорядок </a:t>
            </a:r>
            <a:r>
              <a:rPr lang="uk-UA" sz="3200" b="1" dirty="0" smtClean="0"/>
              <a:t>дня</a:t>
            </a:r>
            <a:endParaRPr lang="uk-UA" sz="3200" b="1" dirty="0"/>
          </a:p>
          <a:p>
            <a:pPr algn="ctr"/>
            <a:r>
              <a:rPr lang="uk-UA" sz="3200" b="1" dirty="0"/>
              <a:t>Що з представленого розпорядку ти виконуєш, а що ні?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" t="2249" r="2028" b="3057"/>
          <a:stretch/>
        </p:blipFill>
        <p:spPr>
          <a:xfrm>
            <a:off x="7863840" y="2632162"/>
            <a:ext cx="3356386" cy="3293545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553028" y="1367544"/>
            <a:ext cx="3442694" cy="871642"/>
          </a:xfrm>
          <a:prstGeom prst="roundRect">
            <a:avLst/>
          </a:prstGeom>
          <a:solidFill>
            <a:srgbClr val="7030A0"/>
          </a:solidFill>
          <a:ln>
            <a:solidFill>
              <a:srgbClr val="2F324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О котрій годині в тебе закінчуються </a:t>
            </a:r>
            <a:r>
              <a:rPr lang="uk-UA" sz="2000" b="1" dirty="0" err="1"/>
              <a:t>уроки</a:t>
            </a:r>
            <a:r>
              <a:rPr lang="uk-UA" sz="2000" b="1" dirty="0"/>
              <a:t>?</a:t>
            </a:r>
          </a:p>
        </p:txBody>
      </p:sp>
      <p:grpSp>
        <p:nvGrpSpPr>
          <p:cNvPr id="16" name="Группа 15"/>
          <p:cNvGrpSpPr/>
          <p:nvPr/>
        </p:nvGrpSpPr>
        <p:grpSpPr>
          <a:xfrm>
            <a:off x="4481012" y="3875467"/>
            <a:ext cx="2371253" cy="2450215"/>
            <a:chOff x="3575957" y="1229619"/>
            <a:chExt cx="2371253" cy="245021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18" name="Стрелка вправо 17"/>
            <p:cNvSpPr/>
            <p:nvPr/>
          </p:nvSpPr>
          <p:spPr>
            <a:xfrm rot="16200000">
              <a:off x="4392191" y="1988084"/>
              <a:ext cx="738785" cy="184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Стрелка вправо 18"/>
            <p:cNvSpPr/>
            <p:nvPr/>
          </p:nvSpPr>
          <p:spPr>
            <a:xfrm rot="19673262">
              <a:off x="4703475" y="2199591"/>
              <a:ext cx="574611" cy="17243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736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680" y="3242212"/>
            <a:ext cx="4162811" cy="2997224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8" name="Группа 7"/>
          <p:cNvGrpSpPr/>
          <p:nvPr/>
        </p:nvGrpSpPr>
        <p:grpSpPr>
          <a:xfrm>
            <a:off x="3856467" y="1331475"/>
            <a:ext cx="2533713" cy="2464648"/>
            <a:chOff x="3575957" y="1229619"/>
            <a:chExt cx="2371253" cy="2450215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10" name="Стрелка вправо 9"/>
            <p:cNvSpPr/>
            <p:nvPr/>
          </p:nvSpPr>
          <p:spPr>
            <a:xfrm rot="16200000">
              <a:off x="4392191" y="1999932"/>
              <a:ext cx="738785" cy="1840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Стрелка вправо 10"/>
            <p:cNvSpPr/>
            <p:nvPr/>
          </p:nvSpPr>
          <p:spPr>
            <a:xfrm>
              <a:off x="4745595" y="2353465"/>
              <a:ext cx="538824" cy="20252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1010606" y="1557147"/>
            <a:ext cx="2657385" cy="7317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Чим ти  займаєшся у вільний час?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548641" y="187727"/>
            <a:ext cx="10779162" cy="1041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Поміркуй, який </a:t>
            </a:r>
            <a:r>
              <a:rPr lang="uk-UA" sz="3200" b="1" dirty="0"/>
              <a:t>твій розпорядок </a:t>
            </a:r>
            <a:r>
              <a:rPr lang="uk-UA" sz="3200" b="1" dirty="0" smtClean="0"/>
              <a:t>дня</a:t>
            </a:r>
            <a:endParaRPr lang="uk-UA" sz="3200" b="1" dirty="0"/>
          </a:p>
          <a:p>
            <a:pPr algn="ctr"/>
            <a:r>
              <a:rPr lang="uk-UA" sz="3200" b="1" dirty="0"/>
              <a:t>Що з представленого розпорядку ти виконуєш, а що ні?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002" y="1646195"/>
            <a:ext cx="1990646" cy="252805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240" y="4085203"/>
            <a:ext cx="2390149" cy="23901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74" y="1331475"/>
            <a:ext cx="2032428" cy="3192034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8587063" y="4732878"/>
            <a:ext cx="2657385" cy="7317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/>
              <a:t>Обери</a:t>
            </a:r>
            <a:r>
              <a:rPr lang="uk-UA" sz="2000" b="1" dirty="0" smtClean="0"/>
              <a:t>, як ти готуєшся до сну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11910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70339" y="494528"/>
            <a:ext cx="8732066" cy="724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Поради тітоньки Сови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Мультіпедія часу. Розпорядок дня дитини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70339" y="1336659"/>
            <a:ext cx="9055278" cy="5093594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9194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3208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322401" y="365437"/>
            <a:ext cx="8732066" cy="7103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err="1"/>
              <a:t>Які</a:t>
            </a:r>
            <a:r>
              <a:rPr lang="ru-RU" sz="3600" b="1" dirty="0"/>
              <a:t> </a:t>
            </a:r>
            <a:r>
              <a:rPr lang="ru-RU" sz="3600" b="1" dirty="0" err="1"/>
              <a:t>справи</a:t>
            </a:r>
            <a:r>
              <a:rPr lang="ru-RU" sz="3600" b="1" dirty="0"/>
              <a:t> </a:t>
            </a:r>
            <a:r>
              <a:rPr lang="ru-RU" sz="3600" b="1" dirty="0" err="1"/>
              <a:t>виконують</a:t>
            </a:r>
            <a:r>
              <a:rPr lang="ru-RU" sz="3600" b="1" dirty="0"/>
              <a:t> </a:t>
            </a:r>
            <a:r>
              <a:rPr lang="ru-RU" sz="3600" b="1" dirty="0" err="1"/>
              <a:t>діти</a:t>
            </a:r>
            <a:r>
              <a:rPr lang="ru-RU" sz="3600" b="1" dirty="0"/>
              <a:t> у </a:t>
            </a:r>
            <a:r>
              <a:rPr lang="ru-RU" sz="3600" b="1" dirty="0" err="1"/>
              <a:t>вірші</a:t>
            </a:r>
            <a:r>
              <a:rPr lang="ru-RU" sz="3600" b="1" dirty="0"/>
              <a:t>?</a:t>
            </a:r>
          </a:p>
        </p:txBody>
      </p:sp>
      <p:pic>
        <p:nvPicPr>
          <p:cNvPr id="6" name="Picture 4" descr="ÐÐ°ÑÑÐ¸Ð½ÐºÐ¸ Ð¿Ð¾ Ð·Ð°Ð¿ÑÐ¾ÑÑ ÐºÐ»Ð¸Ð¿Ð°ÑÑ ÑÑÐ°ÑÑÐ»Ð¸Ð²Ñ Ð¼Ð°Ð»ÑÑÐ¸Ð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973" y="1267267"/>
            <a:ext cx="3237027" cy="488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53905" y="1267267"/>
            <a:ext cx="4207209" cy="2804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Зранку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різних</a:t>
            </a:r>
            <a:r>
              <a:rPr lang="ru-RU" sz="2400" b="1" dirty="0">
                <a:solidFill>
                  <a:schemeClr val="bg1"/>
                </a:solidFill>
              </a:rPr>
              <a:t> справ </a:t>
            </a:r>
            <a:r>
              <a:rPr lang="ru-RU" sz="2400" b="1" dirty="0" err="1">
                <a:solidFill>
                  <a:schemeClr val="bg1"/>
                </a:solidFill>
              </a:rPr>
              <a:t>багато</a:t>
            </a:r>
            <a:r>
              <a:rPr lang="ru-RU" sz="2400" b="1" dirty="0">
                <a:solidFill>
                  <a:schemeClr val="bg1"/>
                </a:solidFill>
              </a:rPr>
              <a:t>: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Вмитись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їсти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r>
              <a:rPr lang="ru-RU" sz="2400" b="1" dirty="0" err="1">
                <a:solidFill>
                  <a:schemeClr val="bg1"/>
                </a:solidFill>
              </a:rPr>
              <a:t>одягатись</a:t>
            </a:r>
            <a:r>
              <a:rPr lang="ru-RU" sz="2400" b="1" dirty="0">
                <a:solidFill>
                  <a:schemeClr val="bg1"/>
                </a:solidFill>
              </a:rPr>
              <a:t>.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smtClean="0">
                <a:solidFill>
                  <a:schemeClr val="bg1"/>
                </a:solidFill>
              </a:rPr>
              <a:t>Треба </a:t>
            </a:r>
            <a:r>
              <a:rPr lang="ru-RU" sz="2400" b="1" dirty="0">
                <a:solidFill>
                  <a:schemeClr val="bg1"/>
                </a:solidFill>
              </a:rPr>
              <a:t>час </a:t>
            </a:r>
            <a:r>
              <a:rPr lang="ru-RU" sz="2400" b="1" dirty="0" err="1">
                <a:solidFill>
                  <a:schemeClr val="bg1"/>
                </a:solidFill>
              </a:rPr>
              <a:t>розрахувати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>
                <a:solidFill>
                  <a:schemeClr val="bg1"/>
                </a:solidFill>
              </a:rPr>
              <a:t> За </a:t>
            </a:r>
            <a:r>
              <a:rPr lang="ru-RU" sz="2400" b="1" dirty="0" err="1">
                <a:solidFill>
                  <a:schemeClr val="bg1"/>
                </a:solidFill>
              </a:rPr>
              <a:t>годинником</a:t>
            </a:r>
            <a:r>
              <a:rPr lang="ru-RU" sz="2400" b="1" dirty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звірятись</a:t>
            </a:r>
            <a:r>
              <a:rPr lang="ru-RU" sz="2400" b="1" dirty="0">
                <a:solidFill>
                  <a:schemeClr val="bg1"/>
                </a:solidFill>
              </a:rPr>
              <a:t>: </a:t>
            </a:r>
            <a:endParaRPr lang="ru-RU" sz="2400" b="1" dirty="0" smtClean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 smtClean="0">
                <a:solidFill>
                  <a:schemeClr val="bg1"/>
                </a:solidFill>
              </a:rPr>
              <a:t>П’ять</a:t>
            </a:r>
            <a:r>
              <a:rPr lang="ru-RU" sz="2400" b="1" dirty="0" smtClean="0">
                <a:solidFill>
                  <a:schemeClr val="bg1"/>
                </a:solidFill>
              </a:rPr>
              <a:t> </a:t>
            </a:r>
            <a:r>
              <a:rPr lang="ru-RU" sz="2400" b="1" dirty="0" err="1">
                <a:solidFill>
                  <a:schemeClr val="bg1"/>
                </a:solidFill>
              </a:rPr>
              <a:t>хвилин</a:t>
            </a:r>
            <a:r>
              <a:rPr lang="ru-RU" sz="2400" b="1" dirty="0">
                <a:solidFill>
                  <a:schemeClr val="bg1"/>
                </a:solidFill>
              </a:rPr>
              <a:t> — на </a:t>
            </a:r>
            <a:r>
              <a:rPr lang="ru-RU" sz="2400" b="1" dirty="0" err="1">
                <a:solidFill>
                  <a:schemeClr val="bg1"/>
                </a:solidFill>
              </a:rPr>
              <a:t>умивання</a:t>
            </a:r>
            <a:r>
              <a:rPr lang="ru-RU" sz="2400" b="1" dirty="0">
                <a:solidFill>
                  <a:schemeClr val="bg1"/>
                </a:solidFill>
              </a:rPr>
              <a:t>, </a:t>
            </a:r>
            <a:endParaRPr lang="en-US" sz="2400" b="1" dirty="0">
              <a:solidFill>
                <a:schemeClr val="bg1"/>
              </a:solidFill>
            </a:endParaRPr>
          </a:p>
          <a:p>
            <a:pPr algn="ctr"/>
            <a:r>
              <a:rPr lang="ru-RU" sz="2400" b="1" dirty="0" err="1">
                <a:solidFill>
                  <a:schemeClr val="bg1"/>
                </a:solidFill>
              </a:rPr>
              <a:t>П’ять</a:t>
            </a:r>
            <a:r>
              <a:rPr lang="ru-RU" sz="2400" b="1" dirty="0">
                <a:solidFill>
                  <a:schemeClr val="bg1"/>
                </a:solidFill>
              </a:rPr>
              <a:t> — </a:t>
            </a:r>
            <a:r>
              <a:rPr lang="ru-RU" sz="2400" b="1" dirty="0" err="1">
                <a:solidFill>
                  <a:schemeClr val="bg1"/>
                </a:solidFill>
              </a:rPr>
              <a:t>також</a:t>
            </a:r>
            <a:r>
              <a:rPr lang="ru-RU" sz="2400" b="1" dirty="0">
                <a:solidFill>
                  <a:schemeClr val="bg1"/>
                </a:solidFill>
              </a:rPr>
              <a:t> на </a:t>
            </a:r>
            <a:r>
              <a:rPr lang="ru-RU" sz="2400" b="1" dirty="0" err="1">
                <a:solidFill>
                  <a:schemeClr val="bg1"/>
                </a:solidFill>
              </a:rPr>
              <a:t>одягання</a:t>
            </a:r>
            <a:r>
              <a:rPr lang="ru-RU" sz="2400" b="1" dirty="0">
                <a:solidFill>
                  <a:schemeClr val="bg1"/>
                </a:solidFill>
              </a:rPr>
              <a:t>,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464835" y="1267267"/>
            <a:ext cx="4453253" cy="280422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/>
              <a:t>Три</a:t>
            </a:r>
            <a:r>
              <a:rPr lang="en-US" sz="2400" b="1" dirty="0"/>
              <a:t> </a:t>
            </a:r>
            <a:r>
              <a:rPr lang="ru-RU" sz="2400" b="1" dirty="0"/>
              <a:t>— </a:t>
            </a:r>
            <a:r>
              <a:rPr lang="ru-RU" sz="2400" b="1" dirty="0" err="1"/>
              <a:t>щоб</a:t>
            </a:r>
            <a:r>
              <a:rPr lang="ru-RU" sz="2400" b="1" dirty="0"/>
              <a:t> </a:t>
            </a:r>
            <a:r>
              <a:rPr lang="ru-RU" sz="2400" b="1" dirty="0" err="1"/>
              <a:t>постіль</a:t>
            </a:r>
            <a:r>
              <a:rPr lang="en-US" sz="2400" b="1" dirty="0"/>
              <a:t> </a:t>
            </a:r>
            <a:r>
              <a:rPr lang="ru-RU" sz="2400" b="1" dirty="0" err="1"/>
              <a:t>поскладати</a:t>
            </a:r>
            <a:r>
              <a:rPr lang="ru-RU" sz="2400" b="1" dirty="0"/>
              <a:t>, </a:t>
            </a:r>
            <a:endParaRPr lang="en-US" sz="2400" b="1" dirty="0"/>
          </a:p>
          <a:p>
            <a:pPr algn="ctr"/>
            <a:r>
              <a:rPr lang="ru-RU" sz="2400" b="1" dirty="0" err="1"/>
              <a:t>Потім</a:t>
            </a:r>
            <a:r>
              <a:rPr lang="ru-RU" sz="2400" b="1" dirty="0"/>
              <a:t> </a:t>
            </a:r>
            <a:r>
              <a:rPr lang="ru-RU" sz="2400" b="1" dirty="0" err="1"/>
              <a:t>снідати</a:t>
            </a:r>
            <a:r>
              <a:rPr lang="ru-RU" sz="2400" b="1" dirty="0"/>
              <a:t>, </a:t>
            </a:r>
            <a:r>
              <a:rPr lang="ru-RU" sz="2400" b="1" dirty="0" err="1"/>
              <a:t>малята</a:t>
            </a:r>
            <a:r>
              <a:rPr lang="ru-RU" sz="2400" b="1" dirty="0"/>
              <a:t>! </a:t>
            </a:r>
            <a:endParaRPr lang="en-US" sz="2400" b="1" dirty="0"/>
          </a:p>
          <a:p>
            <a:pPr algn="ctr"/>
            <a:r>
              <a:rPr lang="ru-RU" sz="2400" b="1" dirty="0"/>
              <a:t>Є </a:t>
            </a:r>
            <a:r>
              <a:rPr lang="ru-RU" sz="2400" b="1" dirty="0" err="1"/>
              <a:t>хвилини</a:t>
            </a:r>
            <a:r>
              <a:rPr lang="ru-RU" sz="2400" b="1" dirty="0"/>
              <a:t> на дорогу,</a:t>
            </a:r>
            <a:endParaRPr lang="en-US" sz="2400" b="1" dirty="0"/>
          </a:p>
          <a:p>
            <a:pPr algn="ctr"/>
            <a:r>
              <a:rPr lang="ru-RU" sz="2400" b="1" dirty="0"/>
              <a:t> — З </a:t>
            </a:r>
            <a:r>
              <a:rPr lang="ru-RU" sz="2400" b="1" dirty="0" err="1"/>
              <a:t>друзями</a:t>
            </a:r>
            <a:r>
              <a:rPr lang="ru-RU" sz="2400" b="1" dirty="0"/>
              <a:t> </a:t>
            </a:r>
            <a:r>
              <a:rPr lang="ru-RU" sz="2400" b="1" dirty="0" err="1"/>
              <a:t>іди</a:t>
            </a:r>
            <a:r>
              <a:rPr lang="ru-RU" sz="2400" b="1" dirty="0"/>
              <a:t> у ногу. </a:t>
            </a:r>
            <a:endParaRPr lang="en-US" sz="2400" b="1" dirty="0"/>
          </a:p>
          <a:p>
            <a:pPr algn="ctr"/>
            <a:r>
              <a:rPr lang="ru-RU" sz="2400" b="1" dirty="0"/>
              <a:t>Не </a:t>
            </a:r>
            <a:r>
              <a:rPr lang="ru-RU" sz="2400" b="1" dirty="0" err="1"/>
              <a:t>спиняйся</a:t>
            </a:r>
            <a:r>
              <a:rPr lang="ru-RU" sz="2400" b="1" dirty="0"/>
              <a:t> </a:t>
            </a:r>
            <a:r>
              <a:rPr lang="ru-RU" sz="2400" b="1" dirty="0" err="1"/>
              <a:t>ні</a:t>
            </a:r>
            <a:r>
              <a:rPr lang="ru-RU" sz="2400" b="1" dirty="0"/>
              <a:t> на </a:t>
            </a:r>
            <a:r>
              <a:rPr lang="ru-RU" sz="2400" b="1" dirty="0" err="1"/>
              <a:t>крок</a:t>
            </a:r>
            <a:r>
              <a:rPr lang="ru-RU" sz="2400" b="1" dirty="0"/>
              <a:t> — </a:t>
            </a:r>
            <a:r>
              <a:rPr lang="ru-RU" sz="2400" b="1" dirty="0" err="1"/>
              <a:t>Вчасно</a:t>
            </a:r>
            <a:r>
              <a:rPr lang="ru-RU" sz="2400" b="1" dirty="0"/>
              <a:t> </a:t>
            </a:r>
            <a:r>
              <a:rPr lang="ru-RU" sz="2400" b="1" dirty="0" err="1"/>
              <a:t>встигнеш</a:t>
            </a:r>
            <a:r>
              <a:rPr lang="ru-RU" sz="2400" b="1" dirty="0"/>
              <a:t> на урок!</a:t>
            </a:r>
          </a:p>
          <a:p>
            <a:pPr algn="ctr"/>
            <a:r>
              <a:rPr lang="ru-RU" sz="2400" i="1" dirty="0" err="1"/>
              <a:t>Світлана</a:t>
            </a:r>
            <a:r>
              <a:rPr lang="ru-RU" sz="2400" i="1" dirty="0"/>
              <a:t> </a:t>
            </a:r>
            <a:r>
              <a:rPr lang="ru-RU" sz="2400" i="1" dirty="0" err="1"/>
              <a:t>Гарбуз</a:t>
            </a:r>
            <a:r>
              <a:rPr lang="ru-RU" sz="2400" b="1" dirty="0"/>
              <a:t> </a:t>
            </a:r>
            <a:r>
              <a:rPr lang="en-US" sz="2400" b="1" dirty="0"/>
              <a:t>                                      </a:t>
            </a:r>
            <a:endParaRPr lang="ru-RU" sz="2400" i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6678" y="4107975"/>
            <a:ext cx="4044436" cy="942238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Розкажи про свій розпорядок дня у </a:t>
            </a:r>
            <a:r>
              <a:rPr lang="uk-UA" sz="2000" b="1" dirty="0" smtClean="0"/>
              <a:t>вихідні </a:t>
            </a:r>
            <a:r>
              <a:rPr lang="uk-UA" sz="2000" b="1" dirty="0"/>
              <a:t>дні.</a:t>
            </a:r>
            <a:endParaRPr lang="ru-RU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35291" y="5146376"/>
            <a:ext cx="4044436" cy="1288519"/>
          </a:xfrm>
          <a:prstGeom prst="round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Що тобі подобається більше: дивитись мультфільм чи гратись на спортивному майданчику?</a:t>
            </a:r>
            <a:endParaRPr lang="ru-RU" sz="20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348697" y="4363432"/>
            <a:ext cx="4685528" cy="1373561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Зроби </a:t>
            </a:r>
            <a:r>
              <a:rPr lang="uk-UA" sz="2000" b="1" dirty="0"/>
              <a:t>висновок. </a:t>
            </a:r>
            <a:endParaRPr lang="uk-UA" sz="2000" b="1" dirty="0" smtClean="0"/>
          </a:p>
          <a:p>
            <a:pPr algn="ctr"/>
            <a:r>
              <a:rPr lang="uk-UA" sz="2000" b="1" dirty="0" smtClean="0"/>
              <a:t>На </a:t>
            </a:r>
            <a:r>
              <a:rPr lang="uk-UA" sz="2000" b="1" dirty="0"/>
              <a:t>що протягом дня </a:t>
            </a:r>
            <a:r>
              <a:rPr lang="uk-UA" sz="2000" b="1" dirty="0" smtClean="0"/>
              <a:t>ти витрачаєш </a:t>
            </a:r>
            <a:r>
              <a:rPr lang="uk-UA" sz="2000" b="1" dirty="0"/>
              <a:t>найбільше часу ? А на що найменше</a:t>
            </a:r>
            <a:r>
              <a:rPr lang="uk-UA" sz="2000" b="1" dirty="0" smtClean="0"/>
              <a:t>?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85613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7630" y="494528"/>
            <a:ext cx="8732066" cy="70324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Висновок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" name="Picture 2" descr="ÐÐ°ÑÑÐ¸Ð½ÐºÐ¸ Ð¿Ð¾ Ð·Ð°Ð¿ÑÐ¾ÑÑ ÐºÐ»Ð¸Ð¿Ð°ÑÑ ÑÐµÐ¶Ð¸Ð¼ Ð´Ð½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663" y="1913098"/>
            <a:ext cx="5536276" cy="3418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26298" y="1518531"/>
            <a:ext cx="5406420" cy="267246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/>
              <a:t> Правило 1. </a:t>
            </a:r>
            <a:r>
              <a:rPr lang="uk-UA" sz="2800" b="1" dirty="0">
                <a:solidFill>
                  <a:srgbClr val="FFFF00"/>
                </a:solidFill>
              </a:rPr>
              <a:t>Роби все вчасно, в усталеному порядку.</a:t>
            </a:r>
            <a:endParaRPr lang="ru-RU" sz="2800" b="1" dirty="0">
              <a:solidFill>
                <a:srgbClr val="FFFF00"/>
              </a:solidFill>
            </a:endParaRPr>
          </a:p>
          <a:p>
            <a:r>
              <a:rPr lang="uk-UA" sz="2800" b="1" dirty="0"/>
              <a:t> Правило 2. </a:t>
            </a:r>
            <a:r>
              <a:rPr lang="uk-UA" sz="2800" b="1" dirty="0">
                <a:solidFill>
                  <a:srgbClr val="0070C0"/>
                </a:solidFill>
              </a:rPr>
              <a:t>Ніколи не спізнюйся.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uk-UA" sz="2800" b="1" dirty="0"/>
              <a:t> Правило 3. </a:t>
            </a:r>
            <a:r>
              <a:rPr lang="uk-UA" sz="2800" b="1" dirty="0">
                <a:solidFill>
                  <a:srgbClr val="7030A0"/>
                </a:solidFill>
              </a:rPr>
              <a:t>Учися користуватися годинником.</a:t>
            </a:r>
            <a:endParaRPr lang="ru-RU" sz="2800" b="1" dirty="0">
              <a:solidFill>
                <a:srgbClr val="7030A0"/>
              </a:solidFill>
              <a:effectLst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56928" y="4370698"/>
            <a:ext cx="5275790" cy="165998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800" b="1" dirty="0"/>
              <a:t> </a:t>
            </a:r>
            <a:r>
              <a:rPr lang="uk-UA" sz="2400" b="1" dirty="0" smtClean="0"/>
              <a:t>Чи потрібен розпорядок дня дорослим?</a:t>
            </a:r>
          </a:p>
          <a:p>
            <a:r>
              <a:rPr lang="uk-UA" sz="2400" b="1" dirty="0" smtClean="0">
                <a:solidFill>
                  <a:srgbClr val="7030A0"/>
                </a:solidFill>
                <a:effectLst/>
              </a:rPr>
              <a:t>Разом з батьками склади розпорядок дня вашої родини</a:t>
            </a:r>
            <a:endParaRPr lang="ru-RU" sz="2400" b="1" dirty="0">
              <a:solidFill>
                <a:srgbClr val="7030A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749540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397704" y="4663438"/>
            <a:ext cx="1980197" cy="10811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Це важливо для мене!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528969" y="4652681"/>
            <a:ext cx="2325049" cy="1081145"/>
          </a:xfrm>
          <a:prstGeom prst="roundRect">
            <a:avLst/>
          </a:prstGeom>
          <a:solidFill>
            <a:srgbClr val="C31D58"/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 прислухаюсь до порад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8521059" y="4740982"/>
            <a:ext cx="1655675" cy="108114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Це мені не цікаво!</a:t>
            </a:r>
          </a:p>
        </p:txBody>
      </p:sp>
      <p:pic>
        <p:nvPicPr>
          <p:cNvPr id="6147" name="Picture 3" descr="D:\Картинки до тестів\!!!!_Эсмира_2\_free_2023-10-04-23-07-54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154" y="1782630"/>
            <a:ext cx="2751717" cy="275171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1978616" y="469833"/>
            <a:ext cx="8732066" cy="69199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Рефлексія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6149" name="Picture 5" descr="D:\Картинки до тестів\!!!!_Эсмира_2\_free_2023-10-04-23-22-12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020" y="1782630"/>
            <a:ext cx="2870052" cy="2870052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8969" y="1782629"/>
            <a:ext cx="2757544" cy="2757544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6021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28010" y="494529"/>
            <a:ext cx="8732066" cy="6672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Налаштуймося </a:t>
            </a:r>
            <a:r>
              <a:rPr lang="uk-UA" sz="3600" b="1" dirty="0">
                <a:solidFill>
                  <a:schemeClr val="bg1"/>
                </a:solidFill>
              </a:rPr>
              <a:t>на роботу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9" t="1878" r="719" b="13240"/>
          <a:stretch/>
        </p:blipFill>
        <p:spPr>
          <a:xfrm>
            <a:off x="5323145" y="1493948"/>
            <a:ext cx="6384283" cy="476187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746148" y="1605360"/>
            <a:ext cx="4172754" cy="4650462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accent2">
                <a:lumMod val="50000"/>
              </a:schemeClr>
            </a:solidFill>
            <a:prstDash val="sysDash"/>
            <a:miter lim="800000"/>
            <a:headEnd/>
            <a:tailEnd/>
          </a:ln>
          <a:effectLst/>
        </p:spPr>
        <p:txBody>
          <a:bodyPr vert="horz" wrap="square" lIns="457056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uk-UA" sz="3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Пролунав дзвінок для нас, </a:t>
            </a:r>
          </a:p>
          <a:p>
            <a:pPr algn="ctr"/>
            <a:r>
              <a:rPr lang="uk-UA" sz="3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Всі зайшли спокійно в клас. </a:t>
            </a:r>
          </a:p>
          <a:p>
            <a:pPr algn="ctr"/>
            <a:r>
              <a:rPr lang="uk-UA" sz="3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Встали біля парти чемно. </a:t>
            </a:r>
          </a:p>
          <a:p>
            <a:pPr algn="ctr"/>
            <a:r>
              <a:rPr lang="uk-UA" sz="3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Не мине наш час даремно. </a:t>
            </a:r>
          </a:p>
        </p:txBody>
      </p:sp>
    </p:spTree>
    <p:extLst>
      <p:ext uri="{BB962C8B-B14F-4D97-AF65-F5344CB8AC3E}">
        <p14:creationId xmlns:p14="http://schemas.microsoft.com/office/powerpoint/2010/main" val="27493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94138" y="495119"/>
            <a:ext cx="8732066" cy="74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«Синоптик»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25003" y="1869264"/>
            <a:ext cx="4262907" cy="732934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Яка зараз пора року?</a:t>
            </a:r>
            <a:endParaRPr lang="ru-RU" sz="28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41290" y="2764397"/>
            <a:ext cx="4430332" cy="69834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Який місяць?</a:t>
            </a:r>
            <a:endParaRPr lang="ru-RU" sz="28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41290" y="3624637"/>
            <a:ext cx="4430332" cy="675222"/>
          </a:xfrm>
          <a:prstGeom prst="roundRect">
            <a:avLst/>
          </a:prstGeom>
          <a:solidFill>
            <a:srgbClr val="C31D58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/>
              <a:t>Яке число?</a:t>
            </a:r>
            <a:endParaRPr lang="ru-RU" sz="2800" b="1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" t="19906" r="2001" b="9108"/>
          <a:stretch/>
        </p:blipFill>
        <p:spPr>
          <a:xfrm>
            <a:off x="4988417" y="1336300"/>
            <a:ext cx="6503832" cy="5164807"/>
          </a:xfrm>
          <a:prstGeom prst="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41290" y="4528150"/>
            <a:ext cx="4430332" cy="67522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Який день тижня?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2244793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460375" y="2635126"/>
            <a:ext cx="4446644" cy="721034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Чи дує вітер? Якщо так, то сильний чи повільний?</a:t>
            </a:r>
            <a:endParaRPr lang="ru-RU" sz="24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08715" y="1506752"/>
            <a:ext cx="4430332" cy="475416"/>
          </a:xfrm>
          <a:prstGeom prst="round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Який стан неба?</a:t>
            </a:r>
            <a:endParaRPr lang="ru-RU" sz="2400" b="1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8715" y="2082058"/>
            <a:ext cx="4430332" cy="459676"/>
          </a:xfrm>
          <a:prstGeom prst="roundRec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Яка температура повітря?</a:t>
            </a:r>
            <a:endParaRPr lang="ru-RU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08691" y="3395713"/>
            <a:ext cx="4430332" cy="582562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Чи були протягом дня опади?</a:t>
            </a:r>
            <a:endParaRPr lang="ru-RU" sz="2400" b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494138" y="495119"/>
            <a:ext cx="8732066" cy="74585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>
                <a:solidFill>
                  <a:schemeClr val="bg1"/>
                </a:solidFill>
              </a:rPr>
              <a:t>Вправа «Синоптик»</a:t>
            </a:r>
          </a:p>
        </p:txBody>
      </p:sp>
      <p:sp>
        <p:nvSpPr>
          <p:cNvPr id="12" name="AutoShape 2" descr="Бібліо Читайлик. new: ОСІНЬ ЗОЛОТАЯ ТИХО-НІЖНО ХОДИТЬ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Рання осінь: які зміни відбуваються в природі в цей період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4456" y="1622669"/>
            <a:ext cx="3444806" cy="2292363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Осінь. Дощ - Вірші. Кольори року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2204" y="1692275"/>
            <a:ext cx="3048000" cy="4572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Осінній дощ - Ukrainian peop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4138" y="4127441"/>
            <a:ext cx="6189656" cy="25980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980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734571" y="424543"/>
            <a:ext cx="8148172" cy="102594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/>
              <a:t>Щоб бути здоровим, слід щоденно піклуватися про своє здоров’я</a:t>
            </a:r>
            <a:endParaRPr lang="uk-UA" sz="3200" b="1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82939" y="1531235"/>
            <a:ext cx="3978366" cy="914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/>
              <a:t>  Чи </a:t>
            </a:r>
            <a:r>
              <a:rPr lang="uk-UA" sz="2400" b="1" dirty="0" smtClean="0"/>
              <a:t>погоджуєшся ти </a:t>
            </a:r>
            <a:r>
              <a:rPr lang="uk-UA" sz="2400" b="1" dirty="0" smtClean="0"/>
              <a:t>з цим  твердженням?</a:t>
            </a:r>
            <a:endParaRPr lang="uk-UA" sz="24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100604" y="1585472"/>
            <a:ext cx="3470305" cy="91478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Як ти піклуєшся про своє здоров’я щодня?</a:t>
            </a:r>
            <a:endParaRPr lang="ru-RU" sz="2400" b="1" dirty="0">
              <a:effectLst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854268" y="4230403"/>
            <a:ext cx="1990731" cy="14906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/>
              <a:t>Що ж таке розпорядок дня?</a:t>
            </a:r>
            <a:endParaRPr lang="ru-RU" sz="2400" b="1" dirty="0">
              <a:effectLst/>
            </a:endParaRPr>
          </a:p>
        </p:txBody>
      </p:sp>
      <p:pic>
        <p:nvPicPr>
          <p:cNvPr id="11" name="Picture 6" descr="ÐÐ°ÑÑÐ¸Ð½ÐºÐ¸ Ð¿Ð¾ Ð·Ð°Ð¿ÑÐ¾ÑÑ ÐºÐ»Ð¸Ð¿Ð°ÑÑ Ð¼ÑÑÑ ÑÑÐºÐ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48" y="2849833"/>
            <a:ext cx="1844766" cy="2981351"/>
          </a:xfrm>
          <a:prstGeom prst="roundRect">
            <a:avLst/>
          </a:prstGeom>
          <a:noFill/>
          <a:ln w="3810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D:\Картинки до тестів\!!!!_Эсмира_2\_free_2023-10-05-21-38-0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815" y="2676336"/>
            <a:ext cx="1986028" cy="1986028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ЗДО №5 &quot;ЗОЛОТИЙ КЛЮЧИК&quot;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391" y="2695262"/>
            <a:ext cx="2514600" cy="1819276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КОМПЛЕКСИ ВПРАВ СПЕЦІАЛЬНОГО ФІЗИЧНОГО ТРЕНУВАННЯ/ | Інші методичні  матеріали. Фізичне виховання та спорт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" t="11200" r="6830" b="1732"/>
          <a:stretch/>
        </p:blipFill>
        <p:spPr bwMode="auto">
          <a:xfrm>
            <a:off x="3275002" y="4975741"/>
            <a:ext cx="2935681" cy="1435222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Урок &quot;Розпорядок дня&quot;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2256" y="4638595"/>
            <a:ext cx="2451849" cy="1935343"/>
          </a:xfrm>
          <a:prstGeom prst="roundRect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D:\Картинки до тестів\Людина\Вчителька біля дошки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2536" y="271758"/>
            <a:ext cx="2479549" cy="3542212"/>
          </a:xfrm>
          <a:prstGeom prst="roundRect">
            <a:avLst/>
          </a:prstGeom>
          <a:noFill/>
          <a:ln w="19050"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61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172584" y="494528"/>
            <a:ext cx="9692640" cy="85017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 smtClean="0"/>
              <a:t>По</a:t>
            </a:r>
            <a:r>
              <a:rPr lang="uk-UA" sz="3600" b="1" dirty="0" smtClean="0"/>
              <a:t>слух</a:t>
            </a:r>
            <a:r>
              <a:rPr lang="ru-RU" sz="3600" b="1" dirty="0" smtClean="0"/>
              <a:t>ай </a:t>
            </a:r>
            <a:r>
              <a:rPr lang="ru-RU" sz="3600" b="1" dirty="0" err="1"/>
              <a:t>вірш</a:t>
            </a:r>
            <a:r>
              <a:rPr lang="ru-RU" sz="3600" b="1" dirty="0"/>
              <a:t> </a:t>
            </a:r>
            <a:r>
              <a:rPr lang="uk-UA" sz="3600" b="1" dirty="0"/>
              <a:t>О. </a:t>
            </a:r>
            <a:r>
              <a:rPr lang="uk-UA" sz="3600" b="1" dirty="0" smtClean="0"/>
              <a:t>Орача</a:t>
            </a:r>
            <a:r>
              <a:rPr lang="ru-RU" sz="3600" b="1" dirty="0" smtClean="0"/>
              <a:t> «Галя-</a:t>
            </a:r>
            <a:r>
              <a:rPr lang="ru-RU" sz="3600" b="1" dirty="0" err="1" smtClean="0"/>
              <a:t>Невстигаля</a:t>
            </a:r>
            <a:r>
              <a:rPr lang="ru-RU" sz="3600" b="1" dirty="0" smtClean="0"/>
              <a:t>»</a:t>
            </a:r>
            <a:endParaRPr lang="ru-RU" sz="36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72681" y="1441970"/>
            <a:ext cx="4082199" cy="256451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Галю</a:t>
            </a:r>
            <a:r>
              <a:rPr lang="uk-UA" sz="2000" b="1" dirty="0"/>
              <a:t>, </a:t>
            </a:r>
            <a:r>
              <a:rPr lang="uk-UA" sz="2000" b="1" dirty="0" err="1"/>
              <a:t>вставай</a:t>
            </a:r>
            <a:r>
              <a:rPr lang="uk-UA" sz="2000" b="1" dirty="0"/>
              <a:t>, умивайся </a:t>
            </a:r>
          </a:p>
          <a:p>
            <a:pPr algn="ctr"/>
            <a:r>
              <a:rPr lang="uk-UA" sz="2000" b="1" dirty="0"/>
              <a:t>Та швидше до столу!</a:t>
            </a:r>
            <a:endParaRPr lang="ru-RU" sz="2000" b="1" dirty="0"/>
          </a:p>
          <a:p>
            <a:pPr algn="ctr"/>
            <a:r>
              <a:rPr lang="uk-UA" sz="2000" b="1" dirty="0"/>
              <a:t>Галю, мерщій убирайся,</a:t>
            </a:r>
            <a:endParaRPr lang="ru-RU" sz="2000" b="1" dirty="0"/>
          </a:p>
          <a:p>
            <a:pPr algn="ctr"/>
            <a:r>
              <a:rPr lang="uk-UA" sz="2000" b="1" dirty="0"/>
              <a:t>Бо спізнишся в школу!</a:t>
            </a:r>
            <a:endParaRPr lang="ru-RU" sz="2000" b="1" dirty="0"/>
          </a:p>
          <a:p>
            <a:pPr algn="ctr"/>
            <a:r>
              <a:rPr lang="uk-UA" sz="2000" b="1" dirty="0"/>
              <a:t>Галя вилежує, ніжиться і позіхає,</a:t>
            </a:r>
            <a:endParaRPr lang="ru-RU" sz="2000" b="1" dirty="0"/>
          </a:p>
          <a:p>
            <a:pPr algn="ctr"/>
            <a:r>
              <a:rPr lang="uk-UA" sz="2000" b="1" dirty="0"/>
              <a:t>Довго з портфелем вовтузиться </a:t>
            </a:r>
          </a:p>
          <a:p>
            <a:pPr algn="ctr"/>
            <a:r>
              <a:rPr lang="uk-UA" sz="2000" b="1" dirty="0"/>
              <a:t>І — не встигає.</a:t>
            </a:r>
            <a:endParaRPr lang="ru-RU" sz="2000" b="1" dirty="0">
              <a:effectLst/>
            </a:endParaRPr>
          </a:p>
        </p:txBody>
      </p:sp>
      <p:pic>
        <p:nvPicPr>
          <p:cNvPr id="8" name="Picture 4" descr="Ð ÐµÐ·ÑÐ»ÑÑÐ°Ñ Ð¿Ð¾ÑÑÐºÑ Ð·Ð¾Ð±ÑÐ°Ð¶ÐµÐ½Ñ Ð·Ð° Ð·Ð°Ð¿Ð¸ÑÐ¾Ð¼ &quot;ÐºÐ»Ð¸Ð¿Ð°ÑÑ Ð´ÐµÐ²Ð¾ÑÐºÐ° Ð·ÐµÐ²Ð°ÐµÑ Ð² ÐºÑÐ¾Ð²Ð°ÑÐ¸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070" y="1529395"/>
            <a:ext cx="4116330" cy="4528969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2789083" y="3793879"/>
            <a:ext cx="4082199" cy="287586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В школі дзвінок продзвенів </a:t>
            </a:r>
          </a:p>
          <a:p>
            <a:pPr algn="ctr"/>
            <a:r>
              <a:rPr lang="uk-UA" sz="2000" b="1" dirty="0"/>
              <a:t>І давно почалися </a:t>
            </a:r>
            <a:r>
              <a:rPr lang="uk-UA" sz="2000" b="1" dirty="0" err="1"/>
              <a:t>уроки</a:t>
            </a:r>
            <a:r>
              <a:rPr lang="uk-UA" sz="2000" b="1" dirty="0"/>
              <a:t>.</a:t>
            </a:r>
            <a:endParaRPr lang="ru-RU" sz="2000" b="1" dirty="0"/>
          </a:p>
          <a:p>
            <a:pPr algn="ctr"/>
            <a:r>
              <a:rPr lang="uk-UA" sz="2000" b="1" dirty="0"/>
              <a:t>А коридором — чиї то? —</a:t>
            </a:r>
            <a:endParaRPr lang="ru-RU" sz="2000" b="1" dirty="0"/>
          </a:p>
          <a:p>
            <a:pPr algn="ctr"/>
            <a:r>
              <a:rPr lang="uk-UA" sz="2000" b="1" dirty="0"/>
              <a:t>Лунають поспішливі кроки.</a:t>
            </a:r>
            <a:endParaRPr lang="ru-RU" sz="2000" b="1" dirty="0"/>
          </a:p>
          <a:p>
            <a:pPr algn="ctr"/>
            <a:r>
              <a:rPr lang="uk-UA" sz="2000" b="1" dirty="0"/>
              <a:t>Клас уже знає:</a:t>
            </a:r>
            <a:endParaRPr lang="ru-RU" sz="2000" b="1" dirty="0"/>
          </a:p>
          <a:p>
            <a:pPr algn="ctr"/>
            <a:r>
              <a:rPr lang="uk-UA" sz="2000" b="1" dirty="0"/>
              <a:t>Це знову спізнилася Галя.</a:t>
            </a:r>
            <a:endParaRPr lang="ru-RU" sz="2000" b="1" dirty="0"/>
          </a:p>
          <a:p>
            <a:pPr algn="ctr"/>
            <a:r>
              <a:rPr lang="uk-UA" sz="2000" b="1" dirty="0"/>
              <a:t>Ні, недаремно прозвали</a:t>
            </a:r>
          </a:p>
          <a:p>
            <a:pPr algn="ctr"/>
            <a:r>
              <a:rPr lang="uk-UA" sz="2000" b="1" dirty="0"/>
              <a:t> Її </a:t>
            </a:r>
            <a:r>
              <a:rPr lang="uk-UA" sz="2000" b="1" dirty="0" err="1"/>
              <a:t>Невстигаля</a:t>
            </a:r>
            <a:r>
              <a:rPr lang="uk-UA" sz="2000" b="1" dirty="0" smtClean="0"/>
              <a:t>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1967380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18200" y="494528"/>
            <a:ext cx="8732066" cy="6251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/>
              <a:t>Вправа «Мікрофон»</a:t>
            </a:r>
            <a:endParaRPr lang="ru-RU" sz="4000" b="1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7943" y="1279454"/>
            <a:ext cx="3649963" cy="85647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Як </a:t>
            </a:r>
            <a:r>
              <a:rPr lang="uk-UA" sz="2000" b="1" dirty="0" smtClean="0"/>
              <a:t>ти гадаєш, </a:t>
            </a:r>
            <a:r>
              <a:rPr lang="uk-UA" sz="2000" b="1" dirty="0"/>
              <a:t>чому Галя завжди спізнювалася?</a:t>
            </a:r>
            <a:endParaRPr lang="ru-RU" sz="2000" b="1" dirty="0">
              <a:effectLst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507453" y="1346956"/>
            <a:ext cx="2790145" cy="72146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 можна їй допомогти? </a:t>
            </a:r>
            <a:r>
              <a:rPr lang="uk-UA" sz="2000" b="1" dirty="0" smtClean="0"/>
              <a:t>Як </a:t>
            </a:r>
            <a:r>
              <a:rPr lang="uk-UA" sz="2000" b="1" dirty="0"/>
              <a:t>саме?</a:t>
            </a:r>
            <a:endParaRPr lang="ru-RU" sz="2000" b="1" dirty="0">
              <a:effectLst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437943" y="2269889"/>
            <a:ext cx="3262689" cy="849283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Розкажи, </a:t>
            </a:r>
            <a:r>
              <a:rPr lang="uk-UA" sz="2000" b="1" dirty="0"/>
              <a:t>як </a:t>
            </a:r>
            <a:r>
              <a:rPr lang="uk-UA" sz="2000" b="1" dirty="0" smtClean="0"/>
              <a:t>ти збираєшся </a:t>
            </a:r>
            <a:r>
              <a:rPr lang="uk-UA" sz="2000" b="1" dirty="0"/>
              <a:t>до школи?</a:t>
            </a:r>
            <a:endParaRPr lang="ru-RU" sz="2000" b="1" dirty="0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3846256" y="2264669"/>
            <a:ext cx="2565302" cy="841566"/>
          </a:xfrm>
          <a:prstGeom prst="roundRect">
            <a:avLst/>
          </a:prstGeom>
          <a:solidFill>
            <a:srgbClr val="7030A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Що </a:t>
            </a:r>
            <a:r>
              <a:rPr lang="uk-UA" sz="2000" b="1" dirty="0" smtClean="0"/>
              <a:t>ти робиш, </a:t>
            </a:r>
            <a:r>
              <a:rPr lang="uk-UA" sz="2000" b="1" dirty="0"/>
              <a:t>коли </a:t>
            </a:r>
            <a:r>
              <a:rPr lang="uk-UA" sz="2000" b="1" dirty="0" smtClean="0"/>
              <a:t>тебе будять</a:t>
            </a:r>
            <a:r>
              <a:rPr lang="uk-UA" sz="2000" b="1" dirty="0"/>
              <a:t>?</a:t>
            </a:r>
            <a:endParaRPr lang="ru-RU" sz="2000" b="1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697120" y="2256845"/>
            <a:ext cx="2339304" cy="1189938"/>
          </a:xfrm>
          <a:prstGeom prst="roundRect">
            <a:avLst/>
          </a:prstGeom>
          <a:solidFill>
            <a:srgbClr val="C31D58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 відразу </a:t>
            </a:r>
            <a:r>
              <a:rPr lang="uk-UA" sz="2000" b="1" dirty="0" smtClean="0"/>
              <a:t>встаєш </a:t>
            </a:r>
            <a:r>
              <a:rPr lang="uk-UA" sz="2000" b="1" dirty="0"/>
              <a:t>з </a:t>
            </a:r>
            <a:r>
              <a:rPr lang="uk-UA" sz="2000" b="1" dirty="0" smtClean="0"/>
              <a:t>ліжка? Чи робиш </a:t>
            </a:r>
            <a:r>
              <a:rPr lang="uk-UA" sz="2000" b="1" dirty="0"/>
              <a:t>зарядку?</a:t>
            </a:r>
            <a:endParaRPr lang="ru-RU" sz="20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37943" y="3305531"/>
            <a:ext cx="2116505" cy="870252"/>
          </a:xfrm>
          <a:prstGeom prst="roundRect">
            <a:avLst/>
          </a:prstGeom>
          <a:solidFill>
            <a:srgbClr val="00B05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 </a:t>
            </a:r>
            <a:r>
              <a:rPr lang="uk-UA" sz="2000" b="1" dirty="0" smtClean="0"/>
              <a:t>встигаєш </a:t>
            </a:r>
            <a:r>
              <a:rPr lang="uk-UA" sz="2000" b="1" dirty="0"/>
              <a:t>поснідати?</a:t>
            </a:r>
            <a:endParaRPr lang="ru-RU" sz="2000" b="1" dirty="0">
              <a:effectLst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040499" y="3317917"/>
            <a:ext cx="3284669" cy="845480"/>
          </a:xfrm>
          <a:prstGeom prst="roundRect">
            <a:avLst/>
          </a:prstGeom>
          <a:solidFill>
            <a:schemeClr val="accent4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 допомагає </a:t>
            </a:r>
            <a:r>
              <a:rPr lang="uk-UA" sz="2000" b="1" dirty="0" smtClean="0"/>
              <a:t>тобі </a:t>
            </a:r>
            <a:r>
              <a:rPr lang="uk-UA" sz="2000" b="1" dirty="0"/>
              <a:t>хтось збиратися до школи?</a:t>
            </a:r>
            <a:endParaRPr lang="ru-RU" sz="2000" b="1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437943" y="4339705"/>
            <a:ext cx="3629241" cy="845480"/>
          </a:xfrm>
          <a:prstGeom prst="roundRect">
            <a:avLst/>
          </a:prstGeom>
          <a:solidFill>
            <a:srgbClr val="00B0F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 </a:t>
            </a:r>
            <a:r>
              <a:rPr lang="uk-UA" sz="2000" b="1" dirty="0" smtClean="0"/>
              <a:t>подобається тобі прокидатися в той самий час?</a:t>
            </a:r>
            <a:endParaRPr lang="ru-RU" sz="2000" b="1" dirty="0"/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213525" y="4339704"/>
            <a:ext cx="4478653" cy="845481"/>
          </a:xfrm>
          <a:prstGeom prst="roundRect">
            <a:avLst/>
          </a:prstGeom>
          <a:solidFill>
            <a:schemeClr val="accent2">
              <a:lumMod val="5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Коли ти відпочиваєш, а коли – займаєшся корисними справами?</a:t>
            </a:r>
            <a:endParaRPr lang="ru-RU" sz="2000" b="1" dirty="0"/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37943" y="5316982"/>
            <a:ext cx="4426495" cy="556694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Що ти знаєш про розпорядок дня?</a:t>
            </a:r>
            <a:endParaRPr lang="ru-RU" sz="2000" b="1" dirty="0"/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990733" y="5294115"/>
            <a:ext cx="4613729" cy="1159122"/>
          </a:xfrm>
          <a:prstGeom prst="roundRect">
            <a:avLst/>
          </a:prstGeom>
          <a:solidFill>
            <a:srgbClr val="C0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/>
              <a:t>Розпорядок дня</a:t>
            </a:r>
            <a:r>
              <a:rPr lang="uk-UA" sz="2400" b="1" dirty="0" smtClean="0"/>
              <a:t> – це правильне чергування різних видів діяльності впродовж дня.</a:t>
            </a:r>
            <a:endParaRPr lang="ru-RU" sz="2400" b="1" dirty="0"/>
          </a:p>
        </p:txBody>
      </p:sp>
      <p:pic>
        <p:nvPicPr>
          <p:cNvPr id="18" name="Picture 2" descr="Ð ÐµÐ·ÑÐ»ÑÑÐ°Ñ Ð¿Ð¾ÑÑÐºÑ Ð·Ð¾Ð±ÑÐ°Ð¶ÐµÐ½Ñ Ð·Ð° Ð·Ð°Ð¿Ð¸ÑÐ¾Ð¼ &quot;ÐºÐ»Ð¸Ð¿Ð°ÑÑ Ð¼Ð°Ð»ÑÑÐ¸Ðº Ð¶ÑÑÐ½Ð°Ð»Ð¸ÑÑ&quot;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20"/>
          <a:stretch/>
        </p:blipFill>
        <p:spPr bwMode="auto">
          <a:xfrm>
            <a:off x="9783559" y="1279454"/>
            <a:ext cx="1925535" cy="4179347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8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297" y="2369437"/>
            <a:ext cx="2718810" cy="2718810"/>
          </a:xfrm>
          <a:prstGeom prst="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13" name="Группа 12"/>
          <p:cNvGrpSpPr/>
          <p:nvPr/>
        </p:nvGrpSpPr>
        <p:grpSpPr>
          <a:xfrm>
            <a:off x="3560117" y="1412959"/>
            <a:ext cx="2371253" cy="2450215"/>
            <a:chOff x="3575957" y="1229619"/>
            <a:chExt cx="2371253" cy="245021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9" name="Стрелка вправо 8"/>
            <p:cNvSpPr/>
            <p:nvPr/>
          </p:nvSpPr>
          <p:spPr>
            <a:xfrm rot="16200000">
              <a:off x="4322994" y="1936802"/>
              <a:ext cx="845501" cy="19034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Стрелка вправо 9"/>
            <p:cNvSpPr/>
            <p:nvPr/>
          </p:nvSpPr>
          <p:spPr>
            <a:xfrm rot="7325790">
              <a:off x="4364425" y="2557809"/>
              <a:ext cx="533515" cy="160516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12" name="Скругленный прямоугольник 11"/>
          <p:cNvSpPr/>
          <p:nvPr/>
        </p:nvSpPr>
        <p:spPr>
          <a:xfrm>
            <a:off x="512068" y="1412959"/>
            <a:ext cx="2501267" cy="73847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О </a:t>
            </a:r>
            <a:r>
              <a:rPr lang="uk-UA" sz="2000" b="1" dirty="0"/>
              <a:t>котрій </a:t>
            </a:r>
            <a:r>
              <a:rPr lang="uk-UA" sz="2000" b="1" dirty="0" smtClean="0"/>
              <a:t>годині </a:t>
            </a:r>
            <a:r>
              <a:rPr lang="uk-UA" sz="2000" b="1" dirty="0" smtClean="0"/>
              <a:t>ти прокидаєшся ?</a:t>
            </a:r>
            <a:endParaRPr lang="uk-UA" sz="2000" b="1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48641" y="187727"/>
            <a:ext cx="10779162" cy="1041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Поміркуй, чи такий </a:t>
            </a:r>
            <a:r>
              <a:rPr lang="uk-UA" sz="3200" b="1" dirty="0"/>
              <a:t>твій розпорядок </a:t>
            </a:r>
            <a:r>
              <a:rPr lang="uk-UA" sz="3200" b="1" dirty="0" smtClean="0"/>
              <a:t>дня</a:t>
            </a:r>
            <a:endParaRPr lang="uk-UA" sz="3200" b="1" dirty="0"/>
          </a:p>
          <a:p>
            <a:pPr algn="ctr"/>
            <a:r>
              <a:rPr lang="uk-UA" sz="3200" b="1" dirty="0"/>
              <a:t>Що з представленого розпорядку ти виконуєш, а що ні?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355553" y="5518813"/>
            <a:ext cx="3597045" cy="4063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/>
              <a:t>Навіщо</a:t>
            </a:r>
            <a:r>
              <a:rPr lang="ru-RU" sz="2000" b="1" dirty="0"/>
              <a:t> </a:t>
            </a:r>
            <a:r>
              <a:rPr lang="ru-RU" sz="2000" b="1" dirty="0" err="1"/>
              <a:t>вранці</a:t>
            </a:r>
            <a:r>
              <a:rPr lang="ru-RU" sz="2000" b="1" dirty="0"/>
              <a:t> </a:t>
            </a:r>
            <a:r>
              <a:rPr lang="ru-RU" sz="2000" b="1" dirty="0" err="1"/>
              <a:t>вмиватися</a:t>
            </a:r>
            <a:r>
              <a:rPr lang="ru-RU" sz="2000" b="1" dirty="0"/>
              <a:t>?</a:t>
            </a:r>
            <a:endParaRPr lang="uk-UA" sz="2000" b="1" dirty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9698" y="2336910"/>
            <a:ext cx="4422900" cy="3005241"/>
          </a:xfrm>
          <a:prstGeom prst="rect">
            <a:avLst/>
          </a:prstGeom>
          <a:ln w="38100" cap="sq">
            <a:solidFill>
              <a:schemeClr val="accent6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6" name="Группа 15"/>
          <p:cNvGrpSpPr/>
          <p:nvPr/>
        </p:nvGrpSpPr>
        <p:grpSpPr>
          <a:xfrm>
            <a:off x="3593419" y="3995628"/>
            <a:ext cx="2371253" cy="2450215"/>
            <a:chOff x="3575957" y="1229619"/>
            <a:chExt cx="2371253" cy="2450215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18" name="Стрелка вправо 17"/>
            <p:cNvSpPr/>
            <p:nvPr/>
          </p:nvSpPr>
          <p:spPr>
            <a:xfrm>
              <a:off x="4761583" y="2258194"/>
              <a:ext cx="860274" cy="2322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9" name="Стрелка вправо 18"/>
            <p:cNvSpPr/>
            <p:nvPr/>
          </p:nvSpPr>
          <p:spPr>
            <a:xfrm rot="7679689">
              <a:off x="4274469" y="2499274"/>
              <a:ext cx="678499" cy="15373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sp>
        <p:nvSpPr>
          <p:cNvPr id="20" name="Скругленный прямоугольник 19"/>
          <p:cNvSpPr/>
          <p:nvPr/>
        </p:nvSpPr>
        <p:spPr>
          <a:xfrm>
            <a:off x="6616513" y="1313093"/>
            <a:ext cx="4336085" cy="93051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Ознайомся з розпорядком дня учнів першого класу.</a:t>
            </a:r>
            <a:endParaRPr lang="uk-UA" sz="2000" b="1" dirty="0"/>
          </a:p>
        </p:txBody>
      </p:sp>
    </p:spTree>
    <p:extLst>
      <p:ext uri="{BB962C8B-B14F-4D97-AF65-F5344CB8AC3E}">
        <p14:creationId xmlns:p14="http://schemas.microsoft.com/office/powerpoint/2010/main" val="306152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4800628" y="1364089"/>
            <a:ext cx="2371253" cy="2450215"/>
            <a:chOff x="3575957" y="1229619"/>
            <a:chExt cx="2371253" cy="245021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9" name="Стрелка вправо 8"/>
            <p:cNvSpPr/>
            <p:nvPr/>
          </p:nvSpPr>
          <p:spPr>
            <a:xfrm rot="5555819">
              <a:off x="4351443" y="2674368"/>
              <a:ext cx="724217" cy="1795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Стрелка вправо 9"/>
            <p:cNvSpPr/>
            <p:nvPr/>
          </p:nvSpPr>
          <p:spPr>
            <a:xfrm rot="8483219">
              <a:off x="4282239" y="2501684"/>
              <a:ext cx="495795" cy="1209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69" y="2852915"/>
            <a:ext cx="2801537" cy="3593164"/>
          </a:xfrm>
          <a:prstGeom prst="roundRect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</p:pic>
      <p:sp>
        <p:nvSpPr>
          <p:cNvPr id="11" name="Скругленный прямоугольник 10"/>
          <p:cNvSpPr/>
          <p:nvPr/>
        </p:nvSpPr>
        <p:spPr>
          <a:xfrm>
            <a:off x="432653" y="1364089"/>
            <a:ext cx="4064043" cy="1185589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Чи завжди ти зранку робиш зарядку? Для чого потрібно робити зарядку?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548641" y="187727"/>
            <a:ext cx="10779162" cy="1041891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/>
              <a:t>Поміркуй, який </a:t>
            </a:r>
            <a:r>
              <a:rPr lang="uk-UA" sz="3200" b="1" dirty="0"/>
              <a:t>твій розпорядок </a:t>
            </a:r>
            <a:r>
              <a:rPr lang="uk-UA" sz="3200" b="1" dirty="0" smtClean="0"/>
              <a:t>дня</a:t>
            </a:r>
            <a:endParaRPr lang="uk-UA" sz="3200" b="1" dirty="0"/>
          </a:p>
          <a:p>
            <a:pPr algn="ctr"/>
            <a:r>
              <a:rPr lang="uk-UA" sz="3200" b="1" dirty="0"/>
              <a:t>Що з представленого розпорядку ти виконуєш, а що ні?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8008619" y="1587012"/>
            <a:ext cx="2617421" cy="715123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А що ти любиш їсти на сніданок?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459" y="2696637"/>
            <a:ext cx="3958006" cy="3434224"/>
          </a:xfrm>
          <a:prstGeom prst="rect">
            <a:avLst/>
          </a:prstGeom>
        </p:spPr>
      </p:pic>
      <p:grpSp>
        <p:nvGrpSpPr>
          <p:cNvPr id="15" name="Группа 14"/>
          <p:cNvGrpSpPr/>
          <p:nvPr/>
        </p:nvGrpSpPr>
        <p:grpSpPr>
          <a:xfrm>
            <a:off x="4752595" y="3933584"/>
            <a:ext cx="2371253" cy="2450215"/>
            <a:chOff x="3575957" y="1229619"/>
            <a:chExt cx="2371253" cy="2450215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5957" y="1229619"/>
              <a:ext cx="2371253" cy="2450215"/>
            </a:xfrm>
            <a:prstGeom prst="rect">
              <a:avLst/>
            </a:prstGeom>
          </p:spPr>
        </p:pic>
        <p:sp>
          <p:nvSpPr>
            <p:cNvPr id="17" name="Стрелка вправо 16"/>
            <p:cNvSpPr/>
            <p:nvPr/>
          </p:nvSpPr>
          <p:spPr>
            <a:xfrm rot="12559436">
              <a:off x="4145884" y="2111371"/>
              <a:ext cx="724217" cy="17952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8" name="Стрелка вправо 17"/>
            <p:cNvSpPr/>
            <p:nvPr/>
          </p:nvSpPr>
          <p:spPr>
            <a:xfrm rot="8483219">
              <a:off x="4282239" y="2501684"/>
              <a:ext cx="495795" cy="120967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273252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</TotalTime>
  <Words>601</Words>
  <Application>Microsoft Office PowerPoint</Application>
  <PresentationFormat>Произвольный</PresentationFormat>
  <Paragraphs>97</Paragraphs>
  <Slides>15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73</cp:revision>
  <dcterms:created xsi:type="dcterms:W3CDTF">2018-01-05T16:38:53Z</dcterms:created>
  <dcterms:modified xsi:type="dcterms:W3CDTF">2023-10-12T19:14:19Z</dcterms:modified>
</cp:coreProperties>
</file>