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09" r:id="rId3"/>
    <p:sldId id="310" r:id="rId4"/>
    <p:sldId id="311" r:id="rId5"/>
    <p:sldId id="312" r:id="rId6"/>
    <p:sldId id="294" r:id="rId7"/>
    <p:sldId id="314" r:id="rId8"/>
    <p:sldId id="284" r:id="rId9"/>
    <p:sldId id="315" r:id="rId10"/>
    <p:sldId id="297" r:id="rId11"/>
    <p:sldId id="298" r:id="rId12"/>
    <p:sldId id="305" r:id="rId13"/>
    <p:sldId id="306" r:id="rId14"/>
    <p:sldId id="285" r:id="rId15"/>
    <p:sldId id="299" r:id="rId16"/>
    <p:sldId id="31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FF3131"/>
    <a:srgbClr val="2F3242"/>
    <a:srgbClr val="722651"/>
    <a:srgbClr val="DED231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1.jpg"/><Relationship Id="rId7" Type="http://schemas.openxmlformats.org/officeDocument/2006/relationships/image" Target="../media/image3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4.jpg"/><Relationship Id="rId4" Type="http://schemas.openxmlformats.org/officeDocument/2006/relationships/image" Target="../media/image42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0314" y="4057801"/>
            <a:ext cx="8506964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Яка їжа корисна, </a:t>
            </a:r>
            <a:endParaRPr lang="uk-UA" sz="6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6000" b="1" dirty="0" smtClean="0">
                <a:solidFill>
                  <a:schemeClr val="bg1"/>
                </a:solidFill>
              </a:rPr>
              <a:t>а </a:t>
            </a:r>
            <a:r>
              <a:rPr lang="uk-UA" sz="6000" b="1" dirty="0">
                <a:solidFill>
                  <a:schemeClr val="bg1"/>
                </a:solidFill>
              </a:rPr>
              <a:t>яка — шкідлива? 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4" y="896204"/>
            <a:ext cx="3849641" cy="288723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30504" y="1516383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3253" y="473347"/>
            <a:ext cx="8732066" cy="1028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Назви продукти, корисні для здоров’я. Доповни перелік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24" y="1846539"/>
            <a:ext cx="2156029" cy="161702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55" y="1846539"/>
            <a:ext cx="3020033" cy="169998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37" y="1662241"/>
            <a:ext cx="2457450" cy="2114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9" y="4570890"/>
            <a:ext cx="2241283" cy="1707811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3" y="1588591"/>
            <a:ext cx="2679279" cy="19579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17" y="4334644"/>
            <a:ext cx="2050536" cy="2003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92" y="4220748"/>
            <a:ext cx="3181757" cy="211767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84" r="1275" b="23540"/>
          <a:stretch/>
        </p:blipFill>
        <p:spPr>
          <a:xfrm>
            <a:off x="5502437" y="4909457"/>
            <a:ext cx="2543233" cy="12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6185" y="407443"/>
            <a:ext cx="8732066" cy="1085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продукти, </a:t>
            </a:r>
            <a:r>
              <a:rPr lang="uk-UA" sz="3600" b="1" dirty="0" smtClean="0">
                <a:solidFill>
                  <a:schemeClr val="bg1"/>
                </a:solidFill>
              </a:rPr>
              <a:t>шкідливі </a:t>
            </a:r>
            <a:r>
              <a:rPr lang="uk-UA" sz="3600" b="1" dirty="0">
                <a:solidFill>
                  <a:schemeClr val="bg1"/>
                </a:solidFill>
              </a:rPr>
              <a:t>для здоров’я. Доповни перелік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27" y="1493018"/>
            <a:ext cx="2260850" cy="2214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64" y="1752330"/>
            <a:ext cx="2695575" cy="169545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 r="1071"/>
          <a:stretch/>
        </p:blipFill>
        <p:spPr>
          <a:xfrm>
            <a:off x="6086164" y="1650886"/>
            <a:ext cx="2954726" cy="1956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64" y="4373940"/>
            <a:ext cx="3870674" cy="218345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93" y="4377675"/>
            <a:ext cx="2809419" cy="217972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" y="4373940"/>
            <a:ext cx="3277639" cy="218345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3" y="1607416"/>
            <a:ext cx="2770255" cy="2077691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2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5219" y="473347"/>
            <a:ext cx="8732066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 «Країна здоров’яків»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0" y="4683786"/>
            <a:ext cx="2537060" cy="169137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84" r="1275" b="23540"/>
          <a:stretch/>
        </p:blipFill>
        <p:spPr>
          <a:xfrm>
            <a:off x="340970" y="2588219"/>
            <a:ext cx="3234412" cy="1594718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53" y="2221994"/>
            <a:ext cx="2260850" cy="221407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7" r="1071"/>
          <a:stretch/>
        </p:blipFill>
        <p:spPr>
          <a:xfrm>
            <a:off x="3177001" y="4739427"/>
            <a:ext cx="2954726" cy="195675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52" y="2475126"/>
            <a:ext cx="2800754" cy="1579912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52" y="4495263"/>
            <a:ext cx="2457450" cy="211455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42" y="2475126"/>
            <a:ext cx="2241283" cy="1707811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78" y="4613831"/>
            <a:ext cx="2292823" cy="1719617"/>
          </a:xfrm>
          <a:prstGeom prst="round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0970" y="1313645"/>
            <a:ext cx="11536755" cy="624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Якщо це корисно для здоров’я, плесни в долоні, якщо шкідливо – тупочи ногами.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28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0" y="389908"/>
            <a:ext cx="9742715" cy="898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Ситуативна </a:t>
            </a:r>
            <a:r>
              <a:rPr lang="uk-UA" sz="3600" b="1" dirty="0" smtClean="0">
                <a:solidFill>
                  <a:schemeClr val="bg1"/>
                </a:solidFill>
              </a:rPr>
              <a:t>гра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5522" y="1589868"/>
            <a:ext cx="580397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Петрусь </a:t>
            </a:r>
            <a:r>
              <a:rPr lang="uk-UA" sz="2400" dirty="0"/>
              <a:t>грав з хлопцями у футбол. Настав час  </a:t>
            </a:r>
            <a:r>
              <a:rPr lang="uk-UA" sz="2400" dirty="0" err="1" smtClean="0"/>
              <a:t>перерива</a:t>
            </a:r>
            <a:r>
              <a:rPr lang="uk-UA" sz="2400" dirty="0" smtClean="0"/>
              <a:t> в грі. </a:t>
            </a:r>
            <a:r>
              <a:rPr lang="uk-UA" sz="2400" dirty="0"/>
              <a:t>Хлопці розбіглися по домівках. Петрусеві мама дала гроші на </a:t>
            </a:r>
            <a:r>
              <a:rPr lang="uk-UA" sz="2400" dirty="0" smtClean="0"/>
              <a:t>обід. </a:t>
            </a:r>
            <a:r>
              <a:rPr lang="uk-UA" sz="2400" dirty="0"/>
              <a:t>Він купив </a:t>
            </a:r>
            <a:r>
              <a:rPr lang="uk-UA" sz="2400" dirty="0" err="1" smtClean="0"/>
              <a:t>газировку</a:t>
            </a:r>
            <a:r>
              <a:rPr lang="uk-UA" sz="2400" dirty="0"/>
              <a:t>,</a:t>
            </a:r>
            <a:r>
              <a:rPr lang="uk-UA" sz="2400" dirty="0" smtClean="0"/>
              <a:t> гамбургер </a:t>
            </a:r>
            <a:r>
              <a:rPr lang="uk-UA" sz="2400" dirty="0"/>
              <a:t>та смачно поїв. </a:t>
            </a:r>
            <a:r>
              <a:rPr lang="uk-UA" sz="2400" dirty="0" smtClean="0"/>
              <a:t>«</a:t>
            </a:r>
            <a:r>
              <a:rPr lang="uk-UA" sz="2400" dirty="0"/>
              <a:t>Адже  на свіжому  повітрі  все корисно </a:t>
            </a:r>
            <a:r>
              <a:rPr lang="uk-UA" sz="2400" dirty="0" smtClean="0"/>
              <a:t>робити» </a:t>
            </a:r>
            <a:r>
              <a:rPr lang="uk-UA" sz="2400" dirty="0"/>
              <a:t>- </a:t>
            </a:r>
            <a:r>
              <a:rPr lang="uk-UA" sz="2400" dirty="0" smtClean="0"/>
              <a:t>подумав Петрусь. </a:t>
            </a:r>
          </a:p>
          <a:p>
            <a:pPr algn="ctr"/>
            <a:r>
              <a:rPr lang="uk-UA" sz="2400" dirty="0" smtClean="0"/>
              <a:t>Що </a:t>
            </a:r>
            <a:r>
              <a:rPr lang="uk-UA" sz="2400" dirty="0"/>
              <a:t>зробив Петрусь неправильно?</a:t>
            </a:r>
            <a:endParaRPr lang="ru-RU" sz="2400" dirty="0"/>
          </a:p>
        </p:txBody>
      </p:sp>
      <p:pic>
        <p:nvPicPr>
          <p:cNvPr id="7" name="Picture 20" descr="Результат пошуку зображень за запитом &quot;png гамбургер&quot;">
            <a:extLst>
              <a:ext uri="{FF2B5EF4-FFF2-40B4-BE49-F238E27FC236}">
                <a16:creationId xmlns:a16="http://schemas.microsoft.com/office/drawing/2014/main" xmlns="" id="{042AA0BB-9ABA-48AF-8872-35057CBCB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t="7373" r="11541" b="21152"/>
          <a:stretch/>
        </p:blipFill>
        <p:spPr bwMode="auto">
          <a:xfrm>
            <a:off x="640208" y="4352824"/>
            <a:ext cx="2700353" cy="198555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Результат пошуку зображень за запитом &quot;png газировка&quot;">
            <a:extLst>
              <a:ext uri="{FF2B5EF4-FFF2-40B4-BE49-F238E27FC236}">
                <a16:creationId xmlns:a16="http://schemas.microsoft.com/office/drawing/2014/main" xmlns="" id="{56DB5AF2-29CC-4E6A-B60D-224CB4A6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61" y="4352824"/>
            <a:ext cx="3102429" cy="19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Картинки до тестів\!!!!_Эсмира_2\_free_2023-10-05-21-48-24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 b="10831"/>
          <a:stretch/>
        </p:blipFill>
        <p:spPr bwMode="auto">
          <a:xfrm>
            <a:off x="7026681" y="1589868"/>
            <a:ext cx="4457747" cy="39061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png фрукти&quot;">
            <a:extLst>
              <a:ext uri="{FF2B5EF4-FFF2-40B4-BE49-F238E27FC236}">
                <a16:creationId xmlns:a16="http://schemas.microsoft.com/office/drawing/2014/main" xmlns="" id="{39BF59A2-D5E9-4BBA-A9C3-94407612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0" y="1420379"/>
            <a:ext cx="3739080" cy="24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езультат пошуку зображень за запитом &quot;png стакан води&quot;">
            <a:extLst>
              <a:ext uri="{FF2B5EF4-FFF2-40B4-BE49-F238E27FC236}">
                <a16:creationId xmlns:a16="http://schemas.microsoft.com/office/drawing/2014/main" xmlns="" id="{03F1B399-507F-4CC8-9F6C-894E2146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72" y="2971699"/>
            <a:ext cx="2857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9824" y="541473"/>
            <a:ext cx="8732066" cy="728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795" y="1964241"/>
            <a:ext cx="4145345" cy="1636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 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зерном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землі</a:t>
            </a:r>
            <a:r>
              <a:rPr lang="ru-RU" sz="2400" b="1" dirty="0" smtClean="0"/>
              <a:t>,</a:t>
            </a:r>
          </a:p>
          <a:p>
            <a:pPr algn="ctr"/>
            <a:r>
              <a:rPr lang="uk-UA" sz="2400" b="1" dirty="0" smtClean="0"/>
              <a:t>Став із сіллю на столі.</a:t>
            </a:r>
          </a:p>
          <a:p>
            <a:pPr algn="ctr"/>
            <a:r>
              <a:rPr lang="uk-UA" sz="2400" b="1" dirty="0" smtClean="0"/>
              <a:t>З ним їсти ми сідаємо</a:t>
            </a:r>
          </a:p>
          <a:p>
            <a:pPr algn="ctr"/>
            <a:r>
              <a:rPr lang="uk-UA" sz="2400" b="1" dirty="0" smtClean="0"/>
              <a:t>Й дорогих гостей стрічаємо.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4117" r="9890" b="6667"/>
          <a:stretch/>
        </p:blipFill>
        <p:spPr>
          <a:xfrm>
            <a:off x="2529010" y="3754036"/>
            <a:ext cx="2304798" cy="155360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3749" y="3814332"/>
            <a:ext cx="9017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Хліб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464629"/>
            <a:ext cx="1184856" cy="1393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 №1-2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624" y="1465727"/>
            <a:ext cx="3495175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Результат пошуку зображень за запитом &quot;png салат&quot;">
            <a:extLst>
              <a:ext uri="{FF2B5EF4-FFF2-40B4-BE49-F238E27FC236}">
                <a16:creationId xmlns:a16="http://schemas.microsoft.com/office/drawing/2014/main" xmlns="" id="{5D63982A-889B-4D19-B02A-3B4B8325F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14" y="3511898"/>
            <a:ext cx="3285003" cy="26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Результат пошуку зображень за запитом &quot;png салат&quot;">
            <a:extLst>
              <a:ext uri="{FF2B5EF4-FFF2-40B4-BE49-F238E27FC236}">
                <a16:creationId xmlns:a16="http://schemas.microsoft.com/office/drawing/2014/main" xmlns="" id="{F5F17822-3E81-45EF-8702-DF92429B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52" y="2782590"/>
            <a:ext cx="2044522" cy="11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Результат пошуку зображень за запитом &quot;png салат&quot;">
            <a:extLst>
              <a:ext uri="{FF2B5EF4-FFF2-40B4-BE49-F238E27FC236}">
                <a16:creationId xmlns:a16="http://schemas.microsoft.com/office/drawing/2014/main" xmlns="" id="{0AE85282-606F-4F74-9AFB-9267C080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35" y="1517205"/>
            <a:ext cx="1478310" cy="12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Результат пошуку зображень за запитом &quot;png кукурузка&quot;">
            <a:extLst>
              <a:ext uri="{FF2B5EF4-FFF2-40B4-BE49-F238E27FC236}">
                <a16:creationId xmlns:a16="http://schemas.microsoft.com/office/drawing/2014/main" xmlns="" id="{72F40166-0671-41B8-AA0A-18F70ACE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883" y="2389500"/>
            <a:ext cx="2050007" cy="13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Результат пошуку зображень за запитом &quot;png помидор&quot;">
            <a:extLst>
              <a:ext uri="{FF2B5EF4-FFF2-40B4-BE49-F238E27FC236}">
                <a16:creationId xmlns:a16="http://schemas.microsoft.com/office/drawing/2014/main" xmlns="" id="{C21770B8-05FC-4584-98D3-580D59D3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45" y="2891224"/>
            <a:ext cx="872414" cy="9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135DC0-341D-461C-A895-CE6B4647CCF7}"/>
              </a:ext>
            </a:extLst>
          </p:cNvPr>
          <p:cNvSpPr txBox="1"/>
          <p:nvPr/>
        </p:nvSpPr>
        <p:spPr>
          <a:xfrm>
            <a:off x="5681795" y="1517205"/>
            <a:ext cx="2199461" cy="707886"/>
          </a:xfrm>
          <a:prstGeom prst="rect">
            <a:avLst/>
          </a:prstGeom>
          <a:solidFill>
            <a:srgbClr val="C31D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Поміркуй, що таке салат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33978" y="4093796"/>
            <a:ext cx="3495093" cy="1202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Попроси дорослих навчити тебе готувати овочевий або фруктовий салат.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840" y="4623903"/>
            <a:ext cx="1909245" cy="4305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 flipH="1">
            <a:off x="2080062" y="4634270"/>
            <a:ext cx="98747" cy="3758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75498" y="4713071"/>
            <a:ext cx="198650" cy="208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133723" y="4703981"/>
            <a:ext cx="375893" cy="236470"/>
            <a:chOff x="6841977" y="5603805"/>
            <a:chExt cx="375893" cy="236470"/>
          </a:xfrm>
          <a:solidFill>
            <a:schemeClr val="accent2">
              <a:lumMod val="75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 rot="16200000" flipH="1">
              <a:off x="6980550" y="5602955"/>
              <a:ext cx="98747" cy="37589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200000" flipH="1">
              <a:off x="6980550" y="5465232"/>
              <a:ext cx="98747" cy="37589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 rot="16200000" flipH="1">
            <a:off x="744421" y="4655297"/>
            <a:ext cx="98747" cy="3758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50706" y="5464629"/>
            <a:ext cx="4786292" cy="914400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 завданні 2 </a:t>
            </a:r>
            <a:r>
              <a:rPr lang="uk-UA" sz="2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000" b="1" dirty="0" smtClean="0">
                <a:solidFill>
                  <a:schemeClr val="bg1"/>
                </a:solidFill>
              </a:rPr>
              <a:t> і познач, з яких продуктів готують твій улюблений салат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3852" y="1441785"/>
            <a:ext cx="3503643" cy="1323439"/>
          </a:xfrm>
          <a:prstGeom prst="rect">
            <a:avLst/>
          </a:prstGeom>
          <a:solidFill>
            <a:srgbClr val="C31D5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Сала́т</a:t>
            </a:r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страва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готується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різних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сирих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запечених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відварених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солених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маринованих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продуктів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4511" y="462461"/>
            <a:ext cx="8732066" cy="1028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Висновок. Щоб </a:t>
            </a:r>
            <a:r>
              <a:rPr lang="uk-UA" sz="3200" b="1" dirty="0" smtClean="0">
                <a:solidFill>
                  <a:schemeClr val="bg1"/>
                </a:solidFill>
              </a:rPr>
              <a:t>вирости сильним, здоровим і розумним, слід пам’ятати прості правила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8076" y="1663765"/>
            <a:ext cx="5952838" cy="741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Щодня</a:t>
            </a:r>
            <a:r>
              <a:rPr lang="uk-UA" sz="2400" b="1" dirty="0" smtClean="0"/>
              <a:t> вживай молочні продукти, овочі, фрукти та ягоди.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8341" y="2564446"/>
            <a:ext cx="6553059" cy="621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Їж 4-5 разів на день в один і той самий час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9207" y="3353958"/>
            <a:ext cx="6592193" cy="7970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Не розмовляй з повним ротом - це не гарно і небезпечно: ти можеш захлинутися.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61384" y="4258800"/>
            <a:ext cx="5919530" cy="530914"/>
          </a:xfrm>
          <a:prstGeom prst="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Менше вживай солодощів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7" b="13051"/>
          <a:stretch/>
        </p:blipFill>
        <p:spPr>
          <a:xfrm>
            <a:off x="520930" y="1741420"/>
            <a:ext cx="3713613" cy="25173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61384" y="4896631"/>
            <a:ext cx="5919530" cy="473988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Вживай їжу з апетитом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930" y="4422642"/>
            <a:ext cx="3713613" cy="9479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Що таке апетит? </a:t>
            </a:r>
          </a:p>
          <a:p>
            <a:pPr algn="ctr"/>
            <a:r>
              <a:rPr lang="uk-UA" sz="2400" b="1" dirty="0" smtClean="0"/>
              <a:t>Від чого він залежить?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0930" y="5516345"/>
            <a:ext cx="755627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Апетит</a:t>
            </a:r>
            <a:r>
              <a:rPr lang="ru-RU" sz="2400" dirty="0"/>
              <a:t> 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їсти</a:t>
            </a:r>
            <a:r>
              <a:rPr lang="ru-RU" sz="2400" dirty="0" smtClean="0"/>
              <a:t>.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твого</a:t>
            </a:r>
            <a:r>
              <a:rPr lang="ru-RU" sz="2400" dirty="0" smtClean="0"/>
              <a:t> настрою, запаху </a:t>
            </a:r>
            <a:r>
              <a:rPr lang="ru-RU" sz="2400" dirty="0" err="1" smtClean="0"/>
              <a:t>їжі</a:t>
            </a:r>
            <a:r>
              <a:rPr lang="ru-RU" sz="2400" dirty="0" smtClean="0"/>
              <a:t>, стану </a:t>
            </a:r>
            <a:r>
              <a:rPr lang="ru-RU" sz="2400" dirty="0" err="1" smtClean="0"/>
              <a:t>здоров’я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01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6389" y="1183599"/>
            <a:ext cx="6415783" cy="6016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Обери</a:t>
            </a:r>
            <a:r>
              <a:rPr lang="uk-UA" sz="2400" b="1" dirty="0" smtClean="0"/>
              <a:t> своє ставлення до інформації на </a:t>
            </a:r>
            <a:r>
              <a:rPr lang="uk-UA" sz="2400" b="1" dirty="0" err="1" smtClean="0"/>
              <a:t>уроці</a:t>
            </a:r>
            <a:endParaRPr lang="uk-UA" sz="2400" b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8968" y="4823778"/>
            <a:ext cx="2325049" cy="108114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прислухаюсь до порад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21058" y="4860787"/>
            <a:ext cx="1655675" cy="1081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мені не цікаво!</a:t>
            </a:r>
          </a:p>
        </p:txBody>
      </p:sp>
      <p:pic>
        <p:nvPicPr>
          <p:cNvPr id="6147" name="Picture 3" descr="D:\Картинки до тестів\!!!!_Эсмира_2\_free_2023-10-04-23-07-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4" y="1989265"/>
            <a:ext cx="2751717" cy="275171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78616" y="469833"/>
            <a:ext cx="8732066" cy="691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D:\Картинки до тестів\!!!!_Эсмира_2\_free_2023-10-04-23-22-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69" y="1989265"/>
            <a:ext cx="2870052" cy="287005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!!!!_Эсмира_2\_free_2023-10-04-23-51-46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84" y="2058294"/>
            <a:ext cx="2757544" cy="275754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56190" y="4823778"/>
            <a:ext cx="1980197" cy="10811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важливо для мене!</a:t>
            </a:r>
          </a:p>
        </p:txBody>
      </p:sp>
    </p:spTree>
    <p:extLst>
      <p:ext uri="{BB962C8B-B14F-4D97-AF65-F5344CB8AC3E}">
        <p14:creationId xmlns:p14="http://schemas.microsoft.com/office/powerpoint/2010/main" val="12751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7103" y="462256"/>
            <a:ext cx="8732066" cy="656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</a:t>
            </a:r>
            <a:r>
              <a:rPr lang="uk-UA" sz="3600" b="1" dirty="0" smtClean="0">
                <a:solidFill>
                  <a:schemeClr val="bg1"/>
                </a:solidFill>
              </a:rPr>
              <a:t>алаштуймося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411256" y="1559245"/>
            <a:ext cx="5805539" cy="433020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1722" y="1493949"/>
            <a:ext cx="4154674" cy="44607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Усім, усім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добрий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день!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Геть з дороги,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наша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лінь!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Хай не заважає працювати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Гарним хлопцям та дівчатам. </a:t>
            </a:r>
          </a:p>
        </p:txBody>
      </p:sp>
    </p:spTree>
    <p:extLst>
      <p:ext uri="{BB962C8B-B14F-4D97-AF65-F5344CB8AC3E}">
        <p14:creationId xmlns:p14="http://schemas.microsoft.com/office/powerpoint/2010/main" val="23672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729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9286" y="362255"/>
            <a:ext cx="8530338" cy="982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Пригадай, від чого залежить здоров’я.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Бесіда «Загартовування організму та його вплив на здоров'я людини» | Інші  методичні матеріали. Виховна ро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35" y="1344706"/>
            <a:ext cx="2981684" cy="150661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Урок &quot;Розпорядок д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71" y="3970445"/>
            <a:ext cx="2451849" cy="193534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2\_free_2023-10-05-21-38-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13" y="1725166"/>
            <a:ext cx="1986028" cy="198602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МПЛЕКСИ ВПРАВ СПЕЦІАЛЬНОГО ФІЗИЧНОГО ТРЕНУВАННЯ/ | Інші методичні  матеріали. Фізичне виховання та спор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1200" r="6830" b="1732"/>
          <a:stretch/>
        </p:blipFill>
        <p:spPr bwMode="auto">
          <a:xfrm>
            <a:off x="4647938" y="5280881"/>
            <a:ext cx="2935681" cy="143522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ЗДО №5 &quot;ЗОЛОТИЙ КЛЮЧИК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9" y="4102292"/>
            <a:ext cx="2514600" cy="181927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astravisus.rv.ua/images/articles/93/479c9b18c2b7b137f1f51df89bd48fe6_obj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5817"/>
          <a:stretch/>
        </p:blipFill>
        <p:spPr bwMode="auto">
          <a:xfrm>
            <a:off x="8819624" y="1725166"/>
            <a:ext cx="2160000" cy="168785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 rot="915242">
            <a:off x="3532379" y="2981150"/>
            <a:ext cx="1891663" cy="908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b="1" dirty="0" smtClean="0"/>
              <a:t>Правильне </a:t>
            </a:r>
          </a:p>
          <a:p>
            <a:pPr algn="ctr"/>
            <a:r>
              <a:rPr lang="uk-UA" b="1" dirty="0" smtClean="0"/>
              <a:t>харчування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760894">
            <a:off x="6912726" y="4170211"/>
            <a:ext cx="1920912" cy="908864"/>
          </a:xfrm>
          <a:prstGeom prst="ellipse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Розпоря</a:t>
            </a:r>
            <a:r>
              <a:rPr lang="uk-UA" b="1" dirty="0" smtClean="0"/>
              <a:t>-док дня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 rot="20299221">
            <a:off x="6884323" y="2981150"/>
            <a:ext cx="1869660" cy="908864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Свіже повітря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 rot="20477636">
            <a:off x="3414698" y="4103220"/>
            <a:ext cx="1825944" cy="908864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Гарний настрій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4783" y="3256339"/>
            <a:ext cx="1749149" cy="1428214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квітка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здоро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в’я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57727" y="4529436"/>
            <a:ext cx="1876205" cy="908864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Фізичні вправи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38158" y="2504152"/>
            <a:ext cx="1818314" cy="9088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 smtClean="0"/>
              <a:t>Загартову-вання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2" y="380519"/>
            <a:ext cx="1293101" cy="28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1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2767" y="396558"/>
            <a:ext cx="9914090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Поміркуй</a:t>
            </a:r>
            <a:r>
              <a:rPr lang="ru-RU" sz="3600" b="1" dirty="0" smtClean="0"/>
              <a:t>, для </a:t>
            </a:r>
            <a:r>
              <a:rPr lang="ru-RU" sz="3600" b="1" dirty="0" err="1"/>
              <a:t>чого</a:t>
            </a:r>
            <a:r>
              <a:rPr lang="ru-RU" sz="3600" b="1" dirty="0"/>
              <a:t> </a:t>
            </a:r>
            <a:r>
              <a:rPr lang="ru-RU" sz="3600" b="1" dirty="0" err="1"/>
              <a:t>людина</a:t>
            </a:r>
            <a:r>
              <a:rPr lang="ru-RU" sz="3600" b="1" dirty="0"/>
              <a:t> </a:t>
            </a:r>
            <a:r>
              <a:rPr lang="ru-RU" sz="3600" b="1" dirty="0" err="1"/>
              <a:t>щодня</a:t>
            </a:r>
            <a:r>
              <a:rPr lang="ru-RU" sz="3600" b="1" dirty="0"/>
              <a:t> </a:t>
            </a:r>
            <a:r>
              <a:rPr lang="ru-RU" sz="3600" b="1" dirty="0" err="1"/>
              <a:t>вживає</a:t>
            </a:r>
            <a:r>
              <a:rPr lang="ru-RU" sz="3600" b="1" dirty="0"/>
              <a:t> </a:t>
            </a:r>
            <a:r>
              <a:rPr lang="ru-RU" sz="3600" b="1" dirty="0" err="1"/>
              <a:t>їжу</a:t>
            </a:r>
            <a:r>
              <a:rPr lang="ru-RU" sz="3600" b="1" dirty="0"/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72" y="1475551"/>
            <a:ext cx="3372870" cy="481838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7824" y="1475551"/>
            <a:ext cx="679679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Харчування</a:t>
            </a:r>
            <a:r>
              <a:rPr lang="ru-RU" sz="2000" dirty="0"/>
              <a:t> – </a:t>
            </a:r>
            <a:r>
              <a:rPr lang="ru-RU" sz="2000" dirty="0" err="1"/>
              <a:t>неодмінна</a:t>
            </a:r>
            <a:r>
              <a:rPr lang="ru-RU" sz="2000" dirty="0"/>
              <a:t>  </a:t>
            </a:r>
            <a:r>
              <a:rPr lang="ru-RU" sz="2000" dirty="0" err="1"/>
              <a:t>умова</a:t>
            </a:r>
            <a:r>
              <a:rPr lang="ru-RU" sz="2000" dirty="0"/>
              <a:t>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З </a:t>
            </a:r>
            <a:r>
              <a:rPr lang="ru-RU" sz="2000" dirty="0" err="1"/>
              <a:t>їжею</a:t>
            </a:r>
            <a:r>
              <a:rPr lang="ru-RU" sz="2000" dirty="0"/>
              <a:t> ми </a:t>
            </a:r>
            <a:r>
              <a:rPr lang="ru-RU" sz="2000" dirty="0" err="1"/>
              <a:t>отримуємо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поживні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речовини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необхідні</a:t>
            </a:r>
            <a:r>
              <a:rPr lang="ru-RU" sz="2000" dirty="0"/>
              <a:t> для </a:t>
            </a:r>
            <a:r>
              <a:rPr lang="ru-RU" sz="2000" dirty="0" err="1"/>
              <a:t>роботи</a:t>
            </a:r>
            <a:r>
              <a:rPr lang="ru-RU" sz="2000" dirty="0"/>
              <a:t>  </a:t>
            </a:r>
            <a:r>
              <a:rPr lang="ru-RU" sz="2000" dirty="0" err="1"/>
              <a:t>мозку</a:t>
            </a:r>
            <a:r>
              <a:rPr lang="ru-RU" sz="2000" dirty="0"/>
              <a:t>,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легенів</a:t>
            </a:r>
            <a:r>
              <a:rPr lang="ru-RU" sz="2000" dirty="0"/>
              <a:t>, </a:t>
            </a:r>
            <a:r>
              <a:rPr lang="ru-RU" sz="2000" dirty="0" err="1"/>
              <a:t>м’язів</a:t>
            </a:r>
            <a:r>
              <a:rPr lang="ru-RU" sz="20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1719" y="2869021"/>
            <a:ext cx="419289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Від</a:t>
            </a:r>
            <a:r>
              <a:rPr lang="ru-RU" sz="2000" dirty="0"/>
              <a:t> того</a:t>
            </a:r>
            <a:r>
              <a:rPr lang="uk-UA" sz="2000" dirty="0"/>
              <a:t>, </a:t>
            </a:r>
            <a:r>
              <a:rPr lang="ru-RU" sz="2000" dirty="0"/>
              <a:t> </a:t>
            </a:r>
            <a:r>
              <a:rPr lang="ru-RU" sz="2000" b="1" dirty="0"/>
              <a:t>яку </a:t>
            </a:r>
            <a:r>
              <a:rPr lang="ru-RU" sz="2000" b="1" dirty="0" err="1"/>
              <a:t>їжу</a:t>
            </a:r>
            <a:r>
              <a:rPr lang="ru-RU" sz="2000" b="1" dirty="0"/>
              <a:t> </a:t>
            </a:r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вживаєш</a:t>
            </a:r>
            <a:r>
              <a:rPr lang="ru-RU" sz="2000" dirty="0" smtClean="0"/>
              <a:t>,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 smtClean="0"/>
              <a:t>твоє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здоров’я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smtClean="0"/>
              <a:t>А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того, </a:t>
            </a:r>
          </a:p>
          <a:p>
            <a:pPr algn="ctr"/>
            <a:r>
              <a:rPr lang="ru-RU" sz="2000" dirty="0" smtClean="0"/>
              <a:t>як </a:t>
            </a:r>
            <a:r>
              <a:rPr lang="ru-RU" sz="2000" b="1" dirty="0" err="1"/>
              <a:t>швидко</a:t>
            </a:r>
            <a:r>
              <a:rPr lang="ru-RU" sz="2000" b="1" dirty="0"/>
              <a:t> і часто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їси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b="1" dirty="0" err="1"/>
              <a:t>ретельно</a:t>
            </a:r>
            <a:r>
              <a:rPr lang="ru-RU" sz="2000" b="1" dirty="0"/>
              <a:t> </a:t>
            </a:r>
            <a:r>
              <a:rPr lang="ru-RU" sz="2000" b="1" dirty="0" err="1" smtClean="0"/>
              <a:t>пережовуєш</a:t>
            </a:r>
            <a:r>
              <a:rPr lang="ru-RU" sz="2000" b="1" dirty="0" smtClean="0"/>
              <a:t> </a:t>
            </a:r>
            <a:r>
              <a:rPr lang="ru-RU" sz="2000" b="1" dirty="0" err="1"/>
              <a:t>їжу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dirty="0" err="1" smtClean="0"/>
              <a:t>Отже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бути </a:t>
            </a:r>
            <a:r>
              <a:rPr lang="ru-RU" sz="2000" dirty="0" err="1"/>
              <a:t>здоровим</a:t>
            </a:r>
            <a:r>
              <a:rPr lang="ru-RU" sz="2000" dirty="0"/>
              <a:t>, </a:t>
            </a:r>
            <a:r>
              <a:rPr lang="ru-RU" sz="2000" dirty="0" err="1"/>
              <a:t>потрібно</a:t>
            </a:r>
            <a:r>
              <a:rPr lang="ru-RU" sz="2000" dirty="0"/>
              <a:t> правильно </a:t>
            </a:r>
            <a:r>
              <a:rPr lang="ru-RU" sz="2000" dirty="0" err="1"/>
              <a:t>харчуватися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Дитяче харчування | harchi.inf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r="12170"/>
          <a:stretch/>
        </p:blipFill>
        <p:spPr bwMode="auto">
          <a:xfrm>
            <a:off x="429627" y="2813112"/>
            <a:ext cx="3018653" cy="26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62767" y="396558"/>
            <a:ext cx="9914090" cy="735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Вітаміни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72" y="1475551"/>
            <a:ext cx="3372870" cy="481838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068893" y="1475551"/>
            <a:ext cx="4071257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А </a:t>
            </a:r>
            <a:r>
              <a:rPr lang="ru-RU" sz="2000" dirty="0" err="1">
                <a:solidFill>
                  <a:schemeClr val="bg1"/>
                </a:solidFill>
              </a:rPr>
              <a:t>ще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uk-UA" sz="2000" dirty="0" smtClean="0">
                <a:solidFill>
                  <a:schemeClr val="bg1"/>
                </a:solidFill>
              </a:rPr>
              <a:t>тебе </a:t>
            </a:r>
            <a:r>
              <a:rPr lang="ru-RU" sz="2000" dirty="0" smtClean="0">
                <a:solidFill>
                  <a:schemeClr val="bg1"/>
                </a:solidFill>
              </a:rPr>
              <a:t>є </a:t>
            </a:r>
            <a:r>
              <a:rPr lang="ru-RU" sz="2000" dirty="0" err="1">
                <a:solidFill>
                  <a:schemeClr val="bg1"/>
                </a:solidFill>
              </a:rPr>
              <a:t>помічники</a:t>
            </a:r>
            <a:r>
              <a:rPr lang="ru-RU" sz="2000" dirty="0">
                <a:solidFill>
                  <a:schemeClr val="bg1"/>
                </a:solidFill>
              </a:rPr>
              <a:t>.  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</a:t>
            </a:r>
            <a:r>
              <a:rPr lang="ru-RU" sz="2000" b="1" dirty="0" err="1">
                <a:solidFill>
                  <a:schemeClr val="bg1"/>
                </a:solidFill>
              </a:rPr>
              <a:t>вітамини</a:t>
            </a:r>
            <a:r>
              <a:rPr lang="ru-RU" sz="2000" dirty="0">
                <a:solidFill>
                  <a:schemeClr val="bg1"/>
                </a:solidFill>
              </a:rPr>
              <a:t>.  Слово «</a:t>
            </a:r>
            <a:r>
              <a:rPr lang="ru-RU" sz="2000" dirty="0" err="1">
                <a:solidFill>
                  <a:schemeClr val="bg1"/>
                </a:solidFill>
              </a:rPr>
              <a:t>вітамін</a:t>
            </a:r>
            <a:r>
              <a:rPr lang="ru-RU" sz="2000" dirty="0">
                <a:solidFill>
                  <a:schemeClr val="bg1"/>
                </a:solidFill>
              </a:rPr>
              <a:t>» походить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латинського</a:t>
            </a:r>
            <a:r>
              <a:rPr lang="ru-RU" sz="2000" dirty="0">
                <a:solidFill>
                  <a:schemeClr val="bg1"/>
                </a:solidFill>
              </a:rPr>
              <a:t> слова «</a:t>
            </a:r>
            <a:r>
              <a:rPr lang="ru-RU" sz="2000" i="1" dirty="0" err="1">
                <a:solidFill>
                  <a:schemeClr val="bg1"/>
                </a:solidFill>
              </a:rPr>
              <a:t>vita</a:t>
            </a:r>
            <a:r>
              <a:rPr lang="ru-RU" sz="2000" dirty="0">
                <a:solidFill>
                  <a:schemeClr val="bg1"/>
                </a:solidFill>
              </a:rPr>
              <a:t>» - </a:t>
            </a:r>
            <a:r>
              <a:rPr lang="ru-RU" sz="2000" dirty="0" err="1">
                <a:solidFill>
                  <a:schemeClr val="bg1"/>
                </a:solidFill>
              </a:rPr>
              <a:t>життя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Вітаміни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латинські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імена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пишемо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великої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букви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475551"/>
            <a:ext cx="3348719" cy="2776986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62767" y="4456800"/>
            <a:ext cx="2090056" cy="1464231"/>
          </a:xfrm>
          <a:prstGeom prst="round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Якщо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вітамінів</a:t>
            </a:r>
            <a:r>
              <a:rPr lang="ru-RU" sz="2000" dirty="0">
                <a:solidFill>
                  <a:schemeClr val="bg1"/>
                </a:solidFill>
              </a:rPr>
              <a:t> не </a:t>
            </a:r>
            <a:r>
              <a:rPr lang="ru-RU" sz="2000" dirty="0" err="1">
                <a:solidFill>
                  <a:schemeClr val="bg1"/>
                </a:solidFill>
              </a:rPr>
              <a:t>вистачає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людина</a:t>
            </a:r>
            <a:r>
              <a:rPr lang="ru-RU" sz="2000" dirty="0">
                <a:solidFill>
                  <a:schemeClr val="bg1"/>
                </a:solidFill>
              </a:rPr>
              <a:t> тяжко </a:t>
            </a:r>
            <a:r>
              <a:rPr lang="ru-RU" sz="2000" dirty="0" err="1">
                <a:solidFill>
                  <a:schemeClr val="bg1"/>
                </a:solidFill>
              </a:rPr>
              <a:t>хворіє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31" name="Picture 7" descr="Яка їжа найкраще вгамовує голод - поради дієтологині — Здоровий спосіб  життя — tsn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73" y="3884743"/>
            <a:ext cx="4640677" cy="243635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5880" y="404241"/>
            <a:ext cx="8732066" cy="10544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Розглянь малюнки. Що порадить здоровий хлопчик, своєму хворому другові?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58" y="1748172"/>
            <a:ext cx="3184525" cy="4577755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8" y="1667545"/>
            <a:ext cx="4447135" cy="4739010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93" y="1923160"/>
            <a:ext cx="2143125" cy="2143125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397890" y="4298307"/>
            <a:ext cx="2298310" cy="16126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Здорове харчування. </a:t>
            </a:r>
          </a:p>
          <a:p>
            <a:pPr algn="ctr"/>
            <a:r>
              <a:rPr lang="uk-UA" sz="2800" b="1" dirty="0" smtClean="0"/>
              <a:t>Що це?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30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865301" y="487047"/>
            <a:ext cx="8732066" cy="78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зображено на фото? Назви одним </a:t>
            </a:r>
            <a:r>
              <a:rPr lang="uk-UA" sz="3200" b="1" dirty="0" smtClean="0">
                <a:solidFill>
                  <a:schemeClr val="bg1"/>
                </a:solidFill>
              </a:rPr>
              <a:t>словом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607" y="1513815"/>
            <a:ext cx="10164295" cy="4517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0141" y="487047"/>
            <a:ext cx="8732066" cy="78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175884" y="3537485"/>
            <a:ext cx="699762" cy="31638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982393" y="3526961"/>
            <a:ext cx="705160" cy="32197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увати 19">
            <a:extLst>
              <a:ext uri="{FF2B5EF4-FFF2-40B4-BE49-F238E27FC236}">
                <a16:creationId xmlns:a16="http://schemas.microsoft.com/office/drawing/2014/main" xmlns="" id="{36110536-E4C3-4C8A-8E32-87BBED4773B5}"/>
              </a:ext>
            </a:extLst>
          </p:cNvPr>
          <p:cNvGrpSpPr/>
          <p:nvPr/>
        </p:nvGrpSpPr>
        <p:grpSpPr>
          <a:xfrm>
            <a:off x="1286452" y="1790917"/>
            <a:ext cx="9316234" cy="3941668"/>
            <a:chOff x="66965" y="1456402"/>
            <a:chExt cx="12003148" cy="5123053"/>
          </a:xfrm>
        </p:grpSpPr>
        <p:pic>
          <p:nvPicPr>
            <p:cNvPr id="13" name="Picture 2" descr="Результат пошуку зображень за запитом &quot;png яйця&quot;">
              <a:extLst>
                <a:ext uri="{FF2B5EF4-FFF2-40B4-BE49-F238E27FC236}">
                  <a16:creationId xmlns:a16="http://schemas.microsoft.com/office/drawing/2014/main" xmlns="" id="{49361700-328C-489B-AAC6-9D92EEB41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03" y="1456402"/>
              <a:ext cx="1643750" cy="1076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Результат пошуку зображень за запитом &quot;png молоко&quot;">
              <a:extLst>
                <a:ext uri="{FF2B5EF4-FFF2-40B4-BE49-F238E27FC236}">
                  <a16:creationId xmlns:a16="http://schemas.microsoft.com/office/drawing/2014/main" xmlns="" id="{DCA321BF-0A56-4B3B-86E2-3446D1244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1" y="1715815"/>
              <a:ext cx="1643750" cy="18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Результат пошуку зображень за запитом &quot;png яблука&quot;">
              <a:extLst>
                <a:ext uri="{FF2B5EF4-FFF2-40B4-BE49-F238E27FC236}">
                  <a16:creationId xmlns:a16="http://schemas.microsoft.com/office/drawing/2014/main" xmlns="" id="{0FAB0440-9E76-457E-AD69-926E2BBB5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784" y="1550197"/>
              <a:ext cx="2309034" cy="1597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Результат пошуку зображень за запитом &quot;png мороженое&quot;">
              <a:extLst>
                <a:ext uri="{FF2B5EF4-FFF2-40B4-BE49-F238E27FC236}">
                  <a16:creationId xmlns:a16="http://schemas.microsoft.com/office/drawing/2014/main" xmlns="" id="{A7CB7BEF-8BB7-48C2-827E-5A5090594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286" y="1653804"/>
              <a:ext cx="1198708" cy="1824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Пов’язане зображення">
              <a:extLst>
                <a:ext uri="{FF2B5EF4-FFF2-40B4-BE49-F238E27FC236}">
                  <a16:creationId xmlns:a16="http://schemas.microsoft.com/office/drawing/2014/main" xmlns="" id="{A8019628-AD3E-4A29-BB39-D264E80CF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073" y="1715815"/>
              <a:ext cx="2249438" cy="146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Пов’язане зображення">
              <a:extLst>
                <a:ext uri="{FF2B5EF4-FFF2-40B4-BE49-F238E27FC236}">
                  <a16:creationId xmlns:a16="http://schemas.microsoft.com/office/drawing/2014/main" xmlns="" id="{842829F7-095B-44A2-BDED-E7E9C600F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5" y="3868003"/>
              <a:ext cx="3124200" cy="164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Результат пошуку зображень за запитом &quot;png ковбаса&quot;">
              <a:extLst>
                <a:ext uri="{FF2B5EF4-FFF2-40B4-BE49-F238E27FC236}">
                  <a16:creationId xmlns:a16="http://schemas.microsoft.com/office/drawing/2014/main" xmlns="" id="{CA29D210-9857-4022-A90B-B752688F6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916" y="4932351"/>
              <a:ext cx="1912470" cy="1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Результат пошуку зображень за запитом &quot;png кура гриль&quot;">
              <a:extLst>
                <a:ext uri="{FF2B5EF4-FFF2-40B4-BE49-F238E27FC236}">
                  <a16:creationId xmlns:a16="http://schemas.microsoft.com/office/drawing/2014/main" xmlns="" id="{629BC298-DDE9-4C55-AC91-08A91C419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801" y="4585853"/>
              <a:ext cx="3156098" cy="199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Результат пошуку зображень за запитом &quot;png масло&quot;">
              <a:extLst>
                <a:ext uri="{FF2B5EF4-FFF2-40B4-BE49-F238E27FC236}">
                  <a16:creationId xmlns:a16="http://schemas.microsoft.com/office/drawing/2014/main" xmlns="" id="{E694BAAF-33B9-427A-849E-5A2BB0DBC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546" y="5072514"/>
              <a:ext cx="1740005" cy="88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Результат пошуку зображень за запитом &quot;png сир&quot;">
              <a:extLst>
                <a:ext uri="{FF2B5EF4-FFF2-40B4-BE49-F238E27FC236}">
                  <a16:creationId xmlns:a16="http://schemas.microsoft.com/office/drawing/2014/main" xmlns="" id="{5828D007-1921-4E1B-8E6E-DF189EE07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7293" y="4585853"/>
              <a:ext cx="2482820" cy="186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Результат пошуку зображень за запитом &quot;png конфета&quot;">
              <a:extLst>
                <a:ext uri="{FF2B5EF4-FFF2-40B4-BE49-F238E27FC236}">
                  <a16:creationId xmlns:a16="http://schemas.microsoft.com/office/drawing/2014/main" xmlns="" id="{9666071A-B1C6-4119-9437-B2B4C3397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151" y="2965403"/>
              <a:ext cx="2971263" cy="207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4" descr="Пов’язане зображення">
              <a:extLst>
                <a:ext uri="{FF2B5EF4-FFF2-40B4-BE49-F238E27FC236}">
                  <a16:creationId xmlns:a16="http://schemas.microsoft.com/office/drawing/2014/main" xmlns="" id="{2D4448DC-7EF3-4D06-83E4-8711854D8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641" y="3295226"/>
              <a:ext cx="2362748" cy="1473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1097104" y="2490377"/>
            <a:ext cx="7356805" cy="878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Продукти харчування діляться на:</a:t>
            </a:r>
            <a:endParaRPr lang="ru-RU" sz="3200" b="1" dirty="0"/>
          </a:p>
        </p:txBody>
      </p:sp>
      <p:sp>
        <p:nvSpPr>
          <p:cNvPr id="27" name="Овал 26"/>
          <p:cNvSpPr/>
          <p:nvPr/>
        </p:nvSpPr>
        <p:spPr>
          <a:xfrm>
            <a:off x="1097104" y="4201884"/>
            <a:ext cx="2522520" cy="219935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Корисні для здоров’я </a:t>
            </a:r>
            <a:endParaRPr lang="ru-RU" sz="3200" b="1" dirty="0"/>
          </a:p>
        </p:txBody>
      </p:sp>
      <p:sp>
        <p:nvSpPr>
          <p:cNvPr id="28" name="Овал 27"/>
          <p:cNvSpPr/>
          <p:nvPr/>
        </p:nvSpPr>
        <p:spPr>
          <a:xfrm>
            <a:off x="5837345" y="4143966"/>
            <a:ext cx="2616564" cy="219935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Шкідливі для здоров’я</a:t>
            </a:r>
            <a:endParaRPr lang="ru-RU" sz="3200" b="1" dirty="0"/>
          </a:p>
        </p:txBody>
      </p:sp>
      <p:pic>
        <p:nvPicPr>
          <p:cNvPr id="29" name="Picture 2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23" y="2633055"/>
            <a:ext cx="2777599" cy="313765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55340" y="1338042"/>
            <a:ext cx="9652831" cy="846713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Правильне харчування – запорука твого здоров’я.</a:t>
            </a:r>
            <a:endParaRPr lang="ru-RU" sz="2800" b="1" dirty="0"/>
          </a:p>
        </p:txBody>
      </p:sp>
      <p:pic>
        <p:nvPicPr>
          <p:cNvPr id="31" name="Picture 2" descr="Поради батькам &quot;Про здоров'я дошкiльнят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24" y="3515445"/>
            <a:ext cx="21145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6" grpId="0" animBg="1"/>
      <p:bldP spid="27" grpId="0" animBg="1"/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524</Words>
  <Application>Microsoft Office PowerPoint</Application>
  <PresentationFormat>Произвольный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75</cp:revision>
  <dcterms:created xsi:type="dcterms:W3CDTF">2018-01-05T16:38:53Z</dcterms:created>
  <dcterms:modified xsi:type="dcterms:W3CDTF">2023-10-13T17:48:37Z</dcterms:modified>
</cp:coreProperties>
</file>