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45" r:id="rId3"/>
    <p:sldId id="1522" r:id="rId4"/>
    <p:sldId id="1546" r:id="rId5"/>
    <p:sldId id="1516" r:id="rId6"/>
    <p:sldId id="1540" r:id="rId7"/>
    <p:sldId id="1541" r:id="rId8"/>
    <p:sldId id="1494" r:id="rId9"/>
    <p:sldId id="1520" r:id="rId10"/>
    <p:sldId id="1323" r:id="rId11"/>
    <p:sldId id="1517" r:id="rId12"/>
    <p:sldId id="1527" r:id="rId13"/>
    <p:sldId id="1324" r:id="rId14"/>
    <p:sldId id="1543" r:id="rId15"/>
    <p:sldId id="1544" r:id="rId16"/>
    <p:sldId id="1545" r:id="rId17"/>
    <p:sldId id="1413" r:id="rId18"/>
    <p:sldId id="131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F"/>
    <a:srgbClr val="FE3D0A"/>
    <a:srgbClr val="FFF9D2"/>
    <a:srgbClr val="FE987A"/>
    <a:srgbClr val="F19700"/>
    <a:srgbClr val="ED7D02"/>
    <a:srgbClr val="FFFF99"/>
    <a:srgbClr val="FF66FF"/>
    <a:srgbClr val="004FA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5.wdp"/><Relationship Id="rId7" Type="http://schemas.openxmlformats.org/officeDocument/2006/relationships/image" Target="../media/image23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microsoft.com/office/2007/relationships/hdphoto" Target="../media/hdphoto6.wdp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png"/><Relationship Id="rId3" Type="http://schemas.microsoft.com/office/2007/relationships/hdphoto" Target="../media/hdphoto5.wdp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3.wdp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26C42F-5E0F-4939-F85B-E875EB1D69B9}"/>
              </a:ext>
            </a:extLst>
          </p:cNvPr>
          <p:cNvSpPr txBox="1"/>
          <p:nvPr/>
        </p:nvSpPr>
        <p:spPr>
          <a:xfrm>
            <a:off x="1608074" y="4913840"/>
            <a:ext cx="9538907" cy="919401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Склад числа </a:t>
            </a:r>
            <a:r>
              <a:rPr lang="uk-UA" sz="4800" b="1" dirty="0" smtClean="0">
                <a:solidFill>
                  <a:schemeClr val="bg1"/>
                </a:solidFill>
              </a:rPr>
              <a:t>5. Додавання чисел</a:t>
            </a:r>
            <a:endParaRPr lang="uk-UA" sz="4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https://o.remove.bg/downloads/54a15241-cf5b-4851-986a-9277f810281f/23091412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1" r="-1426" b="17370"/>
          <a:stretch/>
        </p:blipFill>
        <p:spPr bwMode="auto">
          <a:xfrm>
            <a:off x="921642" y="1344705"/>
            <a:ext cx="4829483" cy="308042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15410" y="1898014"/>
            <a:ext cx="3450800" cy="1736646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uk-UA" sz="3200" b="1" dirty="0" smtClean="0">
                <a:solidFill>
                  <a:schemeClr val="bg1"/>
                </a:solidFill>
              </a:rPr>
              <a:t>19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819" b="79513"/>
          <a:stretch/>
        </p:blipFill>
        <p:spPr>
          <a:xfrm>
            <a:off x="1280630" y="3708372"/>
            <a:ext cx="10580080" cy="2762008"/>
          </a:xfrm>
          <a:prstGeom prst="round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56599" y="1449154"/>
            <a:ext cx="5894612" cy="1924300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Виконай додавання, скориставшись складом числа 5.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2145" y="3673780"/>
            <a:ext cx="10503265" cy="276200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153974" y="577332"/>
            <a:ext cx="8732066" cy="7315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самостійно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46435" y="4081439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25317D7-C79E-C4E1-B4B4-4A3C6A053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581227" y="3999506"/>
            <a:ext cx="381740" cy="60433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DAD02DF-4006-8056-EE09-A66E0E80AC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5157489" y="3999506"/>
            <a:ext cx="470074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F519C8E-3FB4-0ECA-B58F-2FD5D63A90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43574" y="4288146"/>
            <a:ext cx="364486" cy="18915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C29F0DCB-EA77-AE90-AA2B-294650A2D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35889" y="4065040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359C555-5344-1D1C-7022-D9C2F02A04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109516" y="4257734"/>
            <a:ext cx="380803" cy="24997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170328EE-43C0-2F3F-87C2-E90FEF6A88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257068" y="3958227"/>
            <a:ext cx="424330" cy="68689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8703F1F-D9AE-7E5D-09FB-AB322B1C55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740557" y="4257734"/>
            <a:ext cx="380803" cy="24997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E49BE00D-B783-FE2E-6AEF-D4BA1C6DAB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572751" y="4288146"/>
            <a:ext cx="364486" cy="18915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9AB25949-5C24-8B4E-235E-5C3EA00A1F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883835" y="3958227"/>
            <a:ext cx="424330" cy="6868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A8C25A1E-4A60-853B-DE34-14EC713930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7018088" y="3999506"/>
            <a:ext cx="470074" cy="68689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AA41ABFE-EBB0-FA29-A294-52F93A7636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333889" y="4257734"/>
            <a:ext cx="380803" cy="249978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A786135-046E-370F-D0F4-2D01CA1DA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816392" y="4076325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A3523969-3673-578F-AC8B-C75856BCE6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176237" y="4288146"/>
            <a:ext cx="364486" cy="18915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5DB90C08-D0F4-07A0-2CAA-36E31002CC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498086" y="3958227"/>
            <a:ext cx="424330" cy="68689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1E0A9D8D-0F44-1C6F-7B9C-0B4F2B786F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688729" y="3999506"/>
            <a:ext cx="381740" cy="604335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397CB8C-945A-5DC5-FB4D-13F5D381C8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951582" y="4257734"/>
            <a:ext cx="380803" cy="249978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100A5002-CB04-7522-B851-B8E600E6AA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0391003" y="4076325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E0AEDC2-326B-5C71-E088-D0DD68FD46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851319" y="4288146"/>
            <a:ext cx="364486" cy="189154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454FE935-5D75-FCD7-7077-E76003BF69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1151320" y="3958227"/>
            <a:ext cx="424330" cy="686891"/>
          </a:xfrm>
          <a:prstGeom prst="rect">
            <a:avLst/>
          </a:prstGeom>
        </p:spPr>
      </p:pic>
      <p:pic>
        <p:nvPicPr>
          <p:cNvPr id="3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2" y="397647"/>
            <a:ext cx="1579003" cy="34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Зошит,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17 </a:t>
            </a:r>
            <a:r>
              <a:rPr lang="uk-UA" sz="2400" b="1" dirty="0" smtClean="0">
                <a:solidFill>
                  <a:schemeClr val="bg1"/>
                </a:solidFill>
              </a:rPr>
              <a:t>№5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8" descr="Пустые тетрадь и ручка Vector Handdrawn иллюстрация искусства Иллюстрация  вектора - иллюстрации насчитывающей дело, экземпляр: 86177787">
            <a:extLst>
              <a:ext uri="{FF2B5EF4-FFF2-40B4-BE49-F238E27FC236}">
                <a16:creationId xmlns:a16="http://schemas.microsoft.com/office/drawing/2014/main" xmlns="" id="{63D260D8-55DF-B6C9-A8A9-B065AD78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97" y="1812070"/>
            <a:ext cx="5228705" cy="49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TextBox 78">
            <a:extLst>
              <a:ext uri="{FF2B5EF4-FFF2-40B4-BE49-F238E27FC236}">
                <a16:creationId xmlns:a16="http://schemas.microsoft.com/office/drawing/2014/main" xmlns="" id="{E191A3A8-8064-4BB1-D864-EC4B701E58F9}"/>
              </a:ext>
            </a:extLst>
          </p:cNvPr>
          <p:cNvSpPr txBox="1"/>
          <p:nvPr/>
        </p:nvSpPr>
        <p:spPr>
          <a:xfrm>
            <a:off x="4714905" y="1217425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xmlns="" id="{FE7866AD-A15B-E14E-9E23-9B24068D61F8}"/>
              </a:ext>
            </a:extLst>
          </p:cNvPr>
          <p:cNvSpPr/>
          <p:nvPr/>
        </p:nvSpPr>
        <p:spPr>
          <a:xfrm>
            <a:off x="7349381" y="2872312"/>
            <a:ext cx="2966873" cy="3066843"/>
          </a:xfrm>
          <a:prstGeom prst="roundRect">
            <a:avLst/>
          </a:prstGeom>
          <a:solidFill>
            <a:srgbClr val="EFF2FA"/>
          </a:solidFill>
          <a:ln>
            <a:solidFill>
              <a:srgbClr val="EFF2FB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rgbClr val="EFF2FA"/>
              </a:solidFill>
            </a:endParaRPr>
          </a:p>
        </p:txBody>
      </p:sp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5D5E54D2-576C-B706-FC30-95DE7DCCA062}"/>
              </a:ext>
            </a:extLst>
          </p:cNvPr>
          <p:cNvSpPr/>
          <p:nvPr/>
        </p:nvSpPr>
        <p:spPr>
          <a:xfrm>
            <a:off x="1733359" y="333487"/>
            <a:ext cx="8732066" cy="7022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Склад числа 5</a:t>
            </a:r>
            <a:r>
              <a:rPr lang="uk-UA" sz="4000" b="1" dirty="0">
                <a:solidFill>
                  <a:srgbClr val="222A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дом, дома, дизайн иконки">
            <a:extLst>
              <a:ext uri="{FF2B5EF4-FFF2-40B4-BE49-F238E27FC236}">
                <a16:creationId xmlns:a16="http://schemas.microsoft.com/office/drawing/2014/main" xmlns="" id="{23D458EE-ACCB-1B2C-85E7-D3AD03DBF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884"/>
          <a:stretch/>
        </p:blipFill>
        <p:spPr bwMode="auto">
          <a:xfrm>
            <a:off x="1932114" y="1671607"/>
            <a:ext cx="4527611" cy="12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дом, дома, дизайн иконки">
            <a:extLst>
              <a:ext uri="{FF2B5EF4-FFF2-40B4-BE49-F238E27FC236}">
                <a16:creationId xmlns:a16="http://schemas.microsoft.com/office/drawing/2014/main" xmlns="" id="{FAA1BED3-8007-2953-BB8B-0B48E8187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36858" r="22167"/>
          <a:stretch/>
        </p:blipFill>
        <p:spPr bwMode="auto">
          <a:xfrm>
            <a:off x="2637847" y="2872312"/>
            <a:ext cx="2802363" cy="369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B7DBC03C-27F3-6328-23BC-696A9ADDF5D4}"/>
              </a:ext>
            </a:extLst>
          </p:cNvPr>
          <p:cNvSpPr/>
          <p:nvPr/>
        </p:nvSpPr>
        <p:spPr>
          <a:xfrm>
            <a:off x="3858730" y="2244908"/>
            <a:ext cx="632050" cy="4322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rgbClr val="CE6A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93620179-255E-3B44-A34A-66874B2736A4}"/>
              </a:ext>
            </a:extLst>
          </p:cNvPr>
          <p:cNvSpPr/>
          <p:nvPr/>
        </p:nvSpPr>
        <p:spPr>
          <a:xfrm>
            <a:off x="2897363" y="2809963"/>
            <a:ext cx="2431805" cy="110006"/>
          </a:xfrm>
          <a:prstGeom prst="rect">
            <a:avLst/>
          </a:prstGeom>
          <a:solidFill>
            <a:srgbClr val="CE6A6A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8" name="Picture 4" descr="Colección de Gifs ®: NARANJAS">
            <a:extLst>
              <a:ext uri="{FF2B5EF4-FFF2-40B4-BE49-F238E27FC236}">
                <a16:creationId xmlns:a16="http://schemas.microsoft.com/office/drawing/2014/main" xmlns="" id="{8BC1ECA6-2685-173F-32B4-8F9225EB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02" y="2946206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olección de Gifs ®: NARANJAS">
            <a:extLst>
              <a:ext uri="{FF2B5EF4-FFF2-40B4-BE49-F238E27FC236}">
                <a16:creationId xmlns:a16="http://schemas.microsoft.com/office/drawing/2014/main" xmlns="" id="{05EE5DBC-75A7-F0F4-CE41-8FC069E1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47" y="2946206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olección de Gifs ®: NARANJAS">
            <a:extLst>
              <a:ext uri="{FF2B5EF4-FFF2-40B4-BE49-F238E27FC236}">
                <a16:creationId xmlns:a16="http://schemas.microsoft.com/office/drawing/2014/main" xmlns="" id="{6A8F59DA-CA7C-B424-A7B0-6AF58F70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2" y="2946206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olección de Gifs ®: NARANJAS">
            <a:extLst>
              <a:ext uri="{FF2B5EF4-FFF2-40B4-BE49-F238E27FC236}">
                <a16:creationId xmlns:a16="http://schemas.microsoft.com/office/drawing/2014/main" xmlns="" id="{BBA0F8E0-065D-2FDB-E94C-D834523A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37" y="2946206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xmlns="" id="{1FE74D6F-745A-E5C8-2833-501D04F1F691}"/>
              </a:ext>
            </a:extLst>
          </p:cNvPr>
          <p:cNvCxnSpPr>
            <a:cxnSpLocks/>
          </p:cNvCxnSpPr>
          <p:nvPr/>
        </p:nvCxnSpPr>
        <p:spPr>
          <a:xfrm>
            <a:off x="3066993" y="3459758"/>
            <a:ext cx="210688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" descr="Colección de Gifs ®: NARANJAS">
            <a:extLst>
              <a:ext uri="{FF2B5EF4-FFF2-40B4-BE49-F238E27FC236}">
                <a16:creationId xmlns:a16="http://schemas.microsoft.com/office/drawing/2014/main" xmlns="" id="{FE4FFC20-B2AD-2D47-E564-00A7031C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29" y="3539896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olección de Gifs ®: NARANJAS">
            <a:extLst>
              <a:ext uri="{FF2B5EF4-FFF2-40B4-BE49-F238E27FC236}">
                <a16:creationId xmlns:a16="http://schemas.microsoft.com/office/drawing/2014/main" xmlns="" id="{BFE7CD45-1B02-6F90-1A2B-4F04AB876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93" y="3539896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olección de Gifs ®: NARANJAS">
            <a:extLst>
              <a:ext uri="{FF2B5EF4-FFF2-40B4-BE49-F238E27FC236}">
                <a16:creationId xmlns:a16="http://schemas.microsoft.com/office/drawing/2014/main" xmlns="" id="{6308A19A-8668-B2F6-AFF2-48174E48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63" y="3539896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olección de Gifs ®: NARANJAS">
            <a:extLst>
              <a:ext uri="{FF2B5EF4-FFF2-40B4-BE49-F238E27FC236}">
                <a16:creationId xmlns:a16="http://schemas.microsoft.com/office/drawing/2014/main" xmlns="" id="{4D569C89-CF66-32C7-0F10-69C0B3B6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96" y="3522144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3F68BE6-5157-1BF2-8F24-66FA8F17AAE7}"/>
              </a:ext>
            </a:extLst>
          </p:cNvPr>
          <p:cNvSpPr txBox="1"/>
          <p:nvPr/>
        </p:nvSpPr>
        <p:spPr>
          <a:xfrm>
            <a:off x="3441844" y="3826820"/>
            <a:ext cx="14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4      </a:t>
            </a:r>
            <a:r>
              <a:rPr lang="uk-UA" sz="2400" b="1" dirty="0"/>
              <a:t>і      1</a:t>
            </a:r>
            <a:endParaRPr lang="x-none" sz="2400" b="1" dirty="0"/>
          </a:p>
        </p:txBody>
      </p:sp>
      <p:pic>
        <p:nvPicPr>
          <p:cNvPr id="55" name="Picture 4" descr="Colección de Gifs ®: NARANJAS">
            <a:extLst>
              <a:ext uri="{FF2B5EF4-FFF2-40B4-BE49-F238E27FC236}">
                <a16:creationId xmlns:a16="http://schemas.microsoft.com/office/drawing/2014/main" xmlns="" id="{3C197F4B-E70C-C79F-69C4-00553F90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44" y="4293802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olección de Gifs ®: NARANJAS">
            <a:extLst>
              <a:ext uri="{FF2B5EF4-FFF2-40B4-BE49-F238E27FC236}">
                <a16:creationId xmlns:a16="http://schemas.microsoft.com/office/drawing/2014/main" xmlns="" id="{2CDFBFDD-0E75-F516-4CA4-10438A9B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15" y="4293802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Colección de Gifs ®: NARANJAS">
            <a:extLst>
              <a:ext uri="{FF2B5EF4-FFF2-40B4-BE49-F238E27FC236}">
                <a16:creationId xmlns:a16="http://schemas.microsoft.com/office/drawing/2014/main" xmlns="" id="{1B490A57-F4B9-D8FE-C41F-2E95AD1D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55" y="4293802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olección de Gifs ®: NARANJAS">
            <a:extLst>
              <a:ext uri="{FF2B5EF4-FFF2-40B4-BE49-F238E27FC236}">
                <a16:creationId xmlns:a16="http://schemas.microsoft.com/office/drawing/2014/main" xmlns="" id="{0169C163-5593-C320-6C0C-B71D66925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16" y="4304435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C3CB467-7B06-728D-9531-01FA4FC6CC31}"/>
              </a:ext>
            </a:extLst>
          </p:cNvPr>
          <p:cNvSpPr txBox="1"/>
          <p:nvPr/>
        </p:nvSpPr>
        <p:spPr>
          <a:xfrm>
            <a:off x="3436431" y="4571493"/>
            <a:ext cx="14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      </a:t>
            </a:r>
            <a:r>
              <a:rPr lang="uk-UA" sz="2400" b="1" dirty="0"/>
              <a:t>і      2</a:t>
            </a:r>
            <a:endParaRPr lang="x-none" sz="2400" b="1" dirty="0"/>
          </a:p>
        </p:txBody>
      </p:sp>
      <p:pic>
        <p:nvPicPr>
          <p:cNvPr id="60" name="Picture 4" descr="Colección de Gifs ®: NARANJAS">
            <a:extLst>
              <a:ext uri="{FF2B5EF4-FFF2-40B4-BE49-F238E27FC236}">
                <a16:creationId xmlns:a16="http://schemas.microsoft.com/office/drawing/2014/main" xmlns="" id="{EC704E88-9D14-D7A3-2423-0A362F002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36" y="5006925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olección de Gifs ®: NARANJAS">
            <a:extLst>
              <a:ext uri="{FF2B5EF4-FFF2-40B4-BE49-F238E27FC236}">
                <a16:creationId xmlns:a16="http://schemas.microsoft.com/office/drawing/2014/main" xmlns="" id="{8C644227-3992-E414-7CA3-F19950BD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20" y="5000982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olección de Gifs ®: NARANJAS">
            <a:extLst>
              <a:ext uri="{FF2B5EF4-FFF2-40B4-BE49-F238E27FC236}">
                <a16:creationId xmlns:a16="http://schemas.microsoft.com/office/drawing/2014/main" xmlns="" id="{B3E3B6B3-085B-74F8-BA5F-47ACB693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35" y="5011615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olección de Gifs ®: NARANJAS">
            <a:extLst>
              <a:ext uri="{FF2B5EF4-FFF2-40B4-BE49-F238E27FC236}">
                <a16:creationId xmlns:a16="http://schemas.microsoft.com/office/drawing/2014/main" xmlns="" id="{BB23B636-A9D3-2B40-03B2-B01B63571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81" y="5013495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A416229-5BD5-00C2-B46B-1847A26EBA1C}"/>
              </a:ext>
            </a:extLst>
          </p:cNvPr>
          <p:cNvSpPr txBox="1"/>
          <p:nvPr/>
        </p:nvSpPr>
        <p:spPr>
          <a:xfrm>
            <a:off x="3441844" y="5336949"/>
            <a:ext cx="14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      </a:t>
            </a:r>
            <a:r>
              <a:rPr lang="uk-UA" sz="2400" b="1" dirty="0"/>
              <a:t>і      3</a:t>
            </a:r>
            <a:endParaRPr lang="x-none" sz="24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AF3739F-6997-2C6B-0920-8CA2A4287FC2}"/>
              </a:ext>
            </a:extLst>
          </p:cNvPr>
          <p:cNvSpPr txBox="1"/>
          <p:nvPr/>
        </p:nvSpPr>
        <p:spPr>
          <a:xfrm>
            <a:off x="5169571" y="1135929"/>
            <a:ext cx="6277225" cy="640945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rgbClr val="7030A0"/>
                </a:solidFill>
              </a:rPr>
              <a:t>Розглянь</a:t>
            </a:r>
            <a:r>
              <a:rPr lang="ru-RU" sz="2000" dirty="0">
                <a:solidFill>
                  <a:srgbClr val="7030A0"/>
                </a:solidFill>
              </a:rPr>
              <a:t>, як </a:t>
            </a:r>
            <a:r>
              <a:rPr lang="ru-RU" sz="2000" dirty="0" err="1">
                <a:solidFill>
                  <a:srgbClr val="7030A0"/>
                </a:solidFill>
              </a:rPr>
              <a:t>можна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розкласти</a:t>
            </a:r>
            <a:r>
              <a:rPr lang="ru-RU" sz="2000" dirty="0">
                <a:solidFill>
                  <a:srgbClr val="7030A0"/>
                </a:solidFill>
              </a:rPr>
              <a:t> 5 мандаринок на </a:t>
            </a:r>
            <a:r>
              <a:rPr lang="ru-RU" sz="2000" dirty="0" err="1">
                <a:solidFill>
                  <a:srgbClr val="7030A0"/>
                </a:solidFill>
              </a:rPr>
              <a:t>дві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купки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  <a:r>
              <a:rPr lang="ru-RU" sz="2000" dirty="0" smtClean="0">
                <a:solidFill>
                  <a:srgbClr val="7030A0"/>
                </a:solidFill>
              </a:rPr>
              <a:t>Запиши </a:t>
            </a:r>
            <a:r>
              <a:rPr lang="ru-RU" sz="2000" dirty="0">
                <a:solidFill>
                  <a:srgbClr val="7030A0"/>
                </a:solidFill>
              </a:rPr>
              <a:t>склад числа 5. </a:t>
            </a:r>
            <a:r>
              <a:rPr lang="ru-RU" sz="2000" dirty="0" err="1">
                <a:solidFill>
                  <a:srgbClr val="7030A0"/>
                </a:solidFill>
              </a:rPr>
              <a:t>Запам’ятай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  <a:endParaRPr lang="uk-UA" sz="2000" dirty="0">
              <a:solidFill>
                <a:srgbClr val="7030A0"/>
              </a:solidFill>
            </a:endParaRPr>
          </a:p>
        </p:txBody>
      </p:sp>
      <p:pic>
        <p:nvPicPr>
          <p:cNvPr id="68" name="Picture 4" descr="Colección de Gifs ®: NARANJAS">
            <a:extLst>
              <a:ext uri="{FF2B5EF4-FFF2-40B4-BE49-F238E27FC236}">
                <a16:creationId xmlns:a16="http://schemas.microsoft.com/office/drawing/2014/main" xmlns="" id="{4F5C502F-82BE-9051-E003-04874E58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97" y="2946206"/>
            <a:ext cx="434045" cy="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olección de Gifs ®: NARANJAS">
            <a:extLst>
              <a:ext uri="{FF2B5EF4-FFF2-40B4-BE49-F238E27FC236}">
                <a16:creationId xmlns:a16="http://schemas.microsoft.com/office/drawing/2014/main" xmlns="" id="{B742E9E5-E54A-FA95-3546-249E3BE4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08" y="3539896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olección de Gifs ®: NARANJAS">
            <a:extLst>
              <a:ext uri="{FF2B5EF4-FFF2-40B4-BE49-F238E27FC236}">
                <a16:creationId xmlns:a16="http://schemas.microsoft.com/office/drawing/2014/main" xmlns="" id="{83359561-3EEC-659E-DE93-C08D08C9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83" y="4293802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olección de Gifs ®: NARANJAS">
            <a:extLst>
              <a:ext uri="{FF2B5EF4-FFF2-40B4-BE49-F238E27FC236}">
                <a16:creationId xmlns:a16="http://schemas.microsoft.com/office/drawing/2014/main" xmlns="" id="{D77EA41C-3583-153B-AA6A-73AC00C4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87" y="5006925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olección de Gifs ®: NARANJAS">
            <a:extLst>
              <a:ext uri="{FF2B5EF4-FFF2-40B4-BE49-F238E27FC236}">
                <a16:creationId xmlns:a16="http://schemas.microsoft.com/office/drawing/2014/main" xmlns="" id="{BED14269-11D4-DE03-B744-28FD7573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93" y="5725365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Colección de Gifs ®: NARANJAS">
            <a:extLst>
              <a:ext uri="{FF2B5EF4-FFF2-40B4-BE49-F238E27FC236}">
                <a16:creationId xmlns:a16="http://schemas.microsoft.com/office/drawing/2014/main" xmlns="" id="{8A089BB0-AFC7-3015-97F5-8BF6010B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55" y="5734011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olección de Gifs ®: NARANJAS">
            <a:extLst>
              <a:ext uri="{FF2B5EF4-FFF2-40B4-BE49-F238E27FC236}">
                <a16:creationId xmlns:a16="http://schemas.microsoft.com/office/drawing/2014/main" xmlns="" id="{CEF38E3F-F705-E6A0-3718-B6910FED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32" y="5734011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olección de Gifs ®: NARANJAS">
            <a:extLst>
              <a:ext uri="{FF2B5EF4-FFF2-40B4-BE49-F238E27FC236}">
                <a16:creationId xmlns:a16="http://schemas.microsoft.com/office/drawing/2014/main" xmlns="" id="{082AC92D-0F7A-1A19-88F2-F0C66AA2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03" y="5734011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olección de Gifs ®: NARANJAS">
            <a:extLst>
              <a:ext uri="{FF2B5EF4-FFF2-40B4-BE49-F238E27FC236}">
                <a16:creationId xmlns:a16="http://schemas.microsoft.com/office/drawing/2014/main" xmlns="" id="{12554B2D-2A29-3E18-3D53-A4D64679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59" y="5734011"/>
            <a:ext cx="324783" cy="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0E50AF3-8115-D0A2-67C3-7CFCD59898AD}"/>
              </a:ext>
            </a:extLst>
          </p:cNvPr>
          <p:cNvSpPr txBox="1"/>
          <p:nvPr/>
        </p:nvSpPr>
        <p:spPr>
          <a:xfrm>
            <a:off x="3446388" y="5991165"/>
            <a:ext cx="14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1      </a:t>
            </a:r>
            <a:r>
              <a:rPr lang="uk-UA" sz="2400" b="1" dirty="0"/>
              <a:t>і      4</a:t>
            </a:r>
            <a:endParaRPr lang="x-none" sz="2400" b="1" dirty="0"/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882234D-BEA8-075F-5546-F052F6406A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88567" b="74314"/>
          <a:stretch/>
        </p:blipFill>
        <p:spPr>
          <a:xfrm>
            <a:off x="7448723" y="2722619"/>
            <a:ext cx="2634718" cy="333315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280AAAB-A228-1955-A70A-DA1D148CF82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419505" y="2999149"/>
            <a:ext cx="381740" cy="604335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34C74FE1-2154-6E89-4FA4-23A3B8F04A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369515" y="3705386"/>
            <a:ext cx="470074" cy="68689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B9FF9CC8-2BA9-AEBA-EFB3-972579B4133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675285" y="3717325"/>
            <a:ext cx="424330" cy="68689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5EA4DD9E-8D92-A6DE-E358-8DF0328AE4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626955" y="3018495"/>
            <a:ext cx="424330" cy="68689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BE3F0DEA-A6DB-5487-B237-558EAA46212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863206" y="2946206"/>
            <a:ext cx="424330" cy="68689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9675EF3-7A74-9FCC-125C-B736C504386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308184" y="3282993"/>
            <a:ext cx="346453" cy="227429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49FF13D5-19AC-13E8-EF2C-BF439CE10C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54948" y="3239075"/>
            <a:ext cx="392520" cy="25767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6F74B8-D13E-AB0C-8F0F-42E66A4002B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863206" y="3655827"/>
            <a:ext cx="424330" cy="68689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667589F5-2822-23F9-D79F-306FA154FF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308184" y="3992614"/>
            <a:ext cx="346453" cy="227429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1EF4BA1-C63E-3F80-E559-A05AE5E5F1E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54948" y="3948696"/>
            <a:ext cx="392520" cy="25767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DCAF3C9C-8AFB-019E-59D5-0D2414FF84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863206" y="4372965"/>
            <a:ext cx="424330" cy="68689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BAB60C72-0CC9-D2EB-83D7-5912413301B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308184" y="4709752"/>
            <a:ext cx="346453" cy="22742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C58F19E6-56F3-603C-6DBE-9A1E30B2E03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54948" y="4665834"/>
            <a:ext cx="392520" cy="25767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1AB63000-F239-3752-4C26-930C5074000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863206" y="5084474"/>
            <a:ext cx="424330" cy="68689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DFBBBACA-345C-8471-D8EA-9BAACFF35E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308184" y="5421261"/>
            <a:ext cx="346453" cy="227429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424C9F98-E436-A4F1-7ED1-944A2F08DAB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54948" y="5377343"/>
            <a:ext cx="392520" cy="25767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82E8349B-0737-9970-87BF-6B859F7DFFC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632196" y="4441138"/>
            <a:ext cx="470074" cy="68689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955F1E99-6C60-3CE2-4C5E-45A91091613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392387" y="4436558"/>
            <a:ext cx="424330" cy="68689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8DEE26C0-EF17-F351-C387-8D72956D8CB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699525" y="5157310"/>
            <a:ext cx="381740" cy="60433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DEDC5A7F-9234-0D12-FF09-CE268600BF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9355943" y="5152815"/>
            <a:ext cx="424330" cy="686891"/>
          </a:xfrm>
          <a:prstGeom prst="rect">
            <a:avLst/>
          </a:prstGeom>
        </p:spPr>
      </p:pic>
      <p:pic>
        <p:nvPicPr>
          <p:cNvPr id="67" name="Picture 6" descr="Mr Peabody Stickers | Redbubble">
            <a:extLst>
              <a:ext uri="{FF2B5EF4-FFF2-40B4-BE49-F238E27FC236}">
                <a16:creationId xmlns:a16="http://schemas.microsoft.com/office/drawing/2014/main" xmlns="" id="{782D7A4A-5423-3B79-812B-DCEE0FCF1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4991" y="2793205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3B8887C7-1875-F78E-79ED-344D751F9578}"/>
              </a:ext>
            </a:extLst>
          </p:cNvPr>
          <p:cNvSpPr/>
          <p:nvPr/>
        </p:nvSpPr>
        <p:spPr>
          <a:xfrm>
            <a:off x="218545" y="1456402"/>
            <a:ext cx="2419302" cy="1122172"/>
          </a:xfrm>
          <a:prstGeom prst="wedgeRoundRectCallout">
            <a:avLst>
              <a:gd name="adj1" fmla="val -42986"/>
              <a:gd name="adj2" fmla="val 35639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Запам’ятай склад числа 5. </a:t>
            </a:r>
          </a:p>
        </p:txBody>
      </p:sp>
      <p:sp>
        <p:nvSpPr>
          <p:cNvPr id="81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1284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4" grpId="0"/>
      <p:bldP spid="77" grpId="0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Пустые тетрадь и ручка Vector Handdrawn иллюстрация искусства Иллюстрация  вектора - иллюстрации насчитывающей дело, экземпляр: 86177787">
            <a:extLst>
              <a:ext uri="{FF2B5EF4-FFF2-40B4-BE49-F238E27FC236}">
                <a16:creationId xmlns:a16="http://schemas.microsoft.com/office/drawing/2014/main" xmlns="" id="{63D260D8-55DF-B6C9-A8A9-B065AD78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30" y="1609130"/>
            <a:ext cx="5006557" cy="49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CCAA3A6-5FB8-88DC-6C42-671C7610C06E}"/>
              </a:ext>
            </a:extLst>
          </p:cNvPr>
          <p:cNvSpPr/>
          <p:nvPr/>
        </p:nvSpPr>
        <p:spPr>
          <a:xfrm>
            <a:off x="1926996" y="422211"/>
            <a:ext cx="8732066" cy="7331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Додавання </a:t>
            </a:r>
            <a:r>
              <a:rPr lang="uk-UA" sz="3600" b="1" dirty="0">
                <a:solidFill>
                  <a:schemeClr val="bg1"/>
                </a:solidFill>
              </a:rPr>
              <a:t>чисел за малюнком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xmlns="" id="{5EE91744-439B-97E6-638F-66027F141DFF}"/>
              </a:ext>
            </a:extLst>
          </p:cNvPr>
          <p:cNvSpPr/>
          <p:nvPr/>
        </p:nvSpPr>
        <p:spPr>
          <a:xfrm>
            <a:off x="1440750" y="2105345"/>
            <a:ext cx="5057923" cy="385472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3" name="Picture 6" descr="Я ВОЗЬМУ КАРАНДАШ... ) Клипарт PNG.. Обсуждение на LiveInternet -  Российский Сервис Онлайн-Дневников">
            <a:extLst>
              <a:ext uri="{FF2B5EF4-FFF2-40B4-BE49-F238E27FC236}">
                <a16:creationId xmlns:a16="http://schemas.microsoft.com/office/drawing/2014/main" xmlns="" id="{B9B198A0-F580-CF3B-3747-605B87D0D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0" t="13360"/>
          <a:stretch/>
        </p:blipFill>
        <p:spPr bwMode="auto">
          <a:xfrm>
            <a:off x="2687583" y="2271552"/>
            <a:ext cx="694837" cy="33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Я ВОЗЬМУ КАРАНДАШ... ) Клипарт PNG.. Обсуждение на LiveInternet -  Российский Сервис Онлайн-Дневников">
            <a:extLst>
              <a:ext uri="{FF2B5EF4-FFF2-40B4-BE49-F238E27FC236}">
                <a16:creationId xmlns:a16="http://schemas.microsoft.com/office/drawing/2014/main" xmlns="" id="{8449DF8A-6494-9FC7-F217-0E9808DA8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3" t="13360" r="59296"/>
          <a:stretch/>
        </p:blipFill>
        <p:spPr bwMode="auto">
          <a:xfrm>
            <a:off x="4475812" y="2271552"/>
            <a:ext cx="602276" cy="334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E81DA70-F7A3-4A4A-BEB8-1699B6F0EE66}"/>
              </a:ext>
            </a:extLst>
          </p:cNvPr>
          <p:cNvSpPr txBox="1"/>
          <p:nvPr/>
        </p:nvSpPr>
        <p:spPr>
          <a:xfrm>
            <a:off x="1758826" y="1242093"/>
            <a:ext cx="4421769" cy="734073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 smtClean="0">
                <a:solidFill>
                  <a:srgbClr val="7030A0"/>
                </a:solidFill>
              </a:rPr>
              <a:t>Склади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вирази</a:t>
            </a:r>
            <a:r>
              <a:rPr lang="ru-RU" dirty="0" smtClean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додавання</a:t>
            </a:r>
            <a:r>
              <a:rPr lang="ru-RU" dirty="0">
                <a:solidFill>
                  <a:srgbClr val="7030A0"/>
                </a:solidFill>
              </a:rPr>
              <a:t> чисел за </a:t>
            </a:r>
            <a:r>
              <a:rPr lang="ru-RU" dirty="0" err="1">
                <a:solidFill>
                  <a:srgbClr val="7030A0"/>
                </a:solidFill>
              </a:rPr>
              <a:t>кожним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малюнком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82234D-BEA8-075F-5546-F052F6406A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88567" b="74314"/>
          <a:stretch/>
        </p:blipFill>
        <p:spPr>
          <a:xfrm>
            <a:off x="7635989" y="2540856"/>
            <a:ext cx="2634718" cy="333315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1089B70-6327-7E50-281E-1CA546FAF3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086637" y="2794910"/>
            <a:ext cx="439662" cy="6960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386EB2B-37D1-A846-9C18-4E3A8CE247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493362" y="2844771"/>
            <a:ext cx="480045" cy="7014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FF689B3-6B5B-507C-6376-FD1F9DB3F0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241606" y="3073227"/>
            <a:ext cx="380803" cy="2499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1C7464D-9694-C559-440B-8F77CE6418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421780" y="3106284"/>
            <a:ext cx="380803" cy="24997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29D6A5A-C4C3-00F8-0FAE-094094FE4E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837203" y="2803036"/>
            <a:ext cx="439662" cy="696031"/>
          </a:xfrm>
          <a:prstGeom prst="rect">
            <a:avLst/>
          </a:prstGeom>
        </p:spPr>
      </p:pic>
      <p:pic>
        <p:nvPicPr>
          <p:cNvPr id="24" name="Picture 2" descr="Воздушные шары и шарики png - Мульты,детский PNG &lt;!--if()--&gt;- &lt;!--endif--&gt;  - Каталог статей - PNG">
            <a:extLst>
              <a:ext uri="{FF2B5EF4-FFF2-40B4-BE49-F238E27FC236}">
                <a16:creationId xmlns:a16="http://schemas.microsoft.com/office/drawing/2014/main" xmlns="" id="{708509A9-BDC6-7214-EB1B-A6FE4416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95" y="2962284"/>
            <a:ext cx="1109759" cy="22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Наклейка красный шарик 1 PNG - AVATAN PLUS">
            <a:extLst>
              <a:ext uri="{FF2B5EF4-FFF2-40B4-BE49-F238E27FC236}">
                <a16:creationId xmlns:a16="http://schemas.microsoft.com/office/drawing/2014/main" xmlns="" id="{887133C4-E438-1DC0-19E9-0BBBB2180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-2446" r="20168" b="46263"/>
          <a:stretch/>
        </p:blipFill>
        <p:spPr bwMode="auto">
          <a:xfrm>
            <a:off x="1643423" y="2296919"/>
            <a:ext cx="1593404" cy="226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Наклейка красный шарик 1 PNG - AVATAN PLUS">
            <a:extLst>
              <a:ext uri="{FF2B5EF4-FFF2-40B4-BE49-F238E27FC236}">
                <a16:creationId xmlns:a16="http://schemas.microsoft.com/office/drawing/2014/main" xmlns="" id="{3C973A60-D6DB-3DB7-4AED-9808EB866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-2446" r="20168" b="46263"/>
          <a:stretch/>
        </p:blipFill>
        <p:spPr bwMode="auto">
          <a:xfrm>
            <a:off x="2974974" y="3744575"/>
            <a:ext cx="1593404" cy="226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386EB2B-37D1-A846-9C18-4E3A8CE247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069875" y="3542440"/>
            <a:ext cx="487662" cy="7125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FF689B3-6B5B-507C-6376-FD1F9DB3F0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241608" y="3844387"/>
            <a:ext cx="380803" cy="2499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1C7464D-9694-C559-440B-8F77CE6418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405472" y="3816800"/>
            <a:ext cx="380803" cy="2499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29D6A5A-C4C3-00F8-0FAE-094094FE4E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837203" y="3499067"/>
            <a:ext cx="439662" cy="6960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9FF4BBA-9162-147B-A689-D5BDFA5635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591204" y="3506033"/>
            <a:ext cx="462697" cy="748998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96DA4701-880A-09C5-FB5D-6A97BC24FA63}"/>
              </a:ext>
            </a:extLst>
          </p:cNvPr>
          <p:cNvSpPr/>
          <p:nvPr/>
        </p:nvSpPr>
        <p:spPr>
          <a:xfrm>
            <a:off x="0" y="571284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21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7" name="Picture 2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B4F21827-EC35-60CB-D17C-96E4921B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38" y="2294367"/>
            <a:ext cx="1317974" cy="1713367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8" name="Picture 2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B5200F6E-FD96-9366-33DD-360FDC326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26" y="4007734"/>
            <a:ext cx="1412046" cy="183566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69A6E58A-CE3F-53B8-BF39-CFAF719B49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95" y="2923232"/>
            <a:ext cx="1443856" cy="18808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5" name="Picture 2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4269FF42-7809-288B-FD2E-940ECEA2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27" y="3744575"/>
            <a:ext cx="1412046" cy="183566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0FF689B3-6B5B-507C-6376-FD1F9DB3F0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234718" y="4494756"/>
            <a:ext cx="380803" cy="2499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1C7464D-9694-C559-440B-8F77CE6418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428396" y="4494756"/>
            <a:ext cx="380803" cy="24997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B29D6A5A-C4C3-00F8-0FAE-094094FE4E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828695" y="4216658"/>
            <a:ext cx="439662" cy="69603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9FF4BBA-9162-147B-A689-D5BDFA5635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031451" y="4227796"/>
            <a:ext cx="462697" cy="74899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B8E56B6-18F0-6AC8-89E4-EA629626C2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9577933" y="4206313"/>
            <a:ext cx="475968" cy="77048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11832" y="2139392"/>
            <a:ext cx="4986840" cy="37366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Осенний лист клипарт ПНГ на Прозрачном Фоне • Скачать PNG Осенний лист  клипарт">
            <a:extLst>
              <a:ext uri="{FF2B5EF4-FFF2-40B4-BE49-F238E27FC236}">
                <a16:creationId xmlns:a16="http://schemas.microsoft.com/office/drawing/2014/main" xmlns="" id="{CB5A36E8-00D5-ABA1-5E86-760D710D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8498">
            <a:off x="5008712" y="3269470"/>
            <a:ext cx="1362846" cy="16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Кленовый лист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2250B659-8D6D-FDCA-D5A1-CF13B9FD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4534">
            <a:off x="1854369" y="2533322"/>
            <a:ext cx="1668430" cy="16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Кленовый лист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022A3391-6A34-B9C2-62F5-C2F879D2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4534">
            <a:off x="1854369" y="4015703"/>
            <a:ext cx="1668430" cy="16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Кленовый лист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934D3B21-99FF-CDC6-BDD4-F4B6B589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4534">
            <a:off x="3317511" y="2533322"/>
            <a:ext cx="1668430" cy="16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Кленовый лист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7E735B99-8DC2-057B-9C7F-1A31B764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4534">
            <a:off x="3317511" y="4015703"/>
            <a:ext cx="1668430" cy="166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0FF689B3-6B5B-507C-6376-FD1F9DB3F0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263740" y="5236361"/>
            <a:ext cx="380803" cy="24997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81C7464D-9694-C559-440B-8F77CE6418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485895" y="5219544"/>
            <a:ext cx="380803" cy="24997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B8E56B6-18F0-6AC8-89E4-EA629626C2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048455" y="4912689"/>
            <a:ext cx="492550" cy="79732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9B26A58C-63B0-E6BB-908C-65086BEF1E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871355" y="4944152"/>
            <a:ext cx="439662" cy="69603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C35EF335-6AE5-1A0B-683D-F6A7B78FC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493362" y="4842860"/>
            <a:ext cx="492550" cy="79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466596" y="3673779"/>
            <a:ext cx="8388814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996007" y="573163"/>
            <a:ext cx="8732066" cy="69600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Напиши </a:t>
            </a:r>
            <a:r>
              <a:rPr lang="ru-RU" sz="3600" b="1" dirty="0" err="1"/>
              <a:t>цифри</a:t>
            </a:r>
            <a:r>
              <a:rPr lang="ru-RU" sz="3600" b="1" dirty="0"/>
              <a:t> </a:t>
            </a:r>
            <a:r>
              <a:rPr lang="ru-RU" sz="3600" b="1" dirty="0" smtClean="0"/>
              <a:t>в </a:t>
            </a:r>
            <a:r>
              <a:rPr lang="ru-RU" sz="3600" b="1" dirty="0" err="1"/>
              <a:t>заданій</a:t>
            </a:r>
            <a:r>
              <a:rPr lang="ru-RU" sz="3600" b="1" dirty="0"/>
              <a:t> </a:t>
            </a:r>
            <a:r>
              <a:rPr lang="ru-RU" sz="3600" b="1" dirty="0" err="1"/>
              <a:t>послідовності</a:t>
            </a:r>
            <a:r>
              <a:rPr lang="ru-RU" sz="3600" b="1" dirty="0"/>
              <a:t>.</a:t>
            </a:r>
            <a:endParaRPr lang="ru-RU" sz="3600" b="1" dirty="0"/>
          </a:p>
        </p:txBody>
      </p:sp>
      <p:pic>
        <p:nvPicPr>
          <p:cNvPr id="4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8" y="1542216"/>
            <a:ext cx="2153972" cy="47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25317D7-C79E-C4E1-B4B4-4A3C6A053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054771" y="3964337"/>
            <a:ext cx="381740" cy="6043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E3FF502-1E3B-E417-D059-FC7618A21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736904" y="3964337"/>
            <a:ext cx="456859" cy="73954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444241" y="3923058"/>
            <a:ext cx="424330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25317D7-C79E-C4E1-B4B4-4A3C6A053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260845" y="3964337"/>
            <a:ext cx="381740" cy="60433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BE3FF502-1E3B-E417-D059-FC7618A21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942978" y="3964337"/>
            <a:ext cx="456859" cy="73954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650315" y="3923058"/>
            <a:ext cx="424330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C25317D7-C79E-C4E1-B4B4-4A3C6A053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514919" y="3987386"/>
            <a:ext cx="381740" cy="6043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BE3FF502-1E3B-E417-D059-FC7618A21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229581" y="3946107"/>
            <a:ext cx="456859" cy="73954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952013" y="3923058"/>
            <a:ext cx="424330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970742" y="4641790"/>
            <a:ext cx="424330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BE3FF502-1E3B-E417-D059-FC7618A21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736903" y="4703885"/>
            <a:ext cx="456859" cy="73954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25317D7-C79E-C4E1-B4B4-4A3C6A053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535593" y="4724346"/>
            <a:ext cx="381740" cy="6043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194914" y="4651125"/>
            <a:ext cx="424330" cy="68689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BE3FF502-1E3B-E417-D059-FC7618A21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961075" y="4713220"/>
            <a:ext cx="456859" cy="73954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C25317D7-C79E-C4E1-B4B4-4A3C6A053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759765" y="4733681"/>
            <a:ext cx="381740" cy="60433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451174" y="4636225"/>
            <a:ext cx="424330" cy="68689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BE3FF502-1E3B-E417-D059-FC7618A21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217335" y="4698320"/>
            <a:ext cx="456859" cy="73954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C25317D7-C79E-C4E1-B4B4-4A3C6A053F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016025" y="4718781"/>
            <a:ext cx="381740" cy="6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Картинки по запросу &quot;клипарт лягуш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79" y="3666653"/>
            <a:ext cx="2453832" cy="22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Картинки по запросу &quot;клипарт лилия водяна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130" y="4579983"/>
            <a:ext cx="1758851" cy="11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Картинки по запросу &quot;клипарт лилия водяна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61" y="4540993"/>
            <a:ext cx="1758851" cy="11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184979" y="2563490"/>
            <a:ext cx="5704052" cy="3525266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25477" y="454438"/>
            <a:ext cx="8732066" cy="6320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Закріплення вивченого матеріалу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9139" y="2585453"/>
            <a:ext cx="5704052" cy="3525266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25529" y="5568277"/>
            <a:ext cx="3148212" cy="10288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30609" y="1278349"/>
            <a:ext cx="7966886" cy="834243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>
                <a:solidFill>
                  <a:srgbClr val="7030A0"/>
                </a:solidFill>
              </a:rPr>
              <a:t>Перевір, чи правильно зроблені записи за малюнками. </a:t>
            </a:r>
          </a:p>
          <a:p>
            <a:r>
              <a:rPr lang="uk-UA" sz="2400" dirty="0">
                <a:solidFill>
                  <a:srgbClr val="7030A0"/>
                </a:solidFill>
              </a:rPr>
              <a:t>Поясни свою думку.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48890" y="5367772"/>
            <a:ext cx="3716263" cy="1323439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+ 2 = 5</a:t>
            </a:r>
          </a:p>
        </p:txBody>
      </p:sp>
      <p:pic>
        <p:nvPicPr>
          <p:cNvPr id="9220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34" y="4679503"/>
            <a:ext cx="2656052" cy="11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Картинки по запросу &quot;клипарт лягуш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4" y="3696070"/>
            <a:ext cx="2453832" cy="22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 rot="20584665">
            <a:off x="447291" y="4558702"/>
            <a:ext cx="530157" cy="2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6" descr="Картинки по запросу &quot;клипарт лягушк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47" y="3713623"/>
            <a:ext cx="1880750" cy="1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Картинки по запросу &quot;клипарт жабки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520"/>
          <a:stretch/>
        </p:blipFill>
        <p:spPr bwMode="auto">
          <a:xfrm>
            <a:off x="4303526" y="3732014"/>
            <a:ext cx="1311486" cy="15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Картинки по запросу &quot;клипарт тра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96" y="4580793"/>
            <a:ext cx="2656052" cy="11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Картинки по запросу &quot;клипарт лягушк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95" y="3595402"/>
            <a:ext cx="1880750" cy="1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Картинки по запросу &quot;клипарт жабки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520"/>
          <a:stretch/>
        </p:blipFill>
        <p:spPr bwMode="auto">
          <a:xfrm>
            <a:off x="10297495" y="3732014"/>
            <a:ext cx="1311486" cy="15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Картинки по запросу &quot;клипарт лягушки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51737" y="2173790"/>
            <a:ext cx="1531416" cy="14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артинки по запросу &quot;клипарт лягушки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6191" y="1910272"/>
            <a:ext cx="1182704" cy="10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 rot="20584665">
            <a:off x="6404021" y="4501361"/>
            <a:ext cx="530157" cy="2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557096" y="6084451"/>
            <a:ext cx="168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83008" y="6018196"/>
            <a:ext cx="168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7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артинки по запросу &quot;клипарт нит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2693232"/>
            <a:ext cx="9602200" cy="25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6696" y="472777"/>
            <a:ext cx="8732066" cy="69980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«Намисто»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4876" y="1352434"/>
            <a:ext cx="6303383" cy="1708682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/>
              <a:t>Скільки намистин треба «донизати», щоб їх стало 5. </a:t>
            </a:r>
            <a:endParaRPr lang="ru-RU" dirty="0"/>
          </a:p>
        </p:txBody>
      </p:sp>
      <p:pic>
        <p:nvPicPr>
          <p:cNvPr id="6146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48" y="3523947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76" y="3429000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04" y="3447980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89" y="3447980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Картинки по запросу &quot;клипарт бус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09" y="3447980"/>
            <a:ext cx="1652370" cy="1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01957" y="4991255"/>
            <a:ext cx="3716263" cy="1323439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+ 2 = 5</a:t>
            </a:r>
          </a:p>
        </p:txBody>
      </p:sp>
    </p:spTree>
    <p:extLst>
      <p:ext uri="{BB962C8B-B14F-4D97-AF65-F5344CB8AC3E}">
        <p14:creationId xmlns:p14="http://schemas.microsoft.com/office/powerpoint/2010/main" val="34301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7979" y="262599"/>
            <a:ext cx="8753713" cy="7288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Завдання для кмітливих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983909" y="1716544"/>
            <a:ext cx="2510118" cy="865153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1+2</a:t>
            </a:r>
            <a:endParaRPr lang="ru-RU" sz="6000" b="1" dirty="0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983909" y="2960505"/>
            <a:ext cx="2510118" cy="865153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2+3</a:t>
            </a:r>
            <a:endParaRPr lang="ru-RU" sz="6000" b="1" dirty="0"/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983909" y="4195931"/>
            <a:ext cx="2510118" cy="865153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3+1</a:t>
            </a:r>
            <a:endParaRPr lang="ru-RU" sz="6000" b="1" dirty="0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983909" y="5454965"/>
            <a:ext cx="2510118" cy="865153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1+1</a:t>
            </a:r>
            <a:endParaRPr lang="ru-RU" sz="6000" b="1" dirty="0"/>
          </a:p>
        </p:txBody>
      </p:sp>
      <p:sp>
        <p:nvSpPr>
          <p:cNvPr id="10" name="Восьмиугольник 9"/>
          <p:cNvSpPr/>
          <p:nvPr/>
        </p:nvSpPr>
        <p:spPr>
          <a:xfrm>
            <a:off x="6832719" y="1514897"/>
            <a:ext cx="1434353" cy="1299883"/>
          </a:xfrm>
          <a:prstGeom prst="octagon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5</a:t>
            </a:r>
            <a:endParaRPr lang="ru-RU" sz="6000" b="1" dirty="0"/>
          </a:p>
        </p:txBody>
      </p:sp>
      <p:sp>
        <p:nvSpPr>
          <p:cNvPr id="11" name="Восьмиугольник 10"/>
          <p:cNvSpPr/>
          <p:nvPr/>
        </p:nvSpPr>
        <p:spPr>
          <a:xfrm>
            <a:off x="8025025" y="2581697"/>
            <a:ext cx="1434353" cy="1299883"/>
          </a:xfrm>
          <a:prstGeom prst="octagon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3</a:t>
            </a:r>
            <a:endParaRPr lang="ru-RU" sz="6000" b="1" dirty="0"/>
          </a:p>
        </p:txBody>
      </p:sp>
      <p:sp>
        <p:nvSpPr>
          <p:cNvPr id="12" name="Восьмиугольник 11"/>
          <p:cNvSpPr/>
          <p:nvPr/>
        </p:nvSpPr>
        <p:spPr>
          <a:xfrm>
            <a:off x="6832718" y="3648497"/>
            <a:ext cx="1434353" cy="1299883"/>
          </a:xfrm>
          <a:prstGeom prst="octagon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2</a:t>
            </a:r>
            <a:endParaRPr lang="ru-RU" sz="6000" b="1" dirty="0"/>
          </a:p>
        </p:txBody>
      </p:sp>
      <p:sp>
        <p:nvSpPr>
          <p:cNvPr id="13" name="Восьмиугольник 12"/>
          <p:cNvSpPr/>
          <p:nvPr/>
        </p:nvSpPr>
        <p:spPr>
          <a:xfrm>
            <a:off x="8025024" y="4715297"/>
            <a:ext cx="1434353" cy="1299883"/>
          </a:xfrm>
          <a:prstGeom prst="octagon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4</a:t>
            </a:r>
            <a:endParaRPr lang="ru-RU" sz="6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509669" y="2146945"/>
            <a:ext cx="4515355" cy="1108945"/>
          </a:xfrm>
          <a:prstGeom prst="straightConnector1">
            <a:avLst/>
          </a:prstGeom>
          <a:ln w="76200">
            <a:solidFill>
              <a:srgbClr val="C55A1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4"/>
          </p:cNvCxnSpPr>
          <p:nvPr/>
        </p:nvCxnSpPr>
        <p:spPr>
          <a:xfrm flipV="1">
            <a:off x="3494027" y="2434057"/>
            <a:ext cx="3338692" cy="959025"/>
          </a:xfrm>
          <a:prstGeom prst="straightConnector1">
            <a:avLst/>
          </a:prstGeom>
          <a:ln w="76200">
            <a:solidFill>
              <a:srgbClr val="C55A1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3" idx="4"/>
          </p:cNvCxnSpPr>
          <p:nvPr/>
        </p:nvCxnSpPr>
        <p:spPr>
          <a:xfrm>
            <a:off x="3494027" y="4637043"/>
            <a:ext cx="4530997" cy="997414"/>
          </a:xfrm>
          <a:prstGeom prst="straightConnector1">
            <a:avLst/>
          </a:prstGeom>
          <a:ln w="76200">
            <a:solidFill>
              <a:srgbClr val="C55A1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2" idx="4"/>
          </p:cNvCxnSpPr>
          <p:nvPr/>
        </p:nvCxnSpPr>
        <p:spPr>
          <a:xfrm flipV="1">
            <a:off x="3494027" y="4567657"/>
            <a:ext cx="3338691" cy="1304811"/>
          </a:xfrm>
          <a:prstGeom prst="straightConnector1">
            <a:avLst/>
          </a:prstGeom>
          <a:ln w="76200">
            <a:solidFill>
              <a:srgbClr val="C55A1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2" descr="Пчела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331" y="1120558"/>
            <a:ext cx="2705100" cy="27051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5752">
            <a:off x="9429813" y="3605562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7151" y="422212"/>
            <a:ext cx="8732066" cy="68582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складу числа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8401" y="1244301"/>
            <a:ext cx="5416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Які м’ячі потраплять у ворота?</a:t>
            </a:r>
          </a:p>
        </p:txBody>
      </p:sp>
      <p:pic>
        <p:nvPicPr>
          <p:cNvPr id="17" name="Picture 2" descr="Футбольные ворот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536">
            <a:off x="8649730" y="1883167"/>
            <a:ext cx="3297444" cy="27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Симпатичные футболист - векторные изображения, Симпатичные футболист  картинки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2" y="1792224"/>
            <a:ext cx="2938449" cy="38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01" y="4444624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2915206" y="4971985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+ 1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8" descr="Наклейка PNG - AVATAN PL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9178">
            <a:off x="9636601" y="1977833"/>
            <a:ext cx="871042" cy="11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20" y="2851562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211225" y="3378923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+ 3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38" y="2061615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814143" y="2588976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+ 2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92" y="5036588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4705497" y="5563949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+ 1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30" y="5194407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6446835" y="5721768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+ 2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6" descr="Футбольный мяч PNG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17" y="5270581"/>
            <a:ext cx="1499567" cy="14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8200722" y="5797942"/>
            <a:ext cx="1124464" cy="44484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+ 2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4238368" y="3365877"/>
            <a:ext cx="5662562" cy="160610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477723" y="3463530"/>
            <a:ext cx="5594399" cy="424183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7218339" y="3516636"/>
            <a:ext cx="2973315" cy="1719032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3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22431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4706" y="439506"/>
            <a:ext cx="9628093" cy="8533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«Скриньки настрою» </a:t>
            </a:r>
          </a:p>
        </p:txBody>
      </p:sp>
      <p:pic>
        <p:nvPicPr>
          <p:cNvPr id="12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4043635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29439" r="51928" b="17118"/>
          <a:stretch/>
        </p:blipFill>
        <p:spPr bwMode="auto">
          <a:xfrm flipH="1">
            <a:off x="7862960" y="2767584"/>
            <a:ext cx="3858942" cy="251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224308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4083252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Откройте ствол сокровища векторы, картинки, клипарт Откройте ствол  сокровища | скачать на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3407" r="2064" b="15783"/>
          <a:stretch/>
        </p:blipFill>
        <p:spPr bwMode="auto">
          <a:xfrm flipH="1">
            <a:off x="7915836" y="1958845"/>
            <a:ext cx="3872203" cy="3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b="67351"/>
          <a:stretch/>
        </p:blipFill>
        <p:spPr bwMode="auto">
          <a:xfrm>
            <a:off x="9027171" y="2276763"/>
            <a:ext cx="1514706" cy="148977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67359" b="33272"/>
          <a:stretch/>
        </p:blipFill>
        <p:spPr bwMode="auto">
          <a:xfrm>
            <a:off x="5150115" y="2284032"/>
            <a:ext cx="1489404" cy="151855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232161" y="2381555"/>
            <a:ext cx="1469887" cy="149772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3781" y="1292866"/>
            <a:ext cx="827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яку скриньку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покладеш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 від уроку?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326292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00C663">
                  <a:tint val="66000"/>
                  <a:satMod val="160000"/>
                </a:srgbClr>
              </a:gs>
              <a:gs pos="50000">
                <a:srgbClr val="00C663">
                  <a:tint val="44500"/>
                  <a:satMod val="160000"/>
                </a:srgbClr>
              </a:gs>
              <a:gs pos="100000">
                <a:srgbClr val="00C66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 подиву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47876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радості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8241527" y="5168461"/>
            <a:ext cx="3194303" cy="1369609"/>
          </a:xfrm>
          <a:prstGeom prst="upArrowCallou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Скринька суму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0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Рисунки для срисовки школьные принадлежности (20 фото) 🔥 Прикольные  картинки и юмо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17"/>
          <a:stretch/>
        </p:blipFill>
        <p:spPr bwMode="auto">
          <a:xfrm flipH="1">
            <a:off x="723364" y="3887222"/>
            <a:ext cx="2280666" cy="27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329027" y="1743182"/>
            <a:ext cx="3041982" cy="1896805"/>
          </a:xfrm>
          <a:prstGeom prst="cloudCallout">
            <a:avLst>
              <a:gd name="adj1" fmla="val -263"/>
              <a:gd name="adj2" fmla="val 7971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6194" y="501844"/>
            <a:ext cx="8732066" cy="59543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Організація класу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6419" y="1358951"/>
            <a:ext cx="38893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Пролунав уже дзвінок,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Починається урок.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5787" y="1351681"/>
            <a:ext cx="412986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Приготуйте</a:t>
            </a:r>
            <a:r>
              <a:rPr lang="ru-RU" sz="2800" b="1" dirty="0">
                <a:solidFill>
                  <a:schemeClr val="bg1"/>
                </a:solidFill>
              </a:rPr>
              <a:t> без мороки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>
                <a:solidFill>
                  <a:schemeClr val="bg1"/>
                </a:solidFill>
              </a:rPr>
              <a:t>Все, що треба для уроку.</a:t>
            </a:r>
          </a:p>
        </p:txBody>
      </p:sp>
      <p:pic>
        <p:nvPicPr>
          <p:cNvPr id="2052" name="Picture 4" descr="Photo from album &quot;Сборник №4&quot; on | Дети, Лэпбуки и Библиотечны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82" y="3621881"/>
            <a:ext cx="5937609" cy="303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51103" y="2563756"/>
            <a:ext cx="4068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зошит, </a:t>
            </a:r>
            <a:r>
              <a:rPr lang="uk-UA" sz="2800" b="1" dirty="0">
                <a:solidFill>
                  <a:schemeClr val="bg1"/>
                </a:solidFill>
              </a:rPr>
              <a:t>ручку, олівці.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3817" y="2214530"/>
            <a:ext cx="3112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Приготувались? Молодці!</a:t>
            </a:r>
          </a:p>
        </p:txBody>
      </p:sp>
    </p:spTree>
    <p:extLst>
      <p:ext uri="{BB962C8B-B14F-4D97-AF65-F5344CB8AC3E}">
        <p14:creationId xmlns:p14="http://schemas.microsoft.com/office/powerpoint/2010/main" val="36775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8199" y="422211"/>
            <a:ext cx="8732066" cy="6535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Лічба у порядку зростання від 1 до 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9"/>
          <a:stretch/>
        </p:blipFill>
        <p:spPr bwMode="auto">
          <a:xfrm>
            <a:off x="1109628" y="1384085"/>
            <a:ext cx="10437299" cy="53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2108199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3044632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3981065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4798483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5734916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6552334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7488767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8306185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9242618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88828" b="34711"/>
          <a:stretch/>
        </p:blipFill>
        <p:spPr bwMode="auto">
          <a:xfrm>
            <a:off x="10128636" y="1384085"/>
            <a:ext cx="98136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Mr Peabody Stickers | Redbub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96425" y="3840095"/>
            <a:ext cx="1805262" cy="2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85346" y="494529"/>
            <a:ext cx="8732066" cy="10115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0685" y="2163885"/>
            <a:ext cx="463812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ми будемо вивчати склад числа 5.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Будемо </a:t>
            </a:r>
            <a:r>
              <a:rPr lang="uk-UA" sz="3200" b="1" dirty="0" smtClean="0">
                <a:solidFill>
                  <a:schemeClr val="bg1"/>
                </a:solidFill>
              </a:rPr>
              <a:t>складати </a:t>
            </a:r>
            <a:r>
              <a:rPr lang="uk-UA" sz="3200" b="1" dirty="0">
                <a:solidFill>
                  <a:schemeClr val="bg1"/>
                </a:solidFill>
              </a:rPr>
              <a:t>нерівності за малюнками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927377" y="2164323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9" y="1695884"/>
            <a:ext cx="2022494" cy="44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317568" y="2549679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4328576" y="5557420"/>
            <a:ext cx="7518431" cy="915287"/>
          </a:xfrm>
          <a:prstGeom prst="wedgeRoundRectCallout">
            <a:avLst>
              <a:gd name="adj1" fmla="val -52532"/>
              <a:gd name="adj2" fmla="val -116797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 допомогою 5 кружечків, переміщуючи їх, утворимо різні варіанти складу числа 5.</a:t>
            </a:r>
          </a:p>
        </p:txBody>
      </p:sp>
      <p:pic>
        <p:nvPicPr>
          <p:cNvPr id="1026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" y="432549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7">
            <a:extLst>
              <a:ext uri="{FF2B5EF4-FFF2-40B4-BE49-F238E27FC236}">
                <a16:creationId xmlns:a16="http://schemas.microsoft.com/office/drawing/2014/main" xmlns="" id="{84196B2B-A369-D8F2-8123-2FCB91BE35C8}"/>
              </a:ext>
            </a:extLst>
          </p:cNvPr>
          <p:cNvSpPr/>
          <p:nvPr/>
        </p:nvSpPr>
        <p:spPr>
          <a:xfrm>
            <a:off x="1950801" y="484692"/>
            <a:ext cx="8732066" cy="71339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Утворюємо </a:t>
            </a:r>
            <a:r>
              <a:rPr lang="uk-UA" sz="3200" b="1" dirty="0">
                <a:solidFill>
                  <a:schemeClr val="bg1"/>
                </a:solidFill>
              </a:rPr>
              <a:t>різними способами </a:t>
            </a:r>
            <a:r>
              <a:rPr lang="uk-UA" sz="3200" b="1" dirty="0" smtClean="0">
                <a:solidFill>
                  <a:schemeClr val="bg1"/>
                </a:solidFill>
              </a:rPr>
              <a:t>склад </a:t>
            </a:r>
            <a:r>
              <a:rPr lang="uk-UA" sz="3200" b="1" dirty="0">
                <a:solidFill>
                  <a:schemeClr val="bg1"/>
                </a:solidFill>
              </a:rPr>
              <a:t>числа 5 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E5166900-85B5-FA5D-4677-91B5612C3D51}"/>
              </a:ext>
            </a:extLst>
          </p:cNvPr>
          <p:cNvSpPr/>
          <p:nvPr/>
        </p:nvSpPr>
        <p:spPr>
          <a:xfrm>
            <a:off x="6096000" y="1201471"/>
            <a:ext cx="4962617" cy="388841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43B81EC7-1D4F-8C56-507D-90A15FB653F4}"/>
              </a:ext>
            </a:extLst>
          </p:cNvPr>
          <p:cNvCxnSpPr/>
          <p:nvPr/>
        </p:nvCxnSpPr>
        <p:spPr>
          <a:xfrm>
            <a:off x="6096000" y="2080361"/>
            <a:ext cx="496261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xmlns="" id="{3C1FE65A-BD40-E60A-EA75-48A52D9B3791}"/>
              </a:ext>
            </a:extLst>
          </p:cNvPr>
          <p:cNvCxnSpPr/>
          <p:nvPr/>
        </p:nvCxnSpPr>
        <p:spPr>
          <a:xfrm>
            <a:off x="6096000" y="2814344"/>
            <a:ext cx="496261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xmlns="" id="{36AAAB5E-D12B-246F-C5E9-87F85C00BF1B}"/>
              </a:ext>
            </a:extLst>
          </p:cNvPr>
          <p:cNvCxnSpPr/>
          <p:nvPr/>
        </p:nvCxnSpPr>
        <p:spPr>
          <a:xfrm>
            <a:off x="6096000" y="3533435"/>
            <a:ext cx="496261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xmlns="" id="{894254F3-B0CC-75DB-1935-FA1E36A35D62}"/>
              </a:ext>
            </a:extLst>
          </p:cNvPr>
          <p:cNvCxnSpPr/>
          <p:nvPr/>
        </p:nvCxnSpPr>
        <p:spPr>
          <a:xfrm>
            <a:off x="6096000" y="4293480"/>
            <a:ext cx="496261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2D0B805E-AFC9-A80B-DB04-3B998D05ADCF}"/>
              </a:ext>
            </a:extLst>
          </p:cNvPr>
          <p:cNvCxnSpPr>
            <a:endCxn id="6" idx="2"/>
          </p:cNvCxnSpPr>
          <p:nvPr/>
        </p:nvCxnSpPr>
        <p:spPr>
          <a:xfrm>
            <a:off x="8558074" y="2080361"/>
            <a:ext cx="19235" cy="300952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92BFE352-7826-12EA-AC89-667C9D35D874}"/>
              </a:ext>
            </a:extLst>
          </p:cNvPr>
          <p:cNvSpPr/>
          <p:nvPr/>
        </p:nvSpPr>
        <p:spPr>
          <a:xfrm>
            <a:off x="6469434" y="1365690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0AC68AEF-7D3B-45E9-A652-E796BB00DC46}"/>
              </a:ext>
            </a:extLst>
          </p:cNvPr>
          <p:cNvSpPr/>
          <p:nvPr/>
        </p:nvSpPr>
        <p:spPr>
          <a:xfrm>
            <a:off x="7366090" y="1365690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D1C1E440-27C1-D8F7-C94E-6D51FD0954D3}"/>
              </a:ext>
            </a:extLst>
          </p:cNvPr>
          <p:cNvSpPr/>
          <p:nvPr/>
        </p:nvSpPr>
        <p:spPr>
          <a:xfrm>
            <a:off x="8292346" y="1365690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667B79EA-9A90-48B0-8CEA-368CEAD69B24}"/>
              </a:ext>
            </a:extLst>
          </p:cNvPr>
          <p:cNvSpPr/>
          <p:nvPr/>
        </p:nvSpPr>
        <p:spPr>
          <a:xfrm>
            <a:off x="9189002" y="1365690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C552469F-563B-A2F6-CC08-1BF4A4957634}"/>
              </a:ext>
            </a:extLst>
          </p:cNvPr>
          <p:cNvSpPr/>
          <p:nvPr/>
        </p:nvSpPr>
        <p:spPr>
          <a:xfrm>
            <a:off x="10063815" y="1365690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3025DD1E-864F-8E00-8A89-37BFC3BD2D9F}"/>
              </a:ext>
            </a:extLst>
          </p:cNvPr>
          <p:cNvSpPr/>
          <p:nvPr/>
        </p:nvSpPr>
        <p:spPr>
          <a:xfrm>
            <a:off x="6226102" y="2185469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1F924204-805A-5659-1773-AF7032110CE9}"/>
              </a:ext>
            </a:extLst>
          </p:cNvPr>
          <p:cNvSpPr/>
          <p:nvPr/>
        </p:nvSpPr>
        <p:spPr>
          <a:xfrm>
            <a:off x="8642797" y="2185470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93D1D003-D587-82AB-C2AC-EC449D96FA94}"/>
              </a:ext>
            </a:extLst>
          </p:cNvPr>
          <p:cNvSpPr/>
          <p:nvPr/>
        </p:nvSpPr>
        <p:spPr>
          <a:xfrm>
            <a:off x="9236998" y="2185470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AD27C1B1-C08B-BFEF-902B-29E546C472F4}"/>
              </a:ext>
            </a:extLst>
          </p:cNvPr>
          <p:cNvSpPr/>
          <p:nvPr/>
        </p:nvSpPr>
        <p:spPr>
          <a:xfrm>
            <a:off x="9831199" y="2185469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0B6E2CE5-1F5C-236D-AC03-07978B08D89D}"/>
              </a:ext>
            </a:extLst>
          </p:cNvPr>
          <p:cNvSpPr/>
          <p:nvPr/>
        </p:nvSpPr>
        <p:spPr>
          <a:xfrm>
            <a:off x="10398969" y="2185470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E2A613FD-7FA0-CFF2-F263-C13336C3DCC6}"/>
              </a:ext>
            </a:extLst>
          </p:cNvPr>
          <p:cNvSpPr/>
          <p:nvPr/>
        </p:nvSpPr>
        <p:spPr>
          <a:xfrm>
            <a:off x="6226102" y="2924040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49A54620-634B-DE3D-0CA3-21425954AD6F}"/>
              </a:ext>
            </a:extLst>
          </p:cNvPr>
          <p:cNvSpPr/>
          <p:nvPr/>
        </p:nvSpPr>
        <p:spPr>
          <a:xfrm>
            <a:off x="6816465" y="2924040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013313BD-D63A-CDBB-E1E7-7003EE3294FB}"/>
              </a:ext>
            </a:extLst>
          </p:cNvPr>
          <p:cNvSpPr/>
          <p:nvPr/>
        </p:nvSpPr>
        <p:spPr>
          <a:xfrm>
            <a:off x="9236998" y="2920139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ECFBC8C9-EAAB-AD8E-2719-1312FD5A299D}"/>
              </a:ext>
            </a:extLst>
          </p:cNvPr>
          <p:cNvSpPr/>
          <p:nvPr/>
        </p:nvSpPr>
        <p:spPr>
          <a:xfrm>
            <a:off x="9831199" y="2920138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7073BE47-0C50-04CB-D802-270146E55781}"/>
              </a:ext>
            </a:extLst>
          </p:cNvPr>
          <p:cNvSpPr/>
          <p:nvPr/>
        </p:nvSpPr>
        <p:spPr>
          <a:xfrm>
            <a:off x="10398969" y="2920139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CDFE0E18-59EC-A708-1854-8070578D7E7D}"/>
              </a:ext>
            </a:extLst>
          </p:cNvPr>
          <p:cNvSpPr/>
          <p:nvPr/>
        </p:nvSpPr>
        <p:spPr>
          <a:xfrm>
            <a:off x="6226102" y="3684537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0D38E317-41DE-A4C4-3AD7-D6B3D94A04E7}"/>
              </a:ext>
            </a:extLst>
          </p:cNvPr>
          <p:cNvSpPr/>
          <p:nvPr/>
        </p:nvSpPr>
        <p:spPr>
          <a:xfrm>
            <a:off x="6816465" y="3684537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C1C9EA77-515D-507E-E51D-7C446DF1234B}"/>
              </a:ext>
            </a:extLst>
          </p:cNvPr>
          <p:cNvSpPr/>
          <p:nvPr/>
        </p:nvSpPr>
        <p:spPr>
          <a:xfrm>
            <a:off x="7428070" y="3684537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9E01D8B3-8A1B-1E80-EC95-96C414FD700B}"/>
              </a:ext>
            </a:extLst>
          </p:cNvPr>
          <p:cNvSpPr/>
          <p:nvPr/>
        </p:nvSpPr>
        <p:spPr>
          <a:xfrm>
            <a:off x="9831199" y="3684537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C71C01E1-D747-FE80-63A3-99B183D37C43}"/>
              </a:ext>
            </a:extLst>
          </p:cNvPr>
          <p:cNvSpPr/>
          <p:nvPr/>
        </p:nvSpPr>
        <p:spPr>
          <a:xfrm>
            <a:off x="10398969" y="3684538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7D4D9A26-CCF1-76DA-798B-6B630FA4EFD5}"/>
              </a:ext>
            </a:extLst>
          </p:cNvPr>
          <p:cNvSpPr/>
          <p:nvPr/>
        </p:nvSpPr>
        <p:spPr>
          <a:xfrm>
            <a:off x="6226102" y="4437935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4CA76B85-2F12-6E5F-C6DE-1D6FE86999F7}"/>
              </a:ext>
            </a:extLst>
          </p:cNvPr>
          <p:cNvSpPr/>
          <p:nvPr/>
        </p:nvSpPr>
        <p:spPr>
          <a:xfrm>
            <a:off x="6816465" y="4437935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82C1475-82F7-C42A-722A-F6E3F6657E4E}"/>
              </a:ext>
            </a:extLst>
          </p:cNvPr>
          <p:cNvSpPr/>
          <p:nvPr/>
        </p:nvSpPr>
        <p:spPr>
          <a:xfrm>
            <a:off x="7402709" y="4437935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93560E51-5BC4-95C3-5ED9-3E7CC2E68EC5}"/>
              </a:ext>
            </a:extLst>
          </p:cNvPr>
          <p:cNvSpPr/>
          <p:nvPr/>
        </p:nvSpPr>
        <p:spPr>
          <a:xfrm>
            <a:off x="7993072" y="4444581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6047BDA0-F1D9-8C6C-719D-D2B9B94E5824}"/>
              </a:ext>
            </a:extLst>
          </p:cNvPr>
          <p:cNvSpPr/>
          <p:nvPr/>
        </p:nvSpPr>
        <p:spPr>
          <a:xfrm>
            <a:off x="10398969" y="4394922"/>
            <a:ext cx="567797" cy="50750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5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98672" y="527006"/>
            <a:ext cx="8732066" cy="6348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Зошит,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17 №1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409252"/>
            <a:ext cx="2281299" cy="50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53" name="Скругленный прямоугольник 52"/>
          <p:cNvSpPr/>
          <p:nvPr/>
        </p:nvSpPr>
        <p:spPr>
          <a:xfrm>
            <a:off x="3466596" y="3673779"/>
            <a:ext cx="8388814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97354C1C-C58A-7C38-3302-3432E791D8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901482" y="4228288"/>
            <a:ext cx="380803" cy="24997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CC898B7-0BF1-CB76-3091-3CF89468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69127" y="4228288"/>
            <a:ext cx="380803" cy="24997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00EDE532-C58E-2D9B-D80F-49F6DDBA6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16728" y="4228288"/>
            <a:ext cx="380803" cy="24997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E1EB274A-22F1-AEF7-797C-733663AC11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64329" y="4228288"/>
            <a:ext cx="380803" cy="24997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238B3BE-4882-D539-0B20-CC060E803B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911930" y="4228288"/>
            <a:ext cx="380803" cy="24997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C6CED7F4-B27B-78AC-A8F4-9511519ED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659531" y="4228288"/>
            <a:ext cx="380803" cy="24997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365CF73-8D6F-5338-CA88-C683DEDF6B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407132" y="4228288"/>
            <a:ext cx="380803" cy="24997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68AD52BD-6F7C-82B5-AEF9-441C15C3B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154733" y="4228288"/>
            <a:ext cx="380803" cy="2499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F6FB4E98-B925-46DC-D517-3EC50D40F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902334" y="4228288"/>
            <a:ext cx="380803" cy="24997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3A4027B0-2711-A336-EFD1-7901F065A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649935" y="4228288"/>
            <a:ext cx="380803" cy="24997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76" name="Скругленный прямоугольник 75"/>
          <p:cNvSpPr/>
          <p:nvPr/>
        </p:nvSpPr>
        <p:spPr>
          <a:xfrm>
            <a:off x="3466596" y="3673779"/>
            <a:ext cx="8388814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97354C1C-C58A-7C38-3302-3432E791D8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901482" y="4228288"/>
            <a:ext cx="380803" cy="24997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BCC898B7-0BF1-CB76-3091-3CF894688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69127" y="4228288"/>
            <a:ext cx="380803" cy="24997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E1EB274A-22F1-AEF7-797C-733663AC11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64329" y="4228288"/>
            <a:ext cx="380803" cy="24997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238B3BE-4882-D539-0B20-CC060E803B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911930" y="4228288"/>
            <a:ext cx="380803" cy="24997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C6CED7F4-B27B-78AC-A8F4-9511519ED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659531" y="4228288"/>
            <a:ext cx="380803" cy="24997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E365CF73-8D6F-5338-CA88-C683DEDF6B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407132" y="4228288"/>
            <a:ext cx="380803" cy="24997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68AD52BD-6F7C-82B5-AEF9-441C15C3B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154733" y="4228288"/>
            <a:ext cx="380803" cy="249978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F6FB4E98-B925-46DC-D517-3EC50D40F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902334" y="4228288"/>
            <a:ext cx="380803" cy="24997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3A4027B0-2711-A336-EFD1-7901F065A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649935" y="4228288"/>
            <a:ext cx="380803" cy="249978"/>
          </a:xfrm>
          <a:prstGeom prst="rect">
            <a:avLst/>
          </a:prstGeom>
        </p:spPr>
      </p:pic>
      <p:cxnSp>
        <p:nvCxnSpPr>
          <p:cNvPr id="120" name="Прямая соединительная линия 119"/>
          <p:cNvCxnSpPr/>
          <p:nvPr/>
        </p:nvCxnSpPr>
        <p:spPr>
          <a:xfrm>
            <a:off x="3974123" y="5020408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3974123" y="5137639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4741768" y="5020408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741768" y="5137639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5489369" y="5020408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489369" y="5137639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6236970" y="5020408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6236970" y="5137639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6965359" y="5020408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6965359" y="5137639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7733004" y="5020408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7733004" y="5137639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8480605" y="5020408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8480605" y="5137639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9228206" y="5020408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9228206" y="5137639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9974975" y="5020408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9974975" y="5137639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10722576" y="5020408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10722576" y="5137639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Групувати 1">
            <a:extLst>
              <a:ext uri="{FF2B5EF4-FFF2-40B4-BE49-F238E27FC236}">
                <a16:creationId xmlns:a16="http://schemas.microsoft.com/office/drawing/2014/main" xmlns="" id="{151B7C5F-B74E-B55B-019A-F1B9887DBD7E}"/>
              </a:ext>
            </a:extLst>
          </p:cNvPr>
          <p:cNvGrpSpPr/>
          <p:nvPr/>
        </p:nvGrpSpPr>
        <p:grpSpPr>
          <a:xfrm>
            <a:off x="9154733" y="1409252"/>
            <a:ext cx="2302161" cy="2193415"/>
            <a:chOff x="793820" y="1650185"/>
            <a:chExt cx="4926496" cy="4544610"/>
          </a:xfrm>
        </p:grpSpPr>
        <p:cxnSp>
          <p:nvCxnSpPr>
            <p:cNvPr id="65" name="Пряма сполучна лінія 4">
              <a:extLst>
                <a:ext uri="{FF2B5EF4-FFF2-40B4-BE49-F238E27FC236}">
                  <a16:creationId xmlns:a16="http://schemas.microsoft.com/office/drawing/2014/main" xmlns="" id="{9AEDF462-B008-624C-D83B-E5E565A2427D}"/>
                </a:ext>
              </a:extLst>
            </p:cNvPr>
            <p:cNvCxnSpPr/>
            <p:nvPr/>
          </p:nvCxnSpPr>
          <p:spPr>
            <a:xfrm>
              <a:off x="1178133" y="1650185"/>
              <a:ext cx="0" cy="4544610"/>
            </a:xfrm>
            <a:prstGeom prst="line">
              <a:avLst/>
            </a:prstGeom>
            <a:ln w="114300">
              <a:solidFill>
                <a:srgbClr val="74D6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8">
              <a:extLst>
                <a:ext uri="{FF2B5EF4-FFF2-40B4-BE49-F238E27FC236}">
                  <a16:creationId xmlns:a16="http://schemas.microsoft.com/office/drawing/2014/main" xmlns="" id="{B7DB12BD-8850-8C54-C3D2-1D33282C3F55}"/>
                </a:ext>
              </a:extLst>
            </p:cNvPr>
            <p:cNvCxnSpPr/>
            <p:nvPr/>
          </p:nvCxnSpPr>
          <p:spPr>
            <a:xfrm>
              <a:off x="5302872" y="1650185"/>
              <a:ext cx="0" cy="4544610"/>
            </a:xfrm>
            <a:prstGeom prst="line">
              <a:avLst/>
            </a:prstGeom>
            <a:ln w="114300">
              <a:solidFill>
                <a:srgbClr val="74D6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9">
              <a:extLst>
                <a:ext uri="{FF2B5EF4-FFF2-40B4-BE49-F238E27FC236}">
                  <a16:creationId xmlns:a16="http://schemas.microsoft.com/office/drawing/2014/main" xmlns="" id="{F6CC82EC-89D9-0049-079F-7A1793EFF0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820" y="2007994"/>
              <a:ext cx="4926496" cy="39756"/>
            </a:xfrm>
            <a:prstGeom prst="line">
              <a:avLst/>
            </a:prstGeom>
            <a:ln w="114300">
              <a:solidFill>
                <a:srgbClr val="74D6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12">
              <a:extLst>
                <a:ext uri="{FF2B5EF4-FFF2-40B4-BE49-F238E27FC236}">
                  <a16:creationId xmlns:a16="http://schemas.microsoft.com/office/drawing/2014/main" xmlns="" id="{75EE9D0D-E8D1-F07F-374A-878997E7D6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820" y="5814681"/>
              <a:ext cx="4926496" cy="39756"/>
            </a:xfrm>
            <a:prstGeom prst="line">
              <a:avLst/>
            </a:prstGeom>
            <a:ln w="114300">
              <a:solidFill>
                <a:srgbClr val="74D6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Пряма сполучна лінія 6">
            <a:extLst>
              <a:ext uri="{FF2B5EF4-FFF2-40B4-BE49-F238E27FC236}">
                <a16:creationId xmlns:a16="http://schemas.microsoft.com/office/drawing/2014/main" xmlns="" id="{6A0B7EF6-444F-DDFF-958E-48D3DA876162}"/>
              </a:ext>
            </a:extLst>
          </p:cNvPr>
          <p:cNvCxnSpPr>
            <a:cxnSpLocks/>
          </p:cNvCxnSpPr>
          <p:nvPr/>
        </p:nvCxnSpPr>
        <p:spPr>
          <a:xfrm flipV="1">
            <a:off x="10283137" y="1908345"/>
            <a:ext cx="0" cy="1200615"/>
          </a:xfrm>
          <a:prstGeom prst="line">
            <a:avLst/>
          </a:prstGeom>
          <a:ln w="1143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19">
            <a:extLst>
              <a:ext uri="{FF2B5EF4-FFF2-40B4-BE49-F238E27FC236}">
                <a16:creationId xmlns:a16="http://schemas.microsoft.com/office/drawing/2014/main" xmlns="" id="{5F6B6F36-167E-5915-549C-88775BB075CC}"/>
              </a:ext>
            </a:extLst>
          </p:cNvPr>
          <p:cNvCxnSpPr>
            <a:cxnSpLocks/>
          </p:cNvCxnSpPr>
          <p:nvPr/>
        </p:nvCxnSpPr>
        <p:spPr>
          <a:xfrm>
            <a:off x="9635252" y="2491722"/>
            <a:ext cx="1341121" cy="0"/>
          </a:xfrm>
          <a:prstGeom prst="line">
            <a:avLst/>
          </a:prstGeom>
          <a:ln w="1143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6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708" y="389008"/>
            <a:ext cx="8732066" cy="6867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Виконай додавання за малюнками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194097"/>
            <a:ext cx="2198572" cy="48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4" r="64969" b="79513"/>
          <a:stretch/>
        </p:blipFill>
        <p:spPr>
          <a:xfrm>
            <a:off x="3466596" y="4826976"/>
            <a:ext cx="8388814" cy="1608811"/>
          </a:xfrm>
          <a:prstGeom prst="roundRect">
            <a:avLst/>
          </a:prstGeom>
        </p:spPr>
      </p:pic>
      <p:sp>
        <p:nvSpPr>
          <p:cNvPr id="76" name="Скругленный прямоугольник 75"/>
          <p:cNvSpPr/>
          <p:nvPr/>
        </p:nvSpPr>
        <p:spPr>
          <a:xfrm>
            <a:off x="3466596" y="4826976"/>
            <a:ext cx="8388814" cy="1608810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49969" y="3926913"/>
            <a:ext cx="13628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49969" y="3788368"/>
            <a:ext cx="0" cy="276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524500" y="3788368"/>
            <a:ext cx="0" cy="276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281854" y="3788368"/>
            <a:ext cx="263769" cy="2767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/>
          <p:cNvSpPr/>
          <p:nvPr/>
        </p:nvSpPr>
        <p:spPr>
          <a:xfrm>
            <a:off x="4633546" y="3788368"/>
            <a:ext cx="263769" cy="2767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/>
          <p:cNvSpPr/>
          <p:nvPr/>
        </p:nvSpPr>
        <p:spPr>
          <a:xfrm>
            <a:off x="5161085" y="3788367"/>
            <a:ext cx="263769" cy="27676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C06742F1-AFA3-FEA1-D475-6131FC64D7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960612" y="5094401"/>
            <a:ext cx="502288" cy="73396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BCC898B7-0BF1-CB76-3091-3CF8946882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281854" y="5332739"/>
            <a:ext cx="380803" cy="2499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9D7F9CA-ACDE-9F87-C4D8-2948E7BB6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765430" y="5090746"/>
            <a:ext cx="381740" cy="604335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5081954" y="5380893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081954" y="5498124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6076A8F2-C6C8-BEEE-55B6-419CF71CAC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512777" y="5114282"/>
            <a:ext cx="424330" cy="686891"/>
          </a:xfrm>
          <a:prstGeom prst="rect">
            <a:avLst/>
          </a:prstGeom>
        </p:spPr>
      </p:pic>
      <p:cxnSp>
        <p:nvCxnSpPr>
          <p:cNvPr id="73" name="Прямая соединительная линия 72"/>
          <p:cNvCxnSpPr/>
          <p:nvPr/>
        </p:nvCxnSpPr>
        <p:spPr>
          <a:xfrm flipV="1">
            <a:off x="6547806" y="3923662"/>
            <a:ext cx="2121409" cy="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547806" y="3785279"/>
            <a:ext cx="0" cy="276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8675544" y="3785279"/>
            <a:ext cx="0" cy="276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Овал 87"/>
          <p:cNvSpPr/>
          <p:nvPr/>
        </p:nvSpPr>
        <p:spPr>
          <a:xfrm>
            <a:off x="6679691" y="3785279"/>
            <a:ext cx="263769" cy="2767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Овал 88"/>
          <p:cNvSpPr/>
          <p:nvPr/>
        </p:nvSpPr>
        <p:spPr>
          <a:xfrm>
            <a:off x="7031383" y="3785279"/>
            <a:ext cx="263769" cy="2767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Овал 89"/>
          <p:cNvSpPr/>
          <p:nvPr/>
        </p:nvSpPr>
        <p:spPr>
          <a:xfrm>
            <a:off x="8220435" y="3785279"/>
            <a:ext cx="263769" cy="27676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Овал 90"/>
          <p:cNvSpPr/>
          <p:nvPr/>
        </p:nvSpPr>
        <p:spPr>
          <a:xfrm>
            <a:off x="7394799" y="3791613"/>
            <a:ext cx="263769" cy="2767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6076A8F2-C6C8-BEEE-55B6-419CF71CAC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650634" y="5114282"/>
            <a:ext cx="424330" cy="68689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BCC898B7-0BF1-CB76-3091-3CF8946882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940491" y="5332739"/>
            <a:ext cx="380803" cy="249978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19D7F9CA-ACDE-9F87-C4D8-2948E7BB6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424067" y="5090746"/>
            <a:ext cx="381740" cy="604335"/>
          </a:xfrm>
          <a:prstGeom prst="rect">
            <a:avLst/>
          </a:prstGeom>
        </p:spPr>
      </p:pic>
      <p:cxnSp>
        <p:nvCxnSpPr>
          <p:cNvPr id="95" name="Прямая соединительная линия 94"/>
          <p:cNvCxnSpPr/>
          <p:nvPr/>
        </p:nvCxnSpPr>
        <p:spPr>
          <a:xfrm>
            <a:off x="7740591" y="5380893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7740591" y="5498124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EC3E083B-11B3-5160-2577-BB34937CD4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115165" y="5090746"/>
            <a:ext cx="424330" cy="686891"/>
          </a:xfrm>
          <a:prstGeom prst="rect">
            <a:avLst/>
          </a:prstGeom>
        </p:spPr>
      </p:pic>
      <p:cxnSp>
        <p:nvCxnSpPr>
          <p:cNvPr id="98" name="Прямая соединительная линия 97"/>
          <p:cNvCxnSpPr/>
          <p:nvPr/>
        </p:nvCxnSpPr>
        <p:spPr>
          <a:xfrm>
            <a:off x="9396981" y="3920109"/>
            <a:ext cx="2458429" cy="99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9396981" y="3781564"/>
            <a:ext cx="0" cy="276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11855410" y="3788367"/>
            <a:ext cx="0" cy="276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Овал 100"/>
          <p:cNvSpPr/>
          <p:nvPr/>
        </p:nvSpPr>
        <p:spPr>
          <a:xfrm>
            <a:off x="9528866" y="3781564"/>
            <a:ext cx="263769" cy="2767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Овал 101"/>
          <p:cNvSpPr/>
          <p:nvPr/>
        </p:nvSpPr>
        <p:spPr>
          <a:xfrm>
            <a:off x="9880558" y="3781564"/>
            <a:ext cx="263769" cy="2767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3" name="Овал 102"/>
          <p:cNvSpPr/>
          <p:nvPr/>
        </p:nvSpPr>
        <p:spPr>
          <a:xfrm>
            <a:off x="11419307" y="3788530"/>
            <a:ext cx="263769" cy="27676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Овал 103"/>
          <p:cNvSpPr/>
          <p:nvPr/>
        </p:nvSpPr>
        <p:spPr>
          <a:xfrm>
            <a:off x="10243974" y="3787898"/>
            <a:ext cx="263769" cy="2767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5" name="Овал 104"/>
          <p:cNvSpPr/>
          <p:nvPr/>
        </p:nvSpPr>
        <p:spPr>
          <a:xfrm>
            <a:off x="10645007" y="3781564"/>
            <a:ext cx="263769" cy="2767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EC3E083B-11B3-5160-2577-BB34937CD4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9184816" y="5090745"/>
            <a:ext cx="424330" cy="68689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BCC898B7-0BF1-CB76-3091-3CF8946882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537701" y="5332739"/>
            <a:ext cx="380803" cy="249978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9D7F9CA-ACDE-9F87-C4D8-2948E7BB6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021277" y="5090746"/>
            <a:ext cx="381740" cy="604335"/>
          </a:xfrm>
          <a:prstGeom prst="rect">
            <a:avLst/>
          </a:prstGeom>
        </p:spPr>
      </p:pic>
      <p:cxnSp>
        <p:nvCxnSpPr>
          <p:cNvPr id="109" name="Прямая соединительная линия 108"/>
          <p:cNvCxnSpPr/>
          <p:nvPr/>
        </p:nvCxnSpPr>
        <p:spPr>
          <a:xfrm>
            <a:off x="10337801" y="5380893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10337801" y="5498124"/>
            <a:ext cx="30816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AC9BC364-116A-CD8D-7B94-1EFB763EAC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696611" y="5037447"/>
            <a:ext cx="424330" cy="686891"/>
          </a:xfrm>
          <a:prstGeom prst="rect">
            <a:avLst/>
          </a:prstGeom>
        </p:spPr>
      </p:pic>
      <p:sp>
        <p:nvSpPr>
          <p:cNvPr id="5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Зошит,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17 №2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1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93261" y="5504967"/>
            <a:ext cx="8238126" cy="52316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>
                <a:solidFill>
                  <a:srgbClr val="7030A0"/>
                </a:solidFill>
              </a:rPr>
              <a:t>Розфарбуй</a:t>
            </a:r>
            <a:r>
              <a:rPr lang="ru-RU" dirty="0">
                <a:solidFill>
                  <a:srgbClr val="7030A0"/>
                </a:solidFill>
              </a:rPr>
              <a:t> у кожному </a:t>
            </a:r>
            <a:r>
              <a:rPr lang="ru-RU" dirty="0" err="1">
                <a:solidFill>
                  <a:srgbClr val="7030A0"/>
                </a:solidFill>
              </a:rPr>
              <a:t>наборі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цукерки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відповідно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кольорів</a:t>
            </a:r>
            <a:r>
              <a:rPr lang="ru-RU" dirty="0">
                <a:solidFill>
                  <a:srgbClr val="7030A0"/>
                </a:solidFill>
              </a:rPr>
              <a:t> цифр.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245868" y="1258626"/>
            <a:ext cx="2423368" cy="33151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6BE4C8C-0EBF-00CA-E3BA-43E363147877}"/>
              </a:ext>
            </a:extLst>
          </p:cNvPr>
          <p:cNvSpPr txBox="1"/>
          <p:nvPr/>
        </p:nvSpPr>
        <p:spPr>
          <a:xfrm>
            <a:off x="3202080" y="4615106"/>
            <a:ext cx="191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xmlns="" id="{F446503D-68BF-7FF8-DE41-B893D893A595}"/>
              </a:ext>
            </a:extLst>
          </p:cNvPr>
          <p:cNvGrpSpPr/>
          <p:nvPr/>
        </p:nvGrpSpPr>
        <p:grpSpPr>
          <a:xfrm>
            <a:off x="2200256" y="2437828"/>
            <a:ext cx="3341562" cy="2486787"/>
            <a:chOff x="3026976" y="3095867"/>
            <a:chExt cx="3341562" cy="2486787"/>
          </a:xfrm>
        </p:grpSpPr>
        <p:pic>
          <p:nvPicPr>
            <p:cNvPr id="31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EBF192E1-3A8F-57F2-CFBE-0984723AF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01482">
              <a:off x="3217753" y="3719035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7C3B37B3-CB00-4BDD-549E-7A1B3E442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50687">
              <a:off x="3661271" y="3290866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674EDAFD-46CB-217A-80D1-D76886E76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6229">
              <a:off x="4230078" y="3095867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2EB93CFF-AAB9-254D-6656-5025AE5C8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1137">
              <a:off x="4826579" y="3211294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486BAB38-D9E2-08B3-170F-50FB6D192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5765">
              <a:off x="5259201" y="3682344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кутник: округлені кути 15">
              <a:extLst>
                <a:ext uri="{FF2B5EF4-FFF2-40B4-BE49-F238E27FC236}">
                  <a16:creationId xmlns:a16="http://schemas.microsoft.com/office/drawing/2014/main" xmlns="" id="{EB80D19C-625F-6243-CE0F-2EED0F3D2447}"/>
                </a:ext>
              </a:extLst>
            </p:cNvPr>
            <p:cNvSpPr/>
            <p:nvPr/>
          </p:nvSpPr>
          <p:spPr>
            <a:xfrm>
              <a:off x="4018027" y="4509920"/>
              <a:ext cx="1371429" cy="350377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5" name="Арка 14">
              <a:extLst>
                <a:ext uri="{FF2B5EF4-FFF2-40B4-BE49-F238E27FC236}">
                  <a16:creationId xmlns:a16="http://schemas.microsoft.com/office/drawing/2014/main" xmlns="" id="{C8BD9B41-E69E-2858-D515-6921DFF59030}"/>
                </a:ext>
              </a:extLst>
            </p:cNvPr>
            <p:cNvSpPr/>
            <p:nvPr/>
          </p:nvSpPr>
          <p:spPr>
            <a:xfrm>
              <a:off x="3927987" y="4164357"/>
              <a:ext cx="1551507" cy="1418297"/>
            </a:xfrm>
            <a:prstGeom prst="blockArc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E38AFE91-0273-5CE8-46BB-214F73BF079F}"/>
              </a:ext>
            </a:extLst>
          </p:cNvPr>
          <p:cNvGrpSpPr/>
          <p:nvPr/>
        </p:nvGrpSpPr>
        <p:grpSpPr>
          <a:xfrm>
            <a:off x="5404527" y="2437828"/>
            <a:ext cx="3351546" cy="2486787"/>
            <a:chOff x="3016992" y="3095867"/>
            <a:chExt cx="3351546" cy="2486787"/>
          </a:xfrm>
        </p:grpSpPr>
        <p:pic>
          <p:nvPicPr>
            <p:cNvPr id="37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FE145FC4-4396-6F7B-6456-D236666F0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01482">
              <a:off x="3207769" y="3699534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B7ABE457-DF36-EBA7-E7F9-A11D843B0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50687">
              <a:off x="3661271" y="3290866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1320C184-F382-08E3-3AC6-5EC66DF76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6229">
              <a:off x="4230078" y="3095867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DE92D4C7-81C4-67E2-61EB-E7F324285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1137">
              <a:off x="4826579" y="3211294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8D0F2EFC-9464-912D-CE0E-A7BB7FAC9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5765">
              <a:off x="5259201" y="3682344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Прямокутник: округлені кути 41">
              <a:extLst>
                <a:ext uri="{FF2B5EF4-FFF2-40B4-BE49-F238E27FC236}">
                  <a16:creationId xmlns:a16="http://schemas.microsoft.com/office/drawing/2014/main" xmlns="" id="{93AA78E3-5826-C7DA-4185-75D9A6633861}"/>
                </a:ext>
              </a:extLst>
            </p:cNvPr>
            <p:cNvSpPr/>
            <p:nvPr/>
          </p:nvSpPr>
          <p:spPr>
            <a:xfrm>
              <a:off x="4018027" y="4509920"/>
              <a:ext cx="1371429" cy="350377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43" name="Арка 42">
              <a:extLst>
                <a:ext uri="{FF2B5EF4-FFF2-40B4-BE49-F238E27FC236}">
                  <a16:creationId xmlns:a16="http://schemas.microsoft.com/office/drawing/2014/main" xmlns="" id="{1A1EC7A4-0BA6-F080-C41C-9BAE49B4AAD8}"/>
                </a:ext>
              </a:extLst>
            </p:cNvPr>
            <p:cNvSpPr/>
            <p:nvPr/>
          </p:nvSpPr>
          <p:spPr>
            <a:xfrm>
              <a:off x="3927987" y="4164357"/>
              <a:ext cx="1551507" cy="1418297"/>
            </a:xfrm>
            <a:prstGeom prst="blockArc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xmlns="" id="{C66F3878-9DCD-3177-02CA-B676B1EBC113}"/>
              </a:ext>
            </a:extLst>
          </p:cNvPr>
          <p:cNvGrpSpPr/>
          <p:nvPr/>
        </p:nvGrpSpPr>
        <p:grpSpPr>
          <a:xfrm>
            <a:off x="8646490" y="2437828"/>
            <a:ext cx="3351546" cy="2486787"/>
            <a:chOff x="3016992" y="3095867"/>
            <a:chExt cx="3351546" cy="2486787"/>
          </a:xfrm>
        </p:grpSpPr>
        <p:pic>
          <p:nvPicPr>
            <p:cNvPr id="45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9EC544E7-A6EC-EA1F-7D35-DECEB09CE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01482">
              <a:off x="3207769" y="3699534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81F821EA-C4BF-1B29-5278-520EDA52F9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50687">
              <a:off x="3661271" y="3290866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FEA77590-4E67-EE10-361E-369A87ED1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6229">
              <a:off x="4230078" y="3095867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B551EB3F-7632-98D6-4D73-7404DF0B2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1137">
              <a:off x="4826579" y="3211294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Раскраска Большое леденец на палочке, скачать и распечатать раскраску  раздела Конфеты">
              <a:extLst>
                <a:ext uri="{FF2B5EF4-FFF2-40B4-BE49-F238E27FC236}">
                  <a16:creationId xmlns:a16="http://schemas.microsoft.com/office/drawing/2014/main" xmlns="" id="{EC3941B0-9ADD-9ACE-31F0-97470DF8A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6" b="97283" l="8077" r="93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65765">
              <a:off x="5259201" y="3682344"/>
              <a:ext cx="918559" cy="1300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Прямокутник: округлені кути 49">
              <a:extLst>
                <a:ext uri="{FF2B5EF4-FFF2-40B4-BE49-F238E27FC236}">
                  <a16:creationId xmlns:a16="http://schemas.microsoft.com/office/drawing/2014/main" xmlns="" id="{E58D9703-F6D7-11A5-4009-403E6360F600}"/>
                </a:ext>
              </a:extLst>
            </p:cNvPr>
            <p:cNvSpPr/>
            <p:nvPr/>
          </p:nvSpPr>
          <p:spPr>
            <a:xfrm>
              <a:off x="4018027" y="4509920"/>
              <a:ext cx="1371429" cy="350377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51" name="Арка 50">
              <a:extLst>
                <a:ext uri="{FF2B5EF4-FFF2-40B4-BE49-F238E27FC236}">
                  <a16:creationId xmlns:a16="http://schemas.microsoft.com/office/drawing/2014/main" xmlns="" id="{CFECE4A1-1E29-0EC2-418F-31A8F2F00D62}"/>
                </a:ext>
              </a:extLst>
            </p:cNvPr>
            <p:cNvSpPr/>
            <p:nvPr/>
          </p:nvSpPr>
          <p:spPr>
            <a:xfrm>
              <a:off x="3927987" y="4164357"/>
              <a:ext cx="1551507" cy="1418297"/>
            </a:xfrm>
            <a:prstGeom prst="blockArc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51FF376-6805-D513-E8D6-CBC90E6DC3CD}"/>
              </a:ext>
            </a:extLst>
          </p:cNvPr>
          <p:cNvSpPr txBox="1"/>
          <p:nvPr/>
        </p:nvSpPr>
        <p:spPr>
          <a:xfrm>
            <a:off x="6396298" y="4615106"/>
            <a:ext cx="191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B6B5417-28D1-13A8-F4AF-025B6FD9FC4A}"/>
              </a:ext>
            </a:extLst>
          </p:cNvPr>
          <p:cNvSpPr txBox="1"/>
          <p:nvPr/>
        </p:nvSpPr>
        <p:spPr>
          <a:xfrm>
            <a:off x="9700198" y="4615106"/>
            <a:ext cx="191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uk-UA" sz="4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F5DA738-5A40-8A24-63DF-FF88290E97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2"/>
          <a:stretch/>
        </p:blipFill>
        <p:spPr>
          <a:xfrm rot="468291">
            <a:off x="4683643" y="3184108"/>
            <a:ext cx="883891" cy="72765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240991AA-1AE6-F4AC-6FB9-79DE99BA54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1"/>
          <a:stretch/>
        </p:blipFill>
        <p:spPr>
          <a:xfrm rot="570042">
            <a:off x="2212268" y="3146824"/>
            <a:ext cx="913937" cy="76606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2573B06-C40E-A2AD-F330-51B3AEF07E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1"/>
          <a:stretch/>
        </p:blipFill>
        <p:spPr>
          <a:xfrm rot="570042">
            <a:off x="2743949" y="2651354"/>
            <a:ext cx="913937" cy="76606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93CC5C12-8FC8-4D66-FFD2-B739111C6F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1"/>
          <a:stretch/>
        </p:blipFill>
        <p:spPr>
          <a:xfrm rot="570042">
            <a:off x="3462467" y="2435550"/>
            <a:ext cx="913937" cy="76606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15AF4864-FA21-2B47-AFB3-528441F92B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1"/>
          <a:stretch/>
        </p:blipFill>
        <p:spPr>
          <a:xfrm rot="570042">
            <a:off x="4179667" y="2618734"/>
            <a:ext cx="913937" cy="76606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791BDD2A-348D-0FA6-E54F-51BFF9527F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1"/>
          <a:stretch/>
        </p:blipFill>
        <p:spPr>
          <a:xfrm rot="570042">
            <a:off x="5410856" y="3122818"/>
            <a:ext cx="913937" cy="76606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2FC87A8A-FDC3-639D-2302-70872731AA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1"/>
          <a:stretch/>
        </p:blipFill>
        <p:spPr>
          <a:xfrm rot="570042">
            <a:off x="5970632" y="2638230"/>
            <a:ext cx="913937" cy="76606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DD8B2FE-B4A7-C5A8-6756-36194E6DC1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2"/>
          <a:stretch/>
        </p:blipFill>
        <p:spPr>
          <a:xfrm rot="468291">
            <a:off x="6680394" y="2446996"/>
            <a:ext cx="883891" cy="72765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C1646E9C-5F5E-206C-75E1-F6467BFA1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2"/>
          <a:stretch/>
        </p:blipFill>
        <p:spPr>
          <a:xfrm rot="468291">
            <a:off x="7397494" y="2633901"/>
            <a:ext cx="883891" cy="72765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9DFEF876-7A8C-C0F0-F8BB-D73A76DD1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2"/>
          <a:stretch/>
        </p:blipFill>
        <p:spPr>
          <a:xfrm rot="468291">
            <a:off x="7892877" y="3195097"/>
            <a:ext cx="883891" cy="72765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9339E8B-2CA9-22A6-4751-847B4307FD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2"/>
          <a:stretch/>
        </p:blipFill>
        <p:spPr>
          <a:xfrm rot="468291">
            <a:off x="9213941" y="2684753"/>
            <a:ext cx="883891" cy="72765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8CD2FBF-42F9-08FD-20F6-71676ADD5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2"/>
          <a:stretch/>
        </p:blipFill>
        <p:spPr>
          <a:xfrm rot="468291">
            <a:off x="9917603" y="2451653"/>
            <a:ext cx="883891" cy="727656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FE9CA556-005F-0612-4357-9E67EF87FE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2"/>
          <a:stretch/>
        </p:blipFill>
        <p:spPr>
          <a:xfrm rot="468291">
            <a:off x="10633054" y="2634694"/>
            <a:ext cx="883891" cy="72765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4E1CCBB-1838-41EA-C4FA-48143DA69A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72"/>
          <a:stretch/>
        </p:blipFill>
        <p:spPr>
          <a:xfrm rot="468291">
            <a:off x="11126787" y="3185815"/>
            <a:ext cx="883891" cy="727656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CC587DCA-7CCD-049E-0AAD-E1C0BC15A9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21"/>
          <a:stretch/>
        </p:blipFill>
        <p:spPr>
          <a:xfrm rot="570042">
            <a:off x="8648978" y="3118755"/>
            <a:ext cx="913937" cy="766069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1457552" y="527006"/>
            <a:ext cx="9573186" cy="6348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Зошит,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17 </a:t>
            </a:r>
            <a:r>
              <a:rPr lang="uk-UA" sz="2400" b="1" dirty="0" smtClean="0">
                <a:solidFill>
                  <a:schemeClr val="bg1"/>
                </a:solidFill>
              </a:rPr>
              <a:t>№3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90310" y="1191924"/>
            <a:ext cx="2749672" cy="563649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Об'єднай по 5 яблук (обведи лінією</a:t>
            </a:r>
            <a:r>
              <a:rPr lang="uk-UA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298479" y="1632988"/>
            <a:ext cx="2441993" cy="3340677"/>
          </a:xfrm>
          <a:prstGeom prst="rect">
            <a:avLst/>
          </a:prstGeom>
        </p:spPr>
      </p:pic>
      <p:pic>
        <p:nvPicPr>
          <p:cNvPr id="35" name="Picture 2" descr="Apfel - Bilder auf 4teachers.de">
            <a:extLst>
              <a:ext uri="{FF2B5EF4-FFF2-40B4-BE49-F238E27FC236}">
                <a16:creationId xmlns:a16="http://schemas.microsoft.com/office/drawing/2014/main" xmlns="" id="{2F0CDA2B-86FC-30A0-6ED7-0C80A11C9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21" y="2176119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Apfel - Bilder auf 4teachers.de">
            <a:extLst>
              <a:ext uri="{FF2B5EF4-FFF2-40B4-BE49-F238E27FC236}">
                <a16:creationId xmlns:a16="http://schemas.microsoft.com/office/drawing/2014/main" xmlns="" id="{E67306D0-3046-93AA-A88F-8CFFC4A2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80" y="2176119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Apfel - Bilder auf 4teachers.de">
            <a:extLst>
              <a:ext uri="{FF2B5EF4-FFF2-40B4-BE49-F238E27FC236}">
                <a16:creationId xmlns:a16="http://schemas.microsoft.com/office/drawing/2014/main" xmlns="" id="{8AE79CC2-7DA3-4D41-9BEE-BCD2E437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05" y="3096852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pfel - Bilder auf 4teachers.de">
            <a:extLst>
              <a:ext uri="{FF2B5EF4-FFF2-40B4-BE49-F238E27FC236}">
                <a16:creationId xmlns:a16="http://schemas.microsoft.com/office/drawing/2014/main" xmlns="" id="{3E3B47E2-524A-7008-8EE6-0481F30C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94" y="4661921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pfel - Bilder auf 4teachers.de">
            <a:extLst>
              <a:ext uri="{FF2B5EF4-FFF2-40B4-BE49-F238E27FC236}">
                <a16:creationId xmlns:a16="http://schemas.microsoft.com/office/drawing/2014/main" xmlns="" id="{36A2B1CC-D03F-CD76-F657-EEE2DD21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3" y="4661921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pfel - Bilder auf 4teachers.de">
            <a:extLst>
              <a:ext uri="{FF2B5EF4-FFF2-40B4-BE49-F238E27FC236}">
                <a16:creationId xmlns:a16="http://schemas.microsoft.com/office/drawing/2014/main" xmlns="" id="{49A217B3-F01C-83AD-3681-8BAC78A7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85" y="5582654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Apfel - Bilder auf 4teachers.de">
            <a:extLst>
              <a:ext uri="{FF2B5EF4-FFF2-40B4-BE49-F238E27FC236}">
                <a16:creationId xmlns:a16="http://schemas.microsoft.com/office/drawing/2014/main" xmlns="" id="{42E47CB4-6B41-9748-F101-0AAA188F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44" y="5582654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Apfel - Bilder auf 4teachers.de">
            <a:extLst>
              <a:ext uri="{FF2B5EF4-FFF2-40B4-BE49-F238E27FC236}">
                <a16:creationId xmlns:a16="http://schemas.microsoft.com/office/drawing/2014/main" xmlns="" id="{1264DE50-1899-0E51-3E86-54A4A169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31" y="2176119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Apfel - Bilder auf 4teachers.de">
            <a:extLst>
              <a:ext uri="{FF2B5EF4-FFF2-40B4-BE49-F238E27FC236}">
                <a16:creationId xmlns:a16="http://schemas.microsoft.com/office/drawing/2014/main" xmlns="" id="{DAB80F06-E378-86D8-CE46-CDACBD9CE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56" y="3087065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Apfel - Bilder auf 4teachers.de">
            <a:extLst>
              <a:ext uri="{FF2B5EF4-FFF2-40B4-BE49-F238E27FC236}">
                <a16:creationId xmlns:a16="http://schemas.microsoft.com/office/drawing/2014/main" xmlns="" id="{8E3E65F9-5DF1-923B-8C24-6F36A902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24" y="5164736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Apfel - Bilder auf 4teachers.de">
            <a:extLst>
              <a:ext uri="{FF2B5EF4-FFF2-40B4-BE49-F238E27FC236}">
                <a16:creationId xmlns:a16="http://schemas.microsoft.com/office/drawing/2014/main" xmlns="" id="{1501FCDF-94BE-0556-C889-705611688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982" y="2184019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Apfel - Bilder auf 4teachers.de">
            <a:extLst>
              <a:ext uri="{FF2B5EF4-FFF2-40B4-BE49-F238E27FC236}">
                <a16:creationId xmlns:a16="http://schemas.microsoft.com/office/drawing/2014/main" xmlns="" id="{EC124852-CBD1-E02E-0524-1178DB6A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464" y="2214653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Apfel - Bilder auf 4teachers.de">
            <a:extLst>
              <a:ext uri="{FF2B5EF4-FFF2-40B4-BE49-F238E27FC236}">
                <a16:creationId xmlns:a16="http://schemas.microsoft.com/office/drawing/2014/main" xmlns="" id="{C2090F60-C868-40C3-3FFC-620FDD66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65" y="3526585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Apfel - Bilder auf 4teachers.de">
            <a:extLst>
              <a:ext uri="{FF2B5EF4-FFF2-40B4-BE49-F238E27FC236}">
                <a16:creationId xmlns:a16="http://schemas.microsoft.com/office/drawing/2014/main" xmlns="" id="{965DCC7C-8CFE-3FDB-D5C8-C782C24D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40" y="4017585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Apfel - Bilder auf 4teachers.de">
            <a:extLst>
              <a:ext uri="{FF2B5EF4-FFF2-40B4-BE49-F238E27FC236}">
                <a16:creationId xmlns:a16="http://schemas.microsoft.com/office/drawing/2014/main" xmlns="" id="{FACF1E50-2327-532D-57CA-63F9604EB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521" y="5210528"/>
            <a:ext cx="774950" cy="9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82E276DE-6DFF-CEB8-9084-DC5214562105}"/>
              </a:ext>
            </a:extLst>
          </p:cNvPr>
          <p:cNvSpPr/>
          <p:nvPr/>
        </p:nvSpPr>
        <p:spPr>
          <a:xfrm>
            <a:off x="3191165" y="1678849"/>
            <a:ext cx="5220695" cy="276847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E97A5F3C-0442-C592-DBBF-0D9C46820C9C}"/>
              </a:ext>
            </a:extLst>
          </p:cNvPr>
          <p:cNvSpPr/>
          <p:nvPr/>
        </p:nvSpPr>
        <p:spPr>
          <a:xfrm>
            <a:off x="2500934" y="4208106"/>
            <a:ext cx="5220695" cy="2505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ABBDCD54-1AE7-3B9D-1B95-2E2B470F3D15}"/>
              </a:ext>
            </a:extLst>
          </p:cNvPr>
          <p:cNvSpPr/>
          <p:nvPr/>
        </p:nvSpPr>
        <p:spPr>
          <a:xfrm rot="5400000">
            <a:off x="7602527" y="2651172"/>
            <a:ext cx="4949083" cy="300444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Прямоугольник 26"/>
          <p:cNvSpPr/>
          <p:nvPr/>
        </p:nvSpPr>
        <p:spPr>
          <a:xfrm>
            <a:off x="1602889" y="527006"/>
            <a:ext cx="9427849" cy="63481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Зошит,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17 </a:t>
            </a:r>
            <a:r>
              <a:rPr lang="uk-UA" sz="2400" b="1" dirty="0" smtClean="0">
                <a:solidFill>
                  <a:schemeClr val="bg1"/>
                </a:solidFill>
              </a:rPr>
              <a:t>№4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7253</TotalTime>
  <Words>341</Words>
  <Application>Microsoft Office PowerPoint</Application>
  <PresentationFormat>Произвольный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659</cp:revision>
  <dcterms:created xsi:type="dcterms:W3CDTF">2018-01-05T16:38:53Z</dcterms:created>
  <dcterms:modified xsi:type="dcterms:W3CDTF">2023-10-03T20:56:19Z</dcterms:modified>
</cp:coreProperties>
</file>