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602" r:id="rId3"/>
    <p:sldId id="657" r:id="rId4"/>
    <p:sldId id="640" r:id="rId5"/>
    <p:sldId id="658" r:id="rId6"/>
    <p:sldId id="659" r:id="rId7"/>
    <p:sldId id="610" r:id="rId8"/>
    <p:sldId id="667" r:id="rId9"/>
    <p:sldId id="660" r:id="rId10"/>
    <p:sldId id="622" r:id="rId11"/>
    <p:sldId id="623" r:id="rId12"/>
    <p:sldId id="648" r:id="rId13"/>
    <p:sldId id="665" r:id="rId14"/>
    <p:sldId id="666" r:id="rId15"/>
    <p:sldId id="662" r:id="rId16"/>
    <p:sldId id="612" r:id="rId17"/>
    <p:sldId id="670" r:id="rId18"/>
    <p:sldId id="668" r:id="rId19"/>
    <p:sldId id="485" r:id="rId20"/>
    <p:sldId id="66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8BA"/>
    <a:srgbClr val="463EDE"/>
    <a:srgbClr val="295FFF"/>
    <a:srgbClr val="322ADA"/>
    <a:srgbClr val="FF3300"/>
    <a:srgbClr val="FF5050"/>
    <a:srgbClr val="F2B800"/>
    <a:srgbClr val="F6F9FC"/>
    <a:srgbClr val="F3F7FB"/>
    <a:srgbClr val="FC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408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44" y="-9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40.png"/><Relationship Id="rId4" Type="http://schemas.microsoft.com/office/2007/relationships/hdphoto" Target="../media/hdphoto9.wdp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microsoft.com/office/2007/relationships/hdphoto" Target="../media/hdphoto5.wdp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0540" y="4454739"/>
            <a:ext cx="8733440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Велика буква О.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 Складання розповіді за малюнками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pic>
        <p:nvPicPr>
          <p:cNvPr id="11" name="Picture 4" descr="https://i.pinimg.com/564x/6e/60/bf/6e60bfee3457193820c1a49a502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65" y="989706"/>
            <a:ext cx="4391581" cy="315326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84867" y="1673585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uk-UA" sz="2800" b="1" dirty="0" smtClean="0">
                <a:solidFill>
                  <a:schemeClr val="bg1"/>
                </a:solidFill>
              </a:rPr>
              <a:t>19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2" t="4141" r="12229" b="67250"/>
          <a:stretch/>
        </p:blipFill>
        <p:spPr>
          <a:xfrm>
            <a:off x="3159573" y="2310493"/>
            <a:ext cx="7993629" cy="3917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055712" y="1353519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Кого </a:t>
            </a:r>
            <a:r>
              <a:rPr lang="uk-UA" sz="2000" b="1" dirty="0" smtClean="0">
                <a:solidFill>
                  <a:schemeClr val="bg1"/>
                </a:solidFill>
              </a:rPr>
              <a:t>ти бачиш </a:t>
            </a:r>
            <a:r>
              <a:rPr lang="uk-UA" sz="2000" b="1" dirty="0">
                <a:solidFill>
                  <a:schemeClr val="bg1"/>
                </a:solidFill>
              </a:rPr>
              <a:t>на малюнку? </a:t>
            </a:r>
            <a:r>
              <a:rPr lang="uk-UA" sz="2000" b="1" dirty="0" smtClean="0">
                <a:solidFill>
                  <a:schemeClr val="bg1"/>
                </a:solidFill>
              </a:rPr>
              <a:t>Дай </a:t>
            </a:r>
            <a:r>
              <a:rPr lang="uk-UA" sz="2000" b="1" dirty="0">
                <a:solidFill>
                  <a:schemeClr val="bg1"/>
                </a:solidFill>
              </a:rPr>
              <a:t>дітям імена на букву О. Куди прийшли діти? За ким спостерігають? Чи бували ви у зоопарку? Кого там бачили?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488820" y="2346763"/>
            <a:ext cx="2411736" cy="3025337"/>
          </a:xfrm>
          <a:prstGeom prst="rect">
            <a:avLst/>
          </a:prstGeom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5713" y="445746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Складемо розповідь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66" y="2011408"/>
            <a:ext cx="4764526" cy="4052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71500" y="2432582"/>
            <a:ext cx="3010490" cy="363133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089974" y="1242118"/>
            <a:ext cx="9919835" cy="686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малюнок. </a:t>
            </a:r>
            <a:r>
              <a:rPr lang="uk-UA" sz="20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000" b="1" dirty="0">
                <a:solidFill>
                  <a:schemeClr val="bg1"/>
                </a:solidFill>
              </a:rPr>
              <a:t>хлопчику ім'я на букву </a:t>
            </a:r>
            <a:r>
              <a:rPr lang="uk-UA" sz="2000" b="1" dirty="0" smtClean="0">
                <a:solidFill>
                  <a:schemeClr val="bg1"/>
                </a:solidFill>
              </a:rPr>
              <a:t>О. Яка </a:t>
            </a:r>
            <a:r>
              <a:rPr lang="uk-UA" sz="2000" b="1" dirty="0">
                <a:solidFill>
                  <a:schemeClr val="bg1"/>
                </a:solidFill>
              </a:rPr>
              <a:t>пригода з ним </a:t>
            </a:r>
            <a:r>
              <a:rPr lang="uk-UA" sz="2000" b="1" dirty="0" smtClean="0">
                <a:solidFill>
                  <a:schemeClr val="bg1"/>
                </a:solidFill>
              </a:rPr>
              <a:t>сталася? Прочитай, </a:t>
            </a:r>
            <a:r>
              <a:rPr lang="uk-UA" sz="2000" b="1" dirty="0">
                <a:solidFill>
                  <a:schemeClr val="bg1"/>
                </a:solidFill>
              </a:rPr>
              <a:t>що вигукнув  хлопчик, коли з кущів несподівано вилетіла пташка.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71796" y="433041"/>
            <a:ext cx="8756193" cy="8090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Склади розповідь за малюнком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38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68" t="49836" r="14372" b="24057"/>
          <a:stretch/>
        </p:blipFill>
        <p:spPr>
          <a:xfrm>
            <a:off x="4041966" y="2011408"/>
            <a:ext cx="4764526" cy="4572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089974" y="1242118"/>
            <a:ext cx="9919835" cy="686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малюнок. </a:t>
            </a:r>
            <a:r>
              <a:rPr lang="uk-UA" sz="20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000" b="1" dirty="0">
                <a:solidFill>
                  <a:schemeClr val="bg1"/>
                </a:solidFill>
              </a:rPr>
              <a:t>дітям імена на букву </a:t>
            </a:r>
            <a:r>
              <a:rPr lang="uk-UA" sz="2000" b="1" dirty="0" smtClean="0">
                <a:solidFill>
                  <a:schemeClr val="bg1"/>
                </a:solidFill>
              </a:rPr>
              <a:t>О. Як </a:t>
            </a:r>
            <a:r>
              <a:rPr lang="uk-UA" sz="2000" b="1" dirty="0">
                <a:solidFill>
                  <a:schemeClr val="bg1"/>
                </a:solidFill>
              </a:rPr>
              <a:t>діти радіють </a:t>
            </a:r>
            <a:r>
              <a:rPr lang="uk-UA" sz="2000" b="1" dirty="0" smtClean="0">
                <a:solidFill>
                  <a:schemeClr val="bg1"/>
                </a:solidFill>
              </a:rPr>
              <a:t>салютові? Прочитай, </a:t>
            </a:r>
            <a:r>
              <a:rPr lang="uk-UA" sz="2000" b="1" dirty="0">
                <a:solidFill>
                  <a:schemeClr val="bg1"/>
                </a:solidFill>
              </a:rPr>
              <a:t>що вигукнули  діти, побачивши салют.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21820" y="445746"/>
            <a:ext cx="9496743" cy="9533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</a:rPr>
              <a:t>разом з </a:t>
            </a:r>
            <a:r>
              <a:rPr lang="uk-UA" sz="2800" b="1" dirty="0" err="1" smtClean="0">
                <a:solidFill>
                  <a:schemeClr val="bg1"/>
                </a:solidFill>
              </a:rPr>
              <a:t>Читалочкою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err="1">
                <a:solidFill>
                  <a:schemeClr val="bg1"/>
                </a:solidFill>
              </a:rPr>
              <a:t>чистомовку</a:t>
            </a:r>
            <a:r>
              <a:rPr lang="uk-UA" sz="2800" b="1" dirty="0">
                <a:solidFill>
                  <a:schemeClr val="bg1"/>
                </a:solidFill>
              </a:rPr>
              <a:t>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Перечитай </a:t>
            </a:r>
            <a:r>
              <a:rPr lang="uk-UA" sz="2800" b="1" dirty="0">
                <a:solidFill>
                  <a:schemeClr val="bg1"/>
                </a:solidFill>
              </a:rPr>
              <a:t>її кілька </a:t>
            </a:r>
            <a:r>
              <a:rPr lang="uk-UA" sz="2800" b="1" dirty="0" smtClean="0">
                <a:solidFill>
                  <a:schemeClr val="bg1"/>
                </a:solidFill>
              </a:rPr>
              <a:t>разів, </a:t>
            </a:r>
            <a:r>
              <a:rPr lang="uk-UA" sz="2800" b="1" dirty="0">
                <a:solidFill>
                  <a:schemeClr val="bg1"/>
                </a:solidFill>
              </a:rPr>
              <a:t>нарощуючи темп читання.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3497439" y="1882529"/>
            <a:ext cx="5167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/>
              <a:t>О-о-о  –               .   </a:t>
            </a:r>
            <a:endParaRPr lang="ru-RU" sz="4000" b="1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4305228" y="3043429"/>
            <a:ext cx="62538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/>
              <a:t>О-о-о  –               .   </a:t>
            </a:r>
            <a:endParaRPr lang="ru-RU" sz="4000" b="1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5123830" y="4214090"/>
            <a:ext cx="41083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/>
              <a:t>О-о-а  –                 </a:t>
            </a:r>
            <a:r>
              <a:rPr lang="uk-UA" sz="4000" b="1" dirty="0" smtClean="0"/>
              <a:t>.   </a:t>
            </a:r>
            <a:endParaRPr lang="ru-RU" sz="4000" b="1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5627366" y="5373385"/>
            <a:ext cx="51911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/>
              <a:t>О-о-а  –            </a:t>
            </a:r>
            <a:r>
              <a:rPr lang="uk-UA" sz="4000" b="1" dirty="0" smtClean="0"/>
              <a:t>.   </a:t>
            </a:r>
            <a:endParaRPr lang="ru-RU" sz="4000" b="1" dirty="0"/>
          </a:p>
        </p:txBody>
      </p:sp>
      <p:pic>
        <p:nvPicPr>
          <p:cNvPr id="2" name="Picture 2" descr="Фотообои Море за окно купить в интернет-магазине по низкой цене!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8" t="9902" r="16059" b="10536"/>
          <a:stretch/>
        </p:blipFill>
        <p:spPr bwMode="auto">
          <a:xfrm>
            <a:off x="5517374" y="1542485"/>
            <a:ext cx="1280437" cy="138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Зерно клипарт (58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6" b="92889" l="3000" r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16004" b="7582"/>
          <a:stretch/>
        </p:blipFill>
        <p:spPr bwMode="auto">
          <a:xfrm>
            <a:off x="6216942" y="2837673"/>
            <a:ext cx="1366394" cy="130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Стрела индейц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667" b="92167" l="8667" r="92667">
                        <a14:foregroundMark x1="8833" y1="79000" x2="8833" y2="79000"/>
                        <a14:foregroundMark x1="92667" y1="81667" x2="92667" y2="81667"/>
                        <a14:foregroundMark x1="8833" y1="88667" x2="8833" y2="88667"/>
                        <a14:foregroundMark x1="22667" y1="90500" x2="22667" y2="9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179" b="5911"/>
          <a:stretch/>
        </p:blipFill>
        <p:spPr bwMode="auto">
          <a:xfrm rot="20103093">
            <a:off x="6876212" y="4035865"/>
            <a:ext cx="2693505" cy="48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метла PNG рисунок, картинки и пнг прозрачный для бесплатной загрузки | 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98611" l="10000" r="90000">
                        <a14:foregroundMark x1="38056" y1="94167" x2="38056" y2="9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565">
            <a:off x="7399997" y="4096267"/>
            <a:ext cx="2242182" cy="250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1" t="14995" r="30112"/>
          <a:stretch/>
        </p:blipFill>
        <p:spPr>
          <a:xfrm>
            <a:off x="460375" y="1730424"/>
            <a:ext cx="2952519" cy="3996904"/>
          </a:xfrm>
          <a:prstGeom prst="rect">
            <a:avLst/>
          </a:prstGeom>
        </p:spPr>
      </p:pic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39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0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75" grpId="0"/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31" t="34575" r="11136" b="38640"/>
          <a:stretch/>
        </p:blipFill>
        <p:spPr>
          <a:xfrm>
            <a:off x="8226584" y="1469849"/>
            <a:ext cx="3192220" cy="4267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202125" y="1766908"/>
            <a:ext cx="6612501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dirty="0"/>
              <a:t>     </a:t>
            </a:r>
            <a:r>
              <a:rPr lang="uk-UA" sz="3600" dirty="0"/>
              <a:t>Олег і тато ловили рибу на озері. Олег упіймав на гачок окуня. </a:t>
            </a:r>
          </a:p>
          <a:p>
            <a:r>
              <a:rPr lang="uk-UA" sz="3600" dirty="0"/>
              <a:t>     Ось і в тата засмикав поплавок. </a:t>
            </a:r>
          </a:p>
          <a:p>
            <a:r>
              <a:rPr lang="uk-UA" sz="3600" dirty="0"/>
              <a:t>     — О-о-о! Який великий сом! Сьогодні в </a:t>
            </a:r>
            <a:r>
              <a:rPr lang="uk-UA" sz="3600" dirty="0" err="1"/>
              <a:t>рибàлок</a:t>
            </a:r>
            <a:r>
              <a:rPr lang="uk-UA" sz="3600" dirty="0"/>
              <a:t> гарний улов.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799137" y="317503"/>
            <a:ext cx="8756193" cy="7814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над </a:t>
            </a:r>
            <a:r>
              <a:rPr lang="uk-UA" sz="4000" b="1" dirty="0" smtClean="0">
                <a:solidFill>
                  <a:schemeClr val="bg1"/>
                </a:solidFill>
              </a:rPr>
              <a:t>текстом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95332" y="1965299"/>
            <a:ext cx="260041" cy="306071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181519" y="1957493"/>
            <a:ext cx="260041" cy="306071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266935" y="2525256"/>
            <a:ext cx="299251" cy="30607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491848" y="2390775"/>
            <a:ext cx="326279" cy="440551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315075" y="2525256"/>
            <a:ext cx="278379" cy="320357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266935" y="3064603"/>
            <a:ext cx="299251" cy="30607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799137" y="3505041"/>
            <a:ext cx="299251" cy="415811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483489" y="4153242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650219" y="4183683"/>
            <a:ext cx="315711" cy="284085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2300525" y="4572848"/>
            <a:ext cx="328375" cy="44388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704774" y="4717828"/>
            <a:ext cx="315711" cy="284085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126234" y="4732646"/>
            <a:ext cx="315711" cy="284085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6593454" y="4738230"/>
            <a:ext cx="321687" cy="284085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712976" y="5280507"/>
            <a:ext cx="315711" cy="284085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2138891" y="5280507"/>
            <a:ext cx="280380" cy="284085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763246" y="1849901"/>
            <a:ext cx="350706" cy="443883"/>
          </a:xfrm>
          <a:prstGeom prst="ellipse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4547860" y="5280507"/>
            <a:ext cx="280380" cy="284085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176091" y="1168655"/>
            <a:ext cx="6638535" cy="5550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Придумай заголовок. Знайди </a:t>
            </a:r>
            <a:r>
              <a:rPr lang="uk-UA" sz="2000" b="1" dirty="0">
                <a:solidFill>
                  <a:schemeClr val="bg1"/>
                </a:solidFill>
              </a:rPr>
              <a:t>та </a:t>
            </a:r>
            <a:r>
              <a:rPr lang="uk-UA" sz="2000" b="1" dirty="0" smtClean="0">
                <a:solidFill>
                  <a:schemeClr val="bg1"/>
                </a:solidFill>
              </a:rPr>
              <a:t>п</a:t>
            </a:r>
            <a:r>
              <a:rPr lang="uk-UA" sz="2000" b="1" dirty="0" smtClean="0">
                <a:solidFill>
                  <a:schemeClr val="bg1"/>
                </a:solidFill>
              </a:rPr>
              <a:t>орахуй </a:t>
            </a:r>
            <a:r>
              <a:rPr lang="uk-UA" sz="2000" b="1" dirty="0">
                <a:solidFill>
                  <a:schemeClr val="bg1"/>
                </a:solidFill>
              </a:rPr>
              <a:t>всі букви О </a:t>
            </a:r>
            <a:r>
              <a:rPr lang="uk-UA" sz="2000" b="1" dirty="0" err="1">
                <a:solidFill>
                  <a:schemeClr val="bg1"/>
                </a:solidFill>
              </a:rPr>
              <a:t>о</a:t>
            </a:r>
            <a:r>
              <a:rPr lang="uk-UA" sz="2000" b="1" dirty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7023911" y="5290864"/>
            <a:ext cx="280380" cy="284085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65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7" grpId="0" animBg="1"/>
      <p:bldP spid="38" grpId="0" animBg="1"/>
      <p:bldP spid="27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021976" y="445746"/>
            <a:ext cx="9651879" cy="716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Знайди букву </a:t>
            </a:r>
            <a:r>
              <a:rPr lang="uk-UA" sz="3200" b="1" dirty="0">
                <a:solidFill>
                  <a:schemeClr val="bg1"/>
                </a:solidFill>
              </a:rPr>
              <a:t>о. </a:t>
            </a:r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>
                <a:solidFill>
                  <a:schemeClr val="bg1"/>
                </a:solidFill>
              </a:rPr>
              <a:t>слово із розкиданих букв.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34" t="61971" r="23901" b="16779"/>
          <a:stretch/>
        </p:blipFill>
        <p:spPr>
          <a:xfrm>
            <a:off x="3304276" y="1738337"/>
            <a:ext cx="7908810" cy="382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7975" y="1841207"/>
            <a:ext cx="3174421" cy="3829071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7951067" y="5938369"/>
            <a:ext cx="3499852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16200000" flipH="1">
            <a:off x="9089289" y="597354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8550986" y="604824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Прямоугольный треугольник 43"/>
          <p:cNvSpPr/>
          <p:nvPr/>
        </p:nvSpPr>
        <p:spPr>
          <a:xfrm rot="12565604" flipH="1">
            <a:off x="9584589" y="5741884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 rot="16200000" flipH="1">
            <a:off x="8202511" y="597354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H="1">
            <a:off x="8857462" y="5939952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Овал 46"/>
          <p:cNvSpPr/>
          <p:nvPr/>
        </p:nvSpPr>
        <p:spPr>
          <a:xfrm>
            <a:off x="9429092" y="6049231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 rot="16200000" flipH="1">
            <a:off x="9966290" y="596762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flipH="1">
            <a:off x="9728314" y="5957771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Овал 49"/>
          <p:cNvSpPr/>
          <p:nvPr/>
        </p:nvSpPr>
        <p:spPr>
          <a:xfrm>
            <a:off x="10278420" y="6048301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087675" y="5918877"/>
            <a:ext cx="402666" cy="428675"/>
          </a:xfrm>
          <a:prstGeom prst="rect">
            <a:avLst/>
          </a:prstGeom>
          <a:noFill/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4490298" y="5918878"/>
            <a:ext cx="402666" cy="428675"/>
          </a:xfrm>
          <a:prstGeom prst="rect">
            <a:avLst/>
          </a:prstGeom>
          <a:noFill/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4889739" y="5918879"/>
            <a:ext cx="402666" cy="428675"/>
          </a:xfrm>
          <a:prstGeom prst="rect">
            <a:avLst/>
          </a:prstGeom>
          <a:noFill/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5290112" y="5918875"/>
            <a:ext cx="402666" cy="430513"/>
          </a:xfrm>
          <a:prstGeom prst="rect">
            <a:avLst/>
          </a:prstGeom>
          <a:noFill/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5691760" y="5918875"/>
            <a:ext cx="402666" cy="428676"/>
          </a:xfrm>
          <a:prstGeom prst="rect">
            <a:avLst/>
          </a:prstGeom>
          <a:noFill/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6094426" y="5918876"/>
            <a:ext cx="402666" cy="428675"/>
          </a:xfrm>
          <a:prstGeom prst="rect">
            <a:avLst/>
          </a:prstGeom>
          <a:noFill/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4555055" y="5918876"/>
            <a:ext cx="271550" cy="42608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6496074" y="5918875"/>
            <a:ext cx="402666" cy="428675"/>
          </a:xfrm>
          <a:prstGeom prst="rect">
            <a:avLst/>
          </a:prstGeom>
          <a:noFill/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6897722" y="5918875"/>
            <a:ext cx="402666" cy="428676"/>
          </a:xfrm>
          <a:prstGeom prst="rect">
            <a:avLst/>
          </a:prstGeom>
          <a:noFill/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6968524" y="5923817"/>
            <a:ext cx="271550" cy="4211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5378081" y="5918875"/>
            <a:ext cx="271550" cy="42608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H="1">
            <a:off x="10572639" y="5959078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 rot="16200000" flipH="1">
            <a:off x="10813619" y="5959420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11152540" y="605116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118995" y="1161826"/>
            <a:ext cx="6320836" cy="4608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Виконай </a:t>
            </a:r>
            <a:r>
              <a:rPr lang="uk-UA" sz="2000" b="1" dirty="0">
                <a:solidFill>
                  <a:schemeClr val="bg1"/>
                </a:solidFill>
              </a:rPr>
              <a:t>звуковий аналіз слова морозиво.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0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50" grpId="0" animBg="1"/>
      <p:bldP spid="57" grpId="0" animBg="1"/>
      <p:bldP spid="58" grpId="0" animBg="1"/>
      <p:bldP spid="64" grpId="0" animBg="1"/>
      <p:bldP spid="66" grpId="0" animBg="1"/>
      <p:bldP spid="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5614" y="605344"/>
            <a:ext cx="9561935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Аналіз </a:t>
            </a:r>
            <a:r>
              <a:rPr lang="uk-UA" sz="3600" b="1" dirty="0">
                <a:solidFill>
                  <a:schemeClr val="bg1"/>
                </a:solidFill>
              </a:rPr>
              <a:t>написання великої друкованої букви </a:t>
            </a:r>
            <a:r>
              <a:rPr lang="uk-UA" sz="3600" b="1" dirty="0" smtClean="0">
                <a:solidFill>
                  <a:schemeClr val="bg1"/>
                </a:solidFill>
              </a:rPr>
              <a:t>О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783166" y="3903550"/>
            <a:ext cx="2271273" cy="22712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786694" y="1625538"/>
            <a:ext cx="2271273" cy="22712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6518949" y="1625538"/>
            <a:ext cx="2271273" cy="22712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518949" y="3896811"/>
            <a:ext cx="2271273" cy="2278012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4247675" y="3903550"/>
            <a:ext cx="2271273" cy="22712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4247675" y="1625538"/>
            <a:ext cx="2274801" cy="22712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6518126" y="4385088"/>
            <a:ext cx="24180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chemeClr val="tx2">
                    <a:lumMod val="75000"/>
                  </a:schemeClr>
                </a:solidFill>
              </a:rPr>
              <a:t>Букви можна друкувати,</a:t>
            </a:r>
          </a:p>
          <a:p>
            <a:r>
              <a:rPr lang="uk-UA" sz="1600" b="1" dirty="0">
                <a:solidFill>
                  <a:schemeClr val="tx2">
                    <a:lumMod val="75000"/>
                  </a:schemeClr>
                </a:solidFill>
              </a:rPr>
              <a:t>Можна бачити й писати,</a:t>
            </a:r>
          </a:p>
          <a:p>
            <a:r>
              <a:rPr lang="uk-UA" sz="1600" b="1" dirty="0">
                <a:solidFill>
                  <a:schemeClr val="tx2">
                    <a:lumMod val="75000"/>
                  </a:schemeClr>
                </a:solidFill>
              </a:rPr>
              <a:t>А почути – аж ніяк!</a:t>
            </a:r>
          </a:p>
          <a:p>
            <a:r>
              <a:rPr lang="uk-UA" sz="1600" b="1" dirty="0">
                <a:solidFill>
                  <a:schemeClr val="tx2">
                    <a:lumMod val="75000"/>
                  </a:schemeClr>
                </a:solidFill>
              </a:rPr>
              <a:t>Це лише умовний знак.</a:t>
            </a:r>
          </a:p>
          <a:p>
            <a:r>
              <a:rPr lang="uk-UA" sz="1600" b="1" dirty="0">
                <a:solidFill>
                  <a:schemeClr val="tx2">
                    <a:lumMod val="75000"/>
                  </a:schemeClr>
                </a:solidFill>
              </a:rPr>
              <a:t>               </a:t>
            </a:r>
            <a:r>
              <a:rPr lang="uk-UA" sz="1400" b="1" i="1" dirty="0">
                <a:solidFill>
                  <a:schemeClr val="tx2">
                    <a:lumMod val="75000"/>
                  </a:schemeClr>
                </a:solidFill>
              </a:rPr>
              <a:t>Валентина </a:t>
            </a:r>
            <a:r>
              <a:rPr lang="uk-UA" sz="1400" b="1" i="1" dirty="0" err="1">
                <a:solidFill>
                  <a:schemeClr val="tx2">
                    <a:lumMod val="75000"/>
                  </a:schemeClr>
                </a:solidFill>
              </a:rPr>
              <a:t>Бутрім</a:t>
            </a:r>
            <a:endParaRPr lang="uk-UA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294775" y="1672386"/>
            <a:ext cx="2224172" cy="449569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увати 57">
            <a:extLst>
              <a:ext uri="{FF2B5EF4-FFF2-40B4-BE49-F238E27FC236}">
                <a16:creationId xmlns:a16="http://schemas.microsoft.com/office/drawing/2014/main" xmlns="" id="{6209CF0D-5270-CB5B-667D-03C75DF03465}"/>
              </a:ext>
            </a:extLst>
          </p:cNvPr>
          <p:cNvGrpSpPr/>
          <p:nvPr/>
        </p:nvGrpSpPr>
        <p:grpSpPr>
          <a:xfrm rot="16381539" flipH="1">
            <a:off x="7171077" y="3532065"/>
            <a:ext cx="3790388" cy="823674"/>
            <a:chOff x="10095709" y="1482956"/>
            <a:chExt cx="1833450" cy="1166171"/>
          </a:xfrm>
        </p:grpSpPr>
        <p:sp>
          <p:nvSpPr>
            <p:cNvPr id="32" name="Дуга 31">
              <a:extLst>
                <a:ext uri="{FF2B5EF4-FFF2-40B4-BE49-F238E27FC236}">
                  <a16:creationId xmlns:a16="http://schemas.microsoft.com/office/drawing/2014/main" xmlns="" id="{38F1BEAB-83D1-69E4-DB30-4FCE01520AB2}"/>
                </a:ext>
              </a:extLst>
            </p:cNvPr>
            <p:cNvSpPr/>
            <p:nvPr/>
          </p:nvSpPr>
          <p:spPr>
            <a:xfrm>
              <a:off x="10095709" y="1482956"/>
              <a:ext cx="1775073" cy="1166171"/>
            </a:xfrm>
            <a:prstGeom prst="arc">
              <a:avLst>
                <a:gd name="adj1" fmla="val 11112646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Рівнобедрений трикутник 65">
              <a:extLst>
                <a:ext uri="{FF2B5EF4-FFF2-40B4-BE49-F238E27FC236}">
                  <a16:creationId xmlns:a16="http://schemas.microsoft.com/office/drawing/2014/main" xmlns="" id="{0A2E73D6-2ABB-1142-8E15-DA40CE92572A}"/>
                </a:ext>
              </a:extLst>
            </p:cNvPr>
            <p:cNvSpPr/>
            <p:nvPr/>
          </p:nvSpPr>
          <p:spPr>
            <a:xfrm rot="10800000">
              <a:off x="11798330" y="2023488"/>
              <a:ext cx="130829" cy="11278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4" name="Овал 33"/>
          <p:cNvSpPr/>
          <p:nvPr/>
        </p:nvSpPr>
        <p:spPr>
          <a:xfrm>
            <a:off x="8868287" y="1672386"/>
            <a:ext cx="2134351" cy="449569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10044870" y="1608385"/>
            <a:ext cx="191424" cy="17719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9828909" y="6017807"/>
            <a:ext cx="179785" cy="17719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57">
            <a:extLst>
              <a:ext uri="{FF2B5EF4-FFF2-40B4-BE49-F238E27FC236}">
                <a16:creationId xmlns:a16="http://schemas.microsoft.com/office/drawing/2014/main" xmlns="" id="{6209CF0D-5270-CB5B-667D-03C75DF03465}"/>
              </a:ext>
            </a:extLst>
          </p:cNvPr>
          <p:cNvGrpSpPr/>
          <p:nvPr/>
        </p:nvGrpSpPr>
        <p:grpSpPr>
          <a:xfrm rot="5400000" flipH="1">
            <a:off x="8930224" y="3498222"/>
            <a:ext cx="3634538" cy="823674"/>
            <a:chOff x="10095709" y="1482956"/>
            <a:chExt cx="1833450" cy="1166171"/>
          </a:xfrm>
        </p:grpSpPr>
        <p:sp>
          <p:nvSpPr>
            <p:cNvPr id="38" name="Дуга 37">
              <a:extLst>
                <a:ext uri="{FF2B5EF4-FFF2-40B4-BE49-F238E27FC236}">
                  <a16:creationId xmlns:a16="http://schemas.microsoft.com/office/drawing/2014/main" xmlns="" id="{38F1BEAB-83D1-69E4-DB30-4FCE01520AB2}"/>
                </a:ext>
              </a:extLst>
            </p:cNvPr>
            <p:cNvSpPr/>
            <p:nvPr/>
          </p:nvSpPr>
          <p:spPr>
            <a:xfrm>
              <a:off x="10095709" y="1482956"/>
              <a:ext cx="1775073" cy="1166171"/>
            </a:xfrm>
            <a:prstGeom prst="arc">
              <a:avLst>
                <a:gd name="adj1" fmla="val 11112646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" name="Рівнобедрений трикутник 65">
              <a:extLst>
                <a:ext uri="{FF2B5EF4-FFF2-40B4-BE49-F238E27FC236}">
                  <a16:creationId xmlns:a16="http://schemas.microsoft.com/office/drawing/2014/main" xmlns="" id="{0A2E73D6-2ABB-1142-8E15-DA40CE92572A}"/>
                </a:ext>
              </a:extLst>
            </p:cNvPr>
            <p:cNvSpPr/>
            <p:nvPr/>
          </p:nvSpPr>
          <p:spPr>
            <a:xfrm rot="10800000">
              <a:off x="11798330" y="2023488"/>
              <a:ext cx="130829" cy="11278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1026" name="Picture 2" descr="https://photoshop-kopona.com/uploads/posts/2022-01/1643268778_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62" b="95385" l="10000" r="96769">
                        <a14:foregroundMark x1="33385" y1="80000" x2="33385" y2="80000"/>
                        <a14:foregroundMark x1="32154" y1="76308" x2="32154" y2="76308"/>
                        <a14:foregroundMark x1="30154" y1="78462" x2="30154" y2="78462"/>
                        <a14:foregroundMark x1="30000" y1="82154" x2="30000" y2="82154"/>
                        <a14:foregroundMark x1="32154" y1="82154" x2="32154" y2="82154"/>
                        <a14:foregroundMark x1="29385" y1="80000" x2="29385" y2="80000"/>
                        <a14:foregroundMark x1="31846" y1="79231" x2="31846" y2="79231"/>
                        <a14:foregroundMark x1="30615" y1="76308" x2="30615" y2="76308"/>
                        <a14:foregroundMark x1="32769" y1="77538" x2="32769" y2="77538"/>
                        <a14:foregroundMark x1="33846" y1="82308" x2="33846" y2="82308"/>
                        <a14:foregroundMark x1="29231" y1="83846" x2="29231" y2="83846"/>
                        <a14:foregroundMark x1="28000" y1="78000" x2="28000" y2="78000"/>
                        <a14:foregroundMark x1="49846" y1="59692" x2="49846" y2="59692"/>
                        <a14:foregroundMark x1="52000" y1="61077" x2="52000" y2="61077"/>
                        <a14:foregroundMark x1="55077" y1="59692" x2="55077" y2="59692"/>
                        <a14:foregroundMark x1="56769" y1="58923" x2="56769" y2="58923"/>
                        <a14:foregroundMark x1="57231" y1="60308" x2="57231" y2="60308"/>
                        <a14:foregroundMark x1="58308" y1="63692" x2="58308" y2="63692"/>
                        <a14:foregroundMark x1="60923" y1="63231" x2="60923" y2="63231"/>
                        <a14:foregroundMark x1="64000" y1="61846" x2="64000" y2="61846"/>
                        <a14:foregroundMark x1="66769" y1="60308" x2="66769" y2="60308"/>
                        <a14:foregroundMark x1="50923" y1="57385" x2="50923" y2="57385"/>
                        <a14:foregroundMark x1="58462" y1="59846" x2="58462" y2="59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57" y="1785580"/>
            <a:ext cx="1789122" cy="207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075" y="1768404"/>
            <a:ext cx="3096299" cy="378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6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29620" y="433222"/>
            <a:ext cx="8756193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33274" r="15209" b="59999"/>
          <a:stretch/>
        </p:blipFill>
        <p:spPr>
          <a:xfrm>
            <a:off x="3355594" y="4778899"/>
            <a:ext cx="8445541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4381" y="433222"/>
            <a:ext cx="3096299" cy="378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Овал 114"/>
          <p:cNvSpPr/>
          <p:nvPr/>
        </p:nvSpPr>
        <p:spPr>
          <a:xfrm>
            <a:off x="3927879" y="5032628"/>
            <a:ext cx="250539" cy="52201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462176" y="5032628"/>
            <a:ext cx="260430" cy="52201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006364" y="5032628"/>
            <a:ext cx="260430" cy="52201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5556324" y="5032628"/>
            <a:ext cx="254658" cy="52201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6100512" y="5032628"/>
            <a:ext cx="239152" cy="52201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6629194" y="5032627"/>
            <a:ext cx="239152" cy="52201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182064" y="5032627"/>
            <a:ext cx="239152" cy="52201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717570" y="5032627"/>
            <a:ext cx="239152" cy="52201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8261758" y="5032627"/>
            <a:ext cx="239152" cy="52201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790440" y="5032627"/>
            <a:ext cx="239152" cy="52201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9339039" y="5032627"/>
            <a:ext cx="239152" cy="52201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9887638" y="5032627"/>
            <a:ext cx="239152" cy="52201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10436237" y="5032627"/>
            <a:ext cx="239152" cy="52201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0945906" y="5032627"/>
            <a:ext cx="247426" cy="52201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Зошит,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20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019 - Велика буква О\2023-10-03_1632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83" y="1147536"/>
            <a:ext cx="5843624" cy="273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821484" y="4414245"/>
            <a:ext cx="2534109" cy="12303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400" b="1" dirty="0">
                <a:solidFill>
                  <a:schemeClr val="bg1"/>
                </a:solidFill>
              </a:rPr>
              <a:t>у клітинках </a:t>
            </a:r>
            <a:r>
              <a:rPr lang="uk-UA" sz="2400" b="1" dirty="0" smtClean="0">
                <a:solidFill>
                  <a:schemeClr val="bg1"/>
                </a:solidFill>
              </a:rPr>
              <a:t>велику </a:t>
            </a:r>
            <a:r>
              <a:rPr lang="uk-UA" sz="2400" b="1" dirty="0">
                <a:solidFill>
                  <a:schemeClr val="bg1"/>
                </a:solidFill>
              </a:rPr>
              <a:t>букву о у </a:t>
            </a:r>
            <a:r>
              <a:rPr lang="uk-UA" sz="2400" b="1" dirty="0" smtClean="0">
                <a:solidFill>
                  <a:schemeClr val="bg1"/>
                </a:solidFill>
              </a:rPr>
              <a:t>рядку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515984" y="3962819"/>
            <a:ext cx="4920253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/>
          <p:cNvGrpSpPr/>
          <p:nvPr/>
        </p:nvGrpSpPr>
        <p:grpSpPr>
          <a:xfrm>
            <a:off x="5855639" y="4124487"/>
            <a:ext cx="991674" cy="321184"/>
            <a:chOff x="4132601" y="5642899"/>
            <a:chExt cx="991674" cy="321184"/>
          </a:xfrm>
        </p:grpSpPr>
        <p:sp>
          <p:nvSpPr>
            <p:cNvPr id="43" name="Прямоугольник 42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Прямоугольник 44"/>
          <p:cNvSpPr/>
          <p:nvPr/>
        </p:nvSpPr>
        <p:spPr>
          <a:xfrm rot="16200000" flipH="1">
            <a:off x="7539425" y="3925150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 rot="16200000" flipH="1">
            <a:off x="8513939" y="4163270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 rot="16200000" flipH="1">
            <a:off x="9496685" y="3925150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 rot="16200000" flipH="1">
            <a:off x="10161363" y="4391386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62722" y="413119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Робота в зошиті</a:t>
            </a:r>
            <a:endParaRPr lang="ru-RU" sz="3600" dirty="0"/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6314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20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1 клас\1. Навчання грамоти\1 УРОКИ 2023\Читання\016 - Звук [а]. Мала буква а\2023-09-27_234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521" y="4141489"/>
            <a:ext cx="8134746" cy="188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1 клас\1. Навчання грамоти\1 УРОКИ 2023\Читання\019 - Велика буква О\2023-10-03_1658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29" y="1238673"/>
            <a:ext cx="6744731" cy="28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Овал 32"/>
          <p:cNvSpPr/>
          <p:nvPr/>
        </p:nvSpPr>
        <p:spPr>
          <a:xfrm>
            <a:off x="3931111" y="5313422"/>
            <a:ext cx="221341" cy="28848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051699" y="5321578"/>
            <a:ext cx="221341" cy="28848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3368482" y="5055186"/>
            <a:ext cx="250539" cy="52201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4457252" y="5065936"/>
            <a:ext cx="250539" cy="52201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2858932" y="5313421"/>
            <a:ext cx="221341" cy="28848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Picture 3" descr="D:\1 клас\1. Навчання грамоти\1 УРОКИ 2023\Читання\019 - Велика буква О\2023-10-03_1707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60" y="1238673"/>
            <a:ext cx="8872928" cy="478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8477026" y="2000276"/>
            <a:ext cx="1507048" cy="2141213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03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9655"/>
            <a:ext cx="36144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E838BA"/>
                </a:solidFill>
              </a:rPr>
              <a:t>оо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рк 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нь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кн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з</a:t>
            </a:r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рн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стр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м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тл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с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пл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ул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endParaRPr lang="uk-UA" sz="3200" b="1" dirty="0">
              <a:solidFill>
                <a:srgbClr val="E8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59412" y="442926"/>
            <a:ext cx="875512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3498074" y="1645351"/>
            <a:ext cx="5562992" cy="3292410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0210" y="1768062"/>
            <a:ext cx="5658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потрібно вміти друкувати велику букву О?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пишуться з великої букви О.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89869" y="1925048"/>
            <a:ext cx="3208205" cy="38698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241017" y="2036184"/>
            <a:ext cx="2588551" cy="341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листья&quot; — card of the user Vlad L. in Yandex.Collec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5" y="1574803"/>
            <a:ext cx="5131151" cy="343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indow transparent PNG by AbsurdWordPreferred Watch Resource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-1079" r="12816" b="3766"/>
          <a:stretch/>
        </p:blipFill>
        <p:spPr bwMode="auto">
          <a:xfrm>
            <a:off x="429657" y="1200839"/>
            <a:ext cx="5563519" cy="3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12949" y="513688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6481184" y="1669126"/>
            <a:ext cx="5181893" cy="3806516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1185" y="1827964"/>
            <a:ext cx="51818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Добрий день! В добрий час!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Рада, діти, бачить вас!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 почули всі дзвінок?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 покликав на урок.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Кожен з вас приготувався —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перерві постарався.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Зараз сядуть всі дівчатка,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за ними і хлоп’ятка.</a:t>
            </a:r>
          </a:p>
        </p:txBody>
      </p:sp>
    </p:spTree>
    <p:extLst>
      <p:ext uri="{BB962C8B-B14F-4D97-AF65-F5344CB8AC3E}">
        <p14:creationId xmlns:p14="http://schemas.microsoft.com/office/powerpoint/2010/main" val="26654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6300930" y="4704946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536316" y="4681078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093574" y="4790719"/>
            <a:ext cx="2477943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3267330" y="4815109"/>
            <a:ext cx="2469564" cy="19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083157" y="5589174"/>
            <a:ext cx="2400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складно!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536317" y="5353600"/>
            <a:ext cx="2084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легко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39311" y="5306614"/>
            <a:ext cx="1696172" cy="9194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цікаво!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3405041" y="5375991"/>
            <a:ext cx="2194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незрозуміло!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" t="1489" r="70898" b="47959"/>
          <a:stretch/>
        </p:blipFill>
        <p:spPr bwMode="auto">
          <a:xfrm>
            <a:off x="639166" y="2054542"/>
            <a:ext cx="1924180" cy="2736177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9" t="-277" r="23632" b="50993"/>
          <a:stretch/>
        </p:blipFill>
        <p:spPr bwMode="auto">
          <a:xfrm>
            <a:off x="6567964" y="1901536"/>
            <a:ext cx="1738161" cy="2889183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728700" y="1165626"/>
            <a:ext cx="6785993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Оціни свою роботу на </a:t>
            </a:r>
            <a:r>
              <a:rPr lang="uk-UA" sz="2400" b="1" dirty="0" err="1" smtClean="0">
                <a:solidFill>
                  <a:schemeClr val="bg1"/>
                </a:solidFill>
              </a:rPr>
              <a:t>уроці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Хлопець замисливс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830" y="1855175"/>
            <a:ext cx="1597431" cy="2902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Людина\Хлопець в роздумах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84" y="2054542"/>
            <a:ext cx="1756053" cy="2668513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8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5916" y="456504"/>
            <a:ext cx="9925641" cy="7698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Мовленнєва розминка. Робота з </a:t>
            </a:r>
            <a:r>
              <a:rPr lang="uk-UA" sz="3600" b="1" dirty="0" err="1">
                <a:solidFill>
                  <a:schemeClr val="bg1"/>
                </a:solidFill>
              </a:rPr>
              <a:t>чистомовками</a:t>
            </a:r>
            <a:r>
              <a:rPr lang="uk-UA" sz="36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017032" y="1598635"/>
            <a:ext cx="70472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2800" b="1" dirty="0" err="1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2800" b="1" dirty="0" err="1">
                <a:solidFill>
                  <a:srgbClr val="E838BA"/>
                </a:solidFill>
              </a:rPr>
              <a:t>о</a:t>
            </a:r>
            <a:r>
              <a:rPr lang="uk-UA" sz="2800" b="1" dirty="0" err="1">
                <a:solidFill>
                  <a:schemeClr val="tx2">
                    <a:lumMod val="75000"/>
                  </a:schemeClr>
                </a:solidFill>
              </a:rPr>
              <a:t>-м</a:t>
            </a:r>
            <a:r>
              <a:rPr lang="uk-UA" sz="2800" b="1" dirty="0" err="1">
                <a:solidFill>
                  <a:srgbClr val="E838BA"/>
                </a:solidFill>
              </a:rPr>
              <a:t>о</a:t>
            </a:r>
            <a:r>
              <a:rPr lang="uk-UA" sz="2800" b="1" dirty="0" err="1">
                <a:solidFill>
                  <a:schemeClr val="tx2">
                    <a:lumMod val="75000"/>
                  </a:schemeClr>
                </a:solidFill>
              </a:rPr>
              <a:t>-м</a:t>
            </a:r>
            <a:r>
              <a:rPr lang="uk-UA" sz="2800" b="1" dirty="0" err="1">
                <a:solidFill>
                  <a:srgbClr val="E838BA"/>
                </a:solidFill>
              </a:rPr>
              <a:t>о</a:t>
            </a:r>
            <a:r>
              <a:rPr lang="uk-UA" sz="2800" b="1" dirty="0">
                <a:solidFill>
                  <a:srgbClr val="E838BA"/>
                </a:solidFill>
              </a:rPr>
              <a:t>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– ми</a:t>
            </a:r>
            <a:r>
              <a:rPr lang="uk-UA" sz="2800" b="1" dirty="0">
                <a:solidFill>
                  <a:srgbClr val="E838BA"/>
                </a:solidFill>
              </a:rPr>
              <a:t>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2800" b="1" dirty="0">
                <a:solidFill>
                  <a:srgbClr val="E838BA"/>
                </a:solidFill>
              </a:rPr>
              <a:t>о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шк</a:t>
            </a:r>
            <a:r>
              <a:rPr lang="uk-UA" sz="2800" b="1" dirty="0">
                <a:solidFill>
                  <a:srgbClr val="E838BA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ли</a:t>
            </a:r>
            <a:r>
              <a:rPr lang="uk-UA" sz="2800" b="1" dirty="0">
                <a:solidFill>
                  <a:srgbClr val="E838BA"/>
                </a:solidFill>
              </a:rPr>
              <a:t>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всі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…</a:t>
            </a:r>
            <a:endParaRPr lang="uk-UA" sz="28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endParaRPr lang="uk-UA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en-US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r>
              <a:rPr lang="uk-UA" sz="2800" b="1" dirty="0">
                <a:solidFill>
                  <a:srgbClr val="E838BA"/>
                </a:solidFill>
              </a:rPr>
              <a:t>    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E838BA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-к</a:t>
            </a:r>
            <a:r>
              <a:rPr lang="uk-UA" sz="2800" b="1" dirty="0">
                <a:solidFill>
                  <a:srgbClr val="E838BA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-к</a:t>
            </a:r>
            <a:r>
              <a:rPr lang="uk-UA" sz="2800" b="1" dirty="0">
                <a:solidFill>
                  <a:srgbClr val="E838BA"/>
                </a:solidFill>
              </a:rPr>
              <a:t>о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вип'єм біле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…</a:t>
            </a:r>
          </a:p>
          <a:p>
            <a:pPr fontAlgn="base"/>
            <a:endParaRPr lang="en-US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uk-UA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r>
              <a:rPr lang="uk-UA" sz="2800" b="1" dirty="0">
                <a:solidFill>
                  <a:srgbClr val="E838BA"/>
                </a:solidFill>
              </a:rPr>
              <a:t>            </a:t>
            </a:r>
            <a:r>
              <a:rPr lang="uk-UA" sz="2800" b="1" dirty="0" err="1">
                <a:solidFill>
                  <a:srgbClr val="E838BA"/>
                </a:solidFill>
              </a:rPr>
              <a:t>О</a:t>
            </a:r>
            <a:r>
              <a:rPr lang="uk-UA" sz="2800" b="1" dirty="0" err="1">
                <a:solidFill>
                  <a:schemeClr val="tx2">
                    <a:lumMod val="75000"/>
                  </a:schemeClr>
                </a:solidFill>
              </a:rPr>
              <a:t>к-</a:t>
            </a:r>
            <a:r>
              <a:rPr lang="uk-UA" sz="2800" b="1" dirty="0" err="1">
                <a:solidFill>
                  <a:srgbClr val="E838BA"/>
                </a:solidFill>
              </a:rPr>
              <a:t>о</a:t>
            </a:r>
            <a:r>
              <a:rPr lang="uk-UA" sz="2800" b="1" dirty="0" err="1">
                <a:solidFill>
                  <a:schemeClr val="tx2">
                    <a:lumMod val="75000"/>
                  </a:schemeClr>
                </a:solidFill>
              </a:rPr>
              <a:t>к-</a:t>
            </a:r>
            <a:r>
              <a:rPr lang="uk-UA" sz="2800" b="1" dirty="0" err="1">
                <a:solidFill>
                  <a:srgbClr val="E838BA"/>
                </a:solidFill>
              </a:rPr>
              <a:t>о</a:t>
            </a:r>
            <a:r>
              <a:rPr lang="uk-UA" sz="2800" b="1" dirty="0" err="1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uk-UA" sz="2800" b="1" dirty="0">
                <a:solidFill>
                  <a:srgbClr val="E838BA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сь</a:t>
            </a:r>
            <a:r>
              <a:rPr lang="uk-UA" sz="2800" b="1" dirty="0">
                <a:solidFill>
                  <a:srgbClr val="E838BA"/>
                </a:solidFill>
              </a:rPr>
              <a:t>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E838BA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лючий… </a:t>
            </a:r>
          </a:p>
          <a:p>
            <a:pPr fontAlgn="base"/>
            <a:endParaRPr lang="uk-UA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18874" y="5530586"/>
            <a:ext cx="1774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їжач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к.</a:t>
            </a:r>
            <a:endParaRPr lang="uk-UA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97371" y="3757361"/>
            <a:ext cx="1839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5791" y="2136639"/>
            <a:ext cx="178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йдем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 descr="Идеи на тему «ИМПЕРИЯ ПОЗДРАВЛЕНИЯ» (190) в 2022 г | детские картинки,  детские рисунки, детские картин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515" y="4303259"/>
            <a:ext cx="1503913" cy="2126481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ndex of /wp-content/uploads/2017/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288" y="1226372"/>
            <a:ext cx="2070274" cy="197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Посібник &quot;Три молочні продукти на день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680" y="2951385"/>
            <a:ext cx="2005754" cy="1839865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1" t="14995" r="30112"/>
          <a:stretch/>
        </p:blipFill>
        <p:spPr>
          <a:xfrm>
            <a:off x="279726" y="2468394"/>
            <a:ext cx="2768273" cy="374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866" y="436385"/>
            <a:ext cx="9728581" cy="10217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</a:t>
            </a:r>
            <a:r>
              <a:rPr lang="uk-UA" sz="3200" b="1" dirty="0">
                <a:solidFill>
                  <a:schemeClr val="bg1"/>
                </a:solidFill>
              </a:rPr>
              <a:t>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зображені </a:t>
            </a:r>
            <a:r>
              <a:rPr lang="uk-UA" sz="3200" b="1" dirty="0" smtClean="0">
                <a:solidFill>
                  <a:schemeClr val="bg1"/>
                </a:solidFill>
              </a:rPr>
              <a:t>предмети. Побудуй </a:t>
            </a:r>
            <a:r>
              <a:rPr lang="uk-UA" sz="3200" b="1" dirty="0">
                <a:solidFill>
                  <a:schemeClr val="bg1"/>
                </a:solidFill>
              </a:rPr>
              <a:t>звукові схеми.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</a:t>
            </a:r>
            <a:r>
              <a:rPr lang="uk-UA" sz="3200" b="1" dirty="0" smtClean="0">
                <a:solidFill>
                  <a:schemeClr val="bg1"/>
                </a:solidFill>
              </a:rPr>
              <a:t>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речення про один із цих об'єктів за схемою.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4944977" y="2035526"/>
            <a:ext cx="3027592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 rot="16200000" flipH="1">
            <a:off x="6231852" y="206284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5610663" y="214584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Прямоугольный треугольник 81"/>
          <p:cNvSpPr/>
          <p:nvPr/>
        </p:nvSpPr>
        <p:spPr>
          <a:xfrm rot="12565604" flipH="1">
            <a:off x="7791260" y="1834640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 rot="16200000" flipH="1">
            <a:off x="5230829" y="206284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flipH="1">
            <a:off x="5951922" y="2043378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Овал 87"/>
          <p:cNvSpPr/>
          <p:nvPr/>
        </p:nvSpPr>
        <p:spPr>
          <a:xfrm>
            <a:off x="6613188" y="214638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5676437" y="4540454"/>
            <a:ext cx="1585470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/>
          <p:cNvSpPr/>
          <p:nvPr/>
        </p:nvSpPr>
        <p:spPr>
          <a:xfrm>
            <a:off x="6364835" y="465110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0" name="Прямоугольник 99"/>
          <p:cNvSpPr/>
          <p:nvPr/>
        </p:nvSpPr>
        <p:spPr>
          <a:xfrm rot="16200000" flipH="1">
            <a:off x="4714687" y="287035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4430920" y="2852626"/>
            <a:ext cx="3976137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>
            <a:off x="5415736" y="2841904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Прямоугольник 110"/>
          <p:cNvSpPr/>
          <p:nvPr/>
        </p:nvSpPr>
        <p:spPr>
          <a:xfrm rot="16200000" flipH="1">
            <a:off x="5690976" y="287606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5091818" y="295276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7" name="Овал 156"/>
          <p:cNvSpPr/>
          <p:nvPr/>
        </p:nvSpPr>
        <p:spPr>
          <a:xfrm>
            <a:off x="6577521" y="295960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1" name="Прямоугольный треугольник 160"/>
          <p:cNvSpPr/>
          <p:nvPr/>
        </p:nvSpPr>
        <p:spPr>
          <a:xfrm rot="12565604" flipH="1">
            <a:off x="7715853" y="2652847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4159084" y="5549843"/>
            <a:ext cx="4920253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4498739" y="5711511"/>
            <a:ext cx="991674" cy="321184"/>
            <a:chOff x="4132601" y="5642899"/>
            <a:chExt cx="991674" cy="321184"/>
          </a:xfrm>
        </p:grpSpPr>
        <p:sp>
          <p:nvSpPr>
            <p:cNvPr id="173" name="Прямоугольник 172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рямоугольник 173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5" name="Прямоугольник 174"/>
          <p:cNvSpPr/>
          <p:nvPr/>
        </p:nvSpPr>
        <p:spPr>
          <a:xfrm rot="16200000" flipH="1">
            <a:off x="6182525" y="5512174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/>
          <p:cNvSpPr/>
          <p:nvPr/>
        </p:nvSpPr>
        <p:spPr>
          <a:xfrm rot="16200000" flipH="1">
            <a:off x="7157039" y="5750294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/>
          <p:cNvSpPr/>
          <p:nvPr/>
        </p:nvSpPr>
        <p:spPr>
          <a:xfrm rot="16200000" flipH="1">
            <a:off x="8139785" y="5512174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Прямоугольник 177"/>
          <p:cNvSpPr/>
          <p:nvPr/>
        </p:nvSpPr>
        <p:spPr>
          <a:xfrm rot="16200000" flipH="1">
            <a:off x="8804463" y="5978410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4907674" y="3722497"/>
            <a:ext cx="3056721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 rot="16200000" flipH="1">
            <a:off x="5200755" y="374797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7646830" y="382585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Прямоугольный треугольник 62"/>
          <p:cNvSpPr/>
          <p:nvPr/>
        </p:nvSpPr>
        <p:spPr>
          <a:xfrm rot="12565604" flipH="1">
            <a:off x="6246370" y="3509214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>
            <a:off x="6455514" y="3724071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Овал 68"/>
          <p:cNvSpPr/>
          <p:nvPr/>
        </p:nvSpPr>
        <p:spPr>
          <a:xfrm>
            <a:off x="6113374" y="3831511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 rot="16200000" flipH="1">
            <a:off x="7247522" y="205645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12" descr="Посібник &quot;Три молочні продукти на ден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67" y="1745822"/>
            <a:ext cx="2495469" cy="228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2" descr="Звук курица-несушка - Слушать и Скачать | Mp3-Ogg.RU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33" b="96000" l="10000" r="90000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139" y="1465964"/>
            <a:ext cx="2638629" cy="263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Сом Векторные клипарты с лицензией «роялти-фри».1 414 Сом клипарты и  векторные иллюстрации и изображения в формате EPS от тысяч дизайнеров  стоковых иллюстраций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5"/>
          <a:stretch/>
        </p:blipFill>
        <p:spPr bwMode="auto">
          <a:xfrm>
            <a:off x="9206875" y="4034899"/>
            <a:ext cx="2466975" cy="227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8339"/>
          <a:stretch/>
        </p:blipFill>
        <p:spPr>
          <a:xfrm>
            <a:off x="437250" y="4104593"/>
            <a:ext cx="3041321" cy="2010929"/>
          </a:xfrm>
          <a:prstGeom prst="rect">
            <a:avLst/>
          </a:prstGeom>
        </p:spPr>
      </p:pic>
      <p:cxnSp>
        <p:nvCxnSpPr>
          <p:cNvPr id="70" name="Прямая соединительная линия 69"/>
          <p:cNvCxnSpPr/>
          <p:nvPr/>
        </p:nvCxnSpPr>
        <p:spPr>
          <a:xfrm flipH="1">
            <a:off x="6962792" y="2056304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Овал 71"/>
          <p:cNvSpPr/>
          <p:nvPr/>
        </p:nvSpPr>
        <p:spPr>
          <a:xfrm>
            <a:off x="7635763" y="215160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>
            <a:off x="6911464" y="2841903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Прямоугольник 73"/>
          <p:cNvSpPr/>
          <p:nvPr/>
        </p:nvSpPr>
        <p:spPr>
          <a:xfrm rot="16200000" flipH="1">
            <a:off x="6203535" y="287035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 rot="16200000" flipH="1">
            <a:off x="7188824" y="286922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 rot="16200000" flipH="1">
            <a:off x="8029021" y="286428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7558500" y="295276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 rot="16200000" flipH="1">
            <a:off x="5726351" y="374551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 rot="16200000" flipH="1">
            <a:off x="7262724" y="373371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/>
          <p:cNvSpPr/>
          <p:nvPr/>
        </p:nvSpPr>
        <p:spPr>
          <a:xfrm rot="16200000" flipH="1">
            <a:off x="6743548" y="374214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 rot="16200000" flipH="1">
            <a:off x="5982730" y="456887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 rot="16200000" flipH="1">
            <a:off x="6848685" y="456777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6" name="Picture 8" descr="День Цыплят Старые Цыплята, Курица, Птица, Домашняя Птица Png Скачать –  Потрясающие бесплатные прозрачные png клипарт изображения скачать бесплатн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24" b="94477" l="2619" r="97381">
                        <a14:foregroundMark x1="8214" y1="76308" x2="8214" y2="76308"/>
                        <a14:foregroundMark x1="16429" y1="79506" x2="16429" y2="79506"/>
                        <a14:foregroundMark x1="17381" y1="70494" x2="17381" y2="70494"/>
                        <a14:foregroundMark x1="43929" y1="92006" x2="43929" y2="92006"/>
                        <a14:backgroundMark x1="48810" y1="22529" x2="48810" y2="22529"/>
                        <a14:backgroundMark x1="49167" y1="19477" x2="49167" y2="19477"/>
                        <a14:backgroundMark x1="39048" y1="14680" x2="39048" y2="14680"/>
                        <a14:backgroundMark x1="31786" y1="22238" x2="31786" y2="22238"/>
                        <a14:backgroundMark x1="49524" y1="21366" x2="49524" y2="21366"/>
                        <a14:backgroundMark x1="48690" y1="24128" x2="48690" y2="2412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376" y="3021740"/>
            <a:ext cx="1304761" cy="10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7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50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50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50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6" grpId="0" animBg="1"/>
      <p:bldP spid="88" grpId="0" animBg="1"/>
      <p:bldP spid="95" grpId="0" animBg="1"/>
      <p:bldP spid="100" grpId="0" animBg="1"/>
      <p:bldP spid="111" grpId="0" animBg="1"/>
      <p:bldP spid="112" grpId="0" animBg="1"/>
      <p:bldP spid="157" grpId="0" animBg="1"/>
      <p:bldP spid="161" grpId="0" animBg="1"/>
      <p:bldP spid="172" grpId="0" animBg="1"/>
      <p:bldP spid="175" grpId="0" animBg="1"/>
      <p:bldP spid="176" grpId="0" animBg="1"/>
      <p:bldP spid="177" grpId="0" animBg="1"/>
      <p:bldP spid="178" grpId="0" animBg="1"/>
      <p:bldP spid="61" grpId="0" animBg="1"/>
      <p:bldP spid="62" grpId="0" animBg="1"/>
      <p:bldP spid="63" grpId="0" animBg="1"/>
      <p:bldP spid="69" grpId="0" animBg="1"/>
      <p:bldP spid="64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Трава ПНГ на Прозрачном Фоне • Скачать PNG Тра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843" y="4919019"/>
            <a:ext cx="2271752" cy="152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Трава ПНГ на Прозрачном Фоне • Скачать PNG Тра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39" y="4884348"/>
            <a:ext cx="2271752" cy="152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Трава ПНГ на Прозрачном Фоне • Скачать PNG Тра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595" y="4919019"/>
            <a:ext cx="2271752" cy="152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Звук курица-несушка - Слушать и Скачать | Mp3-Ogg.RU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33" b="96000" l="10000" r="90000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114" y="2920404"/>
            <a:ext cx="3475210" cy="347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0461" y="412427"/>
            <a:ext cx="9770659" cy="9753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Мовленнєва розминка. Робота зі скоромовкою.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Гра </a:t>
            </a:r>
            <a:r>
              <a:rPr lang="uk-UA" sz="3200" b="1" dirty="0">
                <a:solidFill>
                  <a:schemeClr val="bg1"/>
                </a:solidFill>
              </a:rPr>
              <a:t>«Впіймай звук</a:t>
            </a:r>
            <a:r>
              <a:rPr lang="uk-UA" sz="3200" b="1" dirty="0" smtClean="0">
                <a:solidFill>
                  <a:schemeClr val="bg1"/>
                </a:solidFill>
              </a:rPr>
              <a:t>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8003689" y="1387735"/>
            <a:ext cx="3411658" cy="1715618"/>
          </a:xfrm>
          <a:prstGeom prst="cloudCallout">
            <a:avLst>
              <a:gd name="adj1" fmla="val 11059"/>
              <a:gd name="adj2" fmla="val 95360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07349" y="1747096"/>
            <a:ext cx="3144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звук найчастіше трапляється у віршику?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0471" y="1565818"/>
            <a:ext cx="5920403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Х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дить</a:t>
            </a:r>
            <a:r>
              <a:rPr lang="uk-UA" sz="3200" b="1" dirty="0">
                <a:solidFill>
                  <a:srgbClr val="E838BA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кв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чка</a:t>
            </a:r>
            <a:r>
              <a:rPr lang="uk-UA" sz="3200" b="1" dirty="0">
                <a:solidFill>
                  <a:srgbClr val="E838BA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о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кіл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чка,</a:t>
            </a:r>
          </a:p>
          <a:p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дить</a:t>
            </a:r>
            <a:r>
              <a:rPr lang="uk-UA" sz="3200" b="1" dirty="0">
                <a:solidFill>
                  <a:srgbClr val="E838BA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діт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E838BA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о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квіт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к.</a:t>
            </a:r>
          </a:p>
        </p:txBody>
      </p:sp>
      <p:pic>
        <p:nvPicPr>
          <p:cNvPr id="3080" name="Picture 8" descr="День Цыплят Старые Цыплята, Курица, Птица, Домашняя Птица Png Скачать –  Потрясающие бесплатные прозрачные png клипарт изображения скачать бесплатн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24" b="94477" l="2619" r="97381">
                        <a14:foregroundMark x1="8214" y1="76308" x2="8214" y2="76308"/>
                        <a14:foregroundMark x1="16429" y1="79506" x2="16429" y2="79506"/>
                        <a14:foregroundMark x1="17381" y1="70494" x2="17381" y2="70494"/>
                        <a14:foregroundMark x1="43929" y1="92006" x2="43929" y2="92006"/>
                        <a14:backgroundMark x1="48810" y1="22529" x2="48810" y2="22529"/>
                        <a14:backgroundMark x1="49167" y1="19477" x2="49167" y2="19477"/>
                        <a14:backgroundMark x1="39048" y1="14680" x2="39048" y2="14680"/>
                        <a14:backgroundMark x1="31786" y1="22238" x2="31786" y2="22238"/>
                        <a14:backgroundMark x1="49524" y1="21366" x2="49524" y2="21366"/>
                        <a14:backgroundMark x1="48690" y1="24128" x2="48690" y2="2412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41" y="4884348"/>
            <a:ext cx="1951675" cy="159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inval.az - Марнеули атаковали цыплята - Minval.az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42" b="96358" l="286" r="96429">
                        <a14:foregroundMark x1="86429" y1="74834" x2="86429" y2="74834"/>
                        <a14:foregroundMark x1="75143" y1="47682" x2="75143" y2="47682"/>
                        <a14:foregroundMark x1="81000" y1="38742" x2="81000" y2="38742"/>
                        <a14:foregroundMark x1="72571" y1="89404" x2="72571" y2="89404"/>
                        <a14:foregroundMark x1="87286" y1="90397" x2="87286" y2="9039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036" y="4909714"/>
            <a:ext cx="3566007" cy="153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7921369" y="3103352"/>
            <a:ext cx="3010490" cy="36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Картинки с буквой А, буква А в картинках | Русский алфавит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7936" y="1395449"/>
            <a:ext cx="2224933" cy="231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52707" y="494528"/>
            <a:ext cx="8732066" cy="7240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Гра «</a:t>
            </a:r>
            <a:r>
              <a:rPr lang="uk-UA" sz="3600" b="1" dirty="0" smtClean="0">
                <a:solidFill>
                  <a:schemeClr val="bg1"/>
                </a:solidFill>
              </a:rPr>
              <a:t>Знайди </a:t>
            </a:r>
            <a:r>
              <a:rPr lang="uk-UA" sz="3600" b="1" dirty="0">
                <a:solidFill>
                  <a:schemeClr val="bg1"/>
                </a:solidFill>
              </a:rPr>
              <a:t>букву О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5128" name="Picture 8" descr="красная буква р PNG | Hot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610" y="2647148"/>
            <a:ext cx="779869" cy="85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русский алфавит - Самое интересное в блогах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76" y="5229000"/>
            <a:ext cx="751264" cy="93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Буква M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91" y="1649689"/>
            <a:ext cx="1994918" cy="199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Советы педагога. Изучаем алфавит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277" y="3791499"/>
            <a:ext cx="2526252" cy="252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Дети поют.Поющие девочки. - Люди - Отрисовки - Оформление детского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t="5978" r="19884" b="7772"/>
          <a:stretch/>
        </p:blipFill>
        <p:spPr bwMode="auto">
          <a:xfrm>
            <a:off x="270284" y="1869659"/>
            <a:ext cx="3214871" cy="42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Буква 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4177" r="8372" b="3975"/>
          <a:stretch/>
        </p:blipFill>
        <p:spPr bwMode="auto">
          <a:xfrm>
            <a:off x="3717334" y="4709001"/>
            <a:ext cx="1252881" cy="14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уква О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09" y="1464297"/>
            <a:ext cx="2597259" cy="21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Новоселье буквы О - Агентство душевных сказо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167" y="2657147"/>
            <a:ext cx="871602" cy="85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Буква o. цветные буквы радуги в виде популярной детской игры. яркие буквы  на белом фоне. яркие буквы на белом фоне. | Премиум векторы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689" y="3969787"/>
            <a:ext cx="1736435" cy="216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9" b="16257"/>
          <a:stretch/>
        </p:blipFill>
        <p:spPr>
          <a:xfrm>
            <a:off x="8298586" y="4547791"/>
            <a:ext cx="1564143" cy="154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355595" y="1437901"/>
            <a:ext cx="5423566" cy="48694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познайомимось з друкованою великою буквою О, з її використанням під час написання імен, прізвищ;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вчитися друкувати велику букву О;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продовжимо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вміння робити звуковий аналіз слів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смайлик, читающий красную книгу, смайлик, читающий книгу смайлик смайлик,  книга, чтение, книга, улыбка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67">
                        <a14:foregroundMark x1="37500" y1="29293" x2="37500" y2="29293"/>
                        <a14:foregroundMark x1="40833" y1="29293" x2="40833" y2="29293"/>
                        <a14:foregroundMark x1="61111" y1="29966" x2="61111" y2="29966"/>
                        <a14:foregroundMark x1="64722" y1="29966" x2="64722" y2="29966"/>
                        <a14:foregroundMark x1="17778" y1="73064" x2="17778" y2="73064"/>
                        <a14:foregroundMark x1="15833" y1="67340" x2="15833" y2="67340"/>
                        <a14:foregroundMark x1="13611" y1="71044" x2="13611" y2="71044"/>
                        <a14:foregroundMark x1="21667" y1="76431" x2="21667" y2="76431"/>
                        <a14:foregroundMark x1="18333" y1="67340" x2="18333" y2="67340"/>
                        <a14:foregroundMark x1="20000" y1="71717" x2="20000" y2="71717"/>
                        <a14:foregroundMark x1="16667" y1="77104" x2="16667" y2="77104"/>
                        <a14:foregroundMark x1="80278" y1="73064" x2="80833" y2="73064"/>
                        <a14:foregroundMark x1="83889" y1="71717" x2="83889" y2="71717"/>
                        <a14:foregroundMark x1="84444" y1="66667" x2="84444" y2="66667"/>
                        <a14:foregroundMark x1="87222" y1="68687" x2="87222" y2="68687"/>
                        <a14:foregroundMark x1="87222" y1="73064" x2="87222" y2="73064"/>
                        <a14:foregroundMark x1="83333" y1="75758" x2="83333" y2="7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290" y="1848623"/>
            <a:ext cx="2828823" cy="2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075" y="1768404"/>
            <a:ext cx="3237520" cy="39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38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9655"/>
            <a:ext cx="36144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E838BA"/>
                </a:solidFill>
              </a:rPr>
              <a:t>оо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рк 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нь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кн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з</a:t>
            </a:r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рн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стр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м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тл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с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пл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ул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endParaRPr lang="uk-UA" sz="3200" b="1" dirty="0">
              <a:solidFill>
                <a:srgbClr val="E8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3945" y="445745"/>
            <a:ext cx="10691752" cy="9742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Для </a:t>
            </a:r>
            <a:r>
              <a:rPr lang="uk-UA" sz="2800" b="1" dirty="0">
                <a:solidFill>
                  <a:schemeClr val="bg1"/>
                </a:solidFill>
              </a:rPr>
              <a:t>чого потрібна велика буква О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 </a:t>
            </a:r>
            <a:r>
              <a:rPr lang="uk-UA" sz="2800" b="1" dirty="0">
                <a:solidFill>
                  <a:schemeClr val="bg1"/>
                </a:solidFill>
              </a:rPr>
              <a:t>є в класі учні, у яких імена чи прізвища починаються з букви О?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Клипарт дети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4" y="2228839"/>
            <a:ext cx="7616825" cy="304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075" y="1768404"/>
            <a:ext cx="3237520" cy="39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87129" y="5275570"/>
            <a:ext cx="144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Олексій</a:t>
            </a:r>
            <a:endParaRPr lang="uk-UA"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6737" y="5275570"/>
            <a:ext cx="2129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Олександр</a:t>
            </a:r>
            <a:endParaRPr lang="uk-UA"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79757" y="5275570"/>
            <a:ext cx="163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Олег</a:t>
            </a:r>
            <a:endParaRPr lang="uk-UA"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31128" y="1656059"/>
            <a:ext cx="165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Олена</a:t>
            </a:r>
            <a:endParaRPr lang="uk-UA"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27621" y="1866238"/>
            <a:ext cx="165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Ольга</a:t>
            </a:r>
            <a:endParaRPr lang="uk-UA"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85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45927</TotalTime>
  <Words>535</Words>
  <Application>Microsoft Office PowerPoint</Application>
  <PresentationFormat>Произвольный</PresentationFormat>
  <Paragraphs>112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2702</cp:revision>
  <dcterms:created xsi:type="dcterms:W3CDTF">2018-01-05T16:38:53Z</dcterms:created>
  <dcterms:modified xsi:type="dcterms:W3CDTF">2023-10-03T16:26:46Z</dcterms:modified>
</cp:coreProperties>
</file>