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259" r:id="rId3"/>
    <p:sldId id="388" r:id="rId4"/>
    <p:sldId id="358" r:id="rId5"/>
    <p:sldId id="341" r:id="rId6"/>
    <p:sldId id="360" r:id="rId7"/>
    <p:sldId id="363" r:id="rId8"/>
    <p:sldId id="365" r:id="rId9"/>
    <p:sldId id="364" r:id="rId10"/>
    <p:sldId id="366" r:id="rId11"/>
    <p:sldId id="371" r:id="rId12"/>
    <p:sldId id="379" r:id="rId13"/>
    <p:sldId id="385" r:id="rId14"/>
    <p:sldId id="282" r:id="rId15"/>
    <p:sldId id="389" r:id="rId16"/>
    <p:sldId id="390" r:id="rId17"/>
    <p:sldId id="391" r:id="rId18"/>
    <p:sldId id="392" r:id="rId19"/>
    <p:sldId id="393" r:id="rId20"/>
    <p:sldId id="394" r:id="rId21"/>
    <p:sldId id="395" r:id="rId22"/>
    <p:sldId id="397" r:id="rId23"/>
    <p:sldId id="387" r:id="rId24"/>
    <p:sldId id="352" r:id="rId25"/>
    <p:sldId id="281" r:id="rId26"/>
    <p:sldId id="398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8C181CF-8E0C-4BED-84C0-DF54E95E1727}">
          <p14:sldIdLst>
            <p14:sldId id="258"/>
            <p14:sldId id="259"/>
            <p14:sldId id="388"/>
            <p14:sldId id="358"/>
            <p14:sldId id="341"/>
            <p14:sldId id="360"/>
            <p14:sldId id="363"/>
            <p14:sldId id="365"/>
            <p14:sldId id="364"/>
            <p14:sldId id="366"/>
            <p14:sldId id="371"/>
            <p14:sldId id="379"/>
            <p14:sldId id="385"/>
            <p14:sldId id="282"/>
            <p14:sldId id="389"/>
            <p14:sldId id="390"/>
            <p14:sldId id="391"/>
            <p14:sldId id="392"/>
            <p14:sldId id="393"/>
            <p14:sldId id="394"/>
            <p14:sldId id="395"/>
            <p14:sldId id="397"/>
            <p14:sldId id="387"/>
            <p14:sldId id="352"/>
            <p14:sldId id="281"/>
            <p14:sldId id="39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FF5050"/>
    <a:srgbClr val="FCFCFE"/>
    <a:srgbClr val="F5F6F9"/>
    <a:srgbClr val="F0F2F6"/>
    <a:srgbClr val="78B64E"/>
    <a:srgbClr val="FF66FF"/>
    <a:srgbClr val="CC00CC"/>
    <a:srgbClr val="2F3242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48" autoAdjust="0"/>
    <p:restoredTop sz="94660"/>
  </p:normalViewPr>
  <p:slideViewPr>
    <p:cSldViewPr snapToGrid="0">
      <p:cViewPr>
        <p:scale>
          <a:sx n="78" d="100"/>
          <a:sy n="78" d="100"/>
        </p:scale>
        <p:origin x="-564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04.09.2023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04.09.2023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04.09.2023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3.wdp"/><Relationship Id="rId7" Type="http://schemas.microsoft.com/office/2007/relationships/hdphoto" Target="../media/hdphoto1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1.wdp"/><Relationship Id="rId10" Type="http://schemas.openxmlformats.org/officeDocument/2006/relationships/image" Target="../media/image12.jpeg"/><Relationship Id="rId4" Type="http://schemas.openxmlformats.org/officeDocument/2006/relationships/image" Target="../media/image28.png"/><Relationship Id="rId9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2.wdp"/><Relationship Id="rId7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10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7.wdp"/><Relationship Id="rId3" Type="http://schemas.microsoft.com/office/2007/relationships/hdphoto" Target="../media/hdphoto12.wdp"/><Relationship Id="rId7" Type="http://schemas.microsoft.com/office/2007/relationships/hdphoto" Target="../media/hdphoto11.wdp"/><Relationship Id="rId12" Type="http://schemas.openxmlformats.org/officeDocument/2006/relationships/image" Target="../media/image34.png"/><Relationship Id="rId2" Type="http://schemas.openxmlformats.org/officeDocument/2006/relationships/image" Target="../media/image29.png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16.wdp"/><Relationship Id="rId5" Type="http://schemas.microsoft.com/office/2007/relationships/hdphoto" Target="../media/hdphoto3.wdp"/><Relationship Id="rId15" Type="http://schemas.microsoft.com/office/2007/relationships/hdphoto" Target="../media/hdphoto18.wdp"/><Relationship Id="rId10" Type="http://schemas.openxmlformats.org/officeDocument/2006/relationships/image" Target="../media/image33.png"/><Relationship Id="rId4" Type="http://schemas.openxmlformats.org/officeDocument/2006/relationships/image" Target="../media/image11.png"/><Relationship Id="rId9" Type="http://schemas.microsoft.com/office/2007/relationships/hdphoto" Target="../media/hdphoto15.wdp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7.gif"/><Relationship Id="rId7" Type="http://schemas.openxmlformats.org/officeDocument/2006/relationships/image" Target="../media/image41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10" Type="http://schemas.openxmlformats.org/officeDocument/2006/relationships/image" Target="../media/image44.gif"/><Relationship Id="rId4" Type="http://schemas.openxmlformats.org/officeDocument/2006/relationships/image" Target="../media/image38.gif"/><Relationship Id="rId9" Type="http://schemas.openxmlformats.org/officeDocument/2006/relationships/image" Target="../media/image4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21.wdp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hdphoto" Target="../media/hdphoto22.wdp"/><Relationship Id="rId7" Type="http://schemas.microsoft.com/office/2007/relationships/hdphoto" Target="../media/hdphoto2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23.wdp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microsoft.com/office/2007/relationships/hdphoto" Target="../media/hdphoto3.wdp"/><Relationship Id="rId7" Type="http://schemas.openxmlformats.org/officeDocument/2006/relationships/image" Target="../media/image5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5" Type="http://schemas.openxmlformats.org/officeDocument/2006/relationships/image" Target="../media/image54.png"/><Relationship Id="rId4" Type="http://schemas.openxmlformats.org/officeDocument/2006/relationships/image" Target="../media/image47.jpeg"/><Relationship Id="rId9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microsoft.com/office/2007/relationships/hdphoto" Target="../media/hdphoto30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7.wdp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microsoft.com/office/2007/relationships/hdphoto" Target="../media/hdphoto29.wdp"/><Relationship Id="rId4" Type="http://schemas.microsoft.com/office/2007/relationships/hdphoto" Target="../media/hdphoto26.wdp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3.wdp"/><Relationship Id="rId7" Type="http://schemas.openxmlformats.org/officeDocument/2006/relationships/image" Target="../media/image56.png"/><Relationship Id="rId12" Type="http://schemas.openxmlformats.org/officeDocument/2006/relationships/image" Target="../media/image6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11" Type="http://schemas.microsoft.com/office/2007/relationships/hdphoto" Target="../media/hdphoto31.wdp"/><Relationship Id="rId5" Type="http://schemas.openxmlformats.org/officeDocument/2006/relationships/image" Target="../media/image48.png"/><Relationship Id="rId10" Type="http://schemas.openxmlformats.org/officeDocument/2006/relationships/image" Target="../media/image62.png"/><Relationship Id="rId4" Type="http://schemas.openxmlformats.org/officeDocument/2006/relationships/image" Target="../media/image47.jpeg"/><Relationship Id="rId9" Type="http://schemas.microsoft.com/office/2007/relationships/hdphoto" Target="../media/hdphoto2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openxmlformats.org/officeDocument/2006/relationships/image" Target="../media/image66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r5tnk09322" TargetMode="External"/><Relationship Id="rId5" Type="http://schemas.microsoft.com/office/2007/relationships/hdphoto" Target="../media/hdphoto32.wdp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microsoft.com/office/2007/relationships/hdphoto" Target="../media/hdphoto5.wdp"/><Relationship Id="rId5" Type="http://schemas.openxmlformats.org/officeDocument/2006/relationships/image" Target="../media/image16.jpeg"/><Relationship Id="rId10" Type="http://schemas.openxmlformats.org/officeDocument/2006/relationships/image" Target="../media/image20.png"/><Relationship Id="rId4" Type="http://schemas.openxmlformats.org/officeDocument/2006/relationships/image" Target="../media/image15.jpe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hdphoto" Target="../media/hdphoto8.wdp"/><Relationship Id="rId7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89762" y="920431"/>
            <a:ext cx="4191838" cy="22814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3200" b="1" dirty="0" err="1">
                <a:solidFill>
                  <a:schemeClr val="bg1"/>
                </a:solidFill>
              </a:rPr>
              <a:t>Добукварний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період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1-2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2064" y="4021131"/>
            <a:ext cx="10936224" cy="21452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Письмове приладдя. Постава під час письма. </a:t>
            </a:r>
            <a:endParaRPr lang="uk-UA" sz="4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Орієнтування </a:t>
            </a:r>
            <a:r>
              <a:rPr lang="uk-UA" sz="4000" b="1" dirty="0">
                <a:solidFill>
                  <a:schemeClr val="bg1"/>
                </a:solidFill>
              </a:rPr>
              <a:t>на сторінці зошита </a:t>
            </a:r>
            <a:endParaRPr lang="uk-UA" sz="4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(</a:t>
            </a:r>
            <a:r>
              <a:rPr lang="uk-UA" sz="4000" b="1" dirty="0">
                <a:solidFill>
                  <a:schemeClr val="bg1"/>
                </a:solidFill>
              </a:rPr>
              <a:t>вгорі, посередині, </a:t>
            </a:r>
            <a:r>
              <a:rPr lang="uk-UA" sz="4000" b="1" dirty="0" smtClean="0">
                <a:solidFill>
                  <a:schemeClr val="bg1"/>
                </a:solidFill>
              </a:rPr>
              <a:t>внизу, праворуч, ліворуч)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2"/>
          <a:stretch/>
        </p:blipFill>
        <p:spPr bwMode="auto">
          <a:xfrm>
            <a:off x="6217919" y="656546"/>
            <a:ext cx="4810583" cy="314670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495068" y="323126"/>
            <a:ext cx="8797969" cy="5845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Сиди правильно. Пиши правильно. 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684461" y="5313681"/>
            <a:ext cx="850900" cy="965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i.pinimg.com/564x/b6/69/46/b6694677a90d203c35a9a30203f213c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5" t="2629" r="4823" b="2417"/>
          <a:stretch/>
        </p:blipFill>
        <p:spPr bwMode="auto">
          <a:xfrm>
            <a:off x="3654551" y="1154938"/>
            <a:ext cx="6172201" cy="4933951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91" y="2507745"/>
            <a:ext cx="2743200" cy="283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34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18013" y="213479"/>
            <a:ext cx="7703988" cy="11002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Орієнтуюсь на сторінці зошита.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Що зображено вгорі  сторінки зошита? </a:t>
            </a:r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691827" y="2480133"/>
            <a:ext cx="2402637" cy="22330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5" r="5804" b="4994"/>
          <a:stretch/>
        </p:blipFill>
        <p:spPr>
          <a:xfrm>
            <a:off x="4921536" y="1313727"/>
            <a:ext cx="3916851" cy="5218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085589" y="1392118"/>
            <a:ext cx="3588744" cy="2176031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477913" y="213479"/>
            <a:ext cx="2414357" cy="223301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1" t="1" r="3892" b="1848"/>
          <a:stretch/>
        </p:blipFill>
        <p:spPr>
          <a:xfrm>
            <a:off x="2418014" y="1313727"/>
            <a:ext cx="7380000" cy="5143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16" y="2157762"/>
            <a:ext cx="2246898" cy="23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41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78734" y="254205"/>
            <a:ext cx="9010629" cy="7211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Що зображено посередині сторінки зошита? </a:t>
            </a:r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559144" y="152239"/>
            <a:ext cx="2414357" cy="223301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570864" y="2862631"/>
            <a:ext cx="2402637" cy="22330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5" r="5804" b="4994"/>
          <a:stretch/>
        </p:blipFill>
        <p:spPr>
          <a:xfrm>
            <a:off x="5568911" y="1097280"/>
            <a:ext cx="4148154" cy="5526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022229" y="3369566"/>
            <a:ext cx="3536915" cy="1360930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8" b="-1"/>
          <a:stretch/>
        </p:blipFill>
        <p:spPr>
          <a:xfrm>
            <a:off x="1791935" y="1360292"/>
            <a:ext cx="7925130" cy="3300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" y="3316795"/>
            <a:ext cx="2246898" cy="23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67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17052" y="361229"/>
            <a:ext cx="8468890" cy="7699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Твоя улюблена </a:t>
            </a:r>
            <a:r>
              <a:rPr lang="uk-UA" sz="3600" b="1" dirty="0" smtClean="0"/>
              <a:t>іграшка</a:t>
            </a:r>
            <a:endParaRPr lang="uk-UA" sz="3600" b="1" dirty="0" smtClean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533412" y="310841"/>
            <a:ext cx="2414357" cy="223301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545132" y="3863144"/>
            <a:ext cx="2402637" cy="22330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5" r="5804" b="4994"/>
          <a:stretch/>
        </p:blipFill>
        <p:spPr>
          <a:xfrm>
            <a:off x="5385307" y="1151322"/>
            <a:ext cx="4159825" cy="5542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576061" y="4665622"/>
            <a:ext cx="3778316" cy="1702179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2" descr="Желтая машина Мультяшный автомобиль Классическая машина Автомобильная  иллюстрация PNG , Машина, детская игрушечная машинка, транспорт PNG  картинки и пнг рисунок для бесплатной загрузк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364" b="79975" l="6875" r="93750">
                        <a14:foregroundMark x1="28750" y1="64639" x2="28750" y2="64639"/>
                        <a14:foregroundMark x1="77500" y1="65146" x2="77500" y2="65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502" y="1057092"/>
            <a:ext cx="2784475" cy="228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Игрушка Мишка Тедди, игрушка, игра, гаджет, ребенок png | PNGW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296" l="7065" r="938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188" y="1504037"/>
            <a:ext cx="1303647" cy="128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Кукла Лол Купить Куклу Lol С Доставкой По России, Оригинальные - Lol  Surprise Serie 1 - Free Transparent PNG Clipart Images Download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88" b="98259" l="3000" r="98000">
                        <a14:foregroundMark x1="27667" y1="37811" x2="27667" y2="37811"/>
                        <a14:foregroundMark x1="64333" y1="42786" x2="64333" y2="42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52" y="1427348"/>
            <a:ext cx="1032450" cy="138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Изображения Лего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9970" r="945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81" b="17181"/>
          <a:stretch/>
        </p:blipFill>
        <p:spPr bwMode="auto">
          <a:xfrm>
            <a:off x="3158224" y="3690511"/>
            <a:ext cx="1951505" cy="133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52" y="3198644"/>
            <a:ext cx="2246898" cy="23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27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13380" y="328039"/>
            <a:ext cx="8732066" cy="6600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Руханка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558C5B0-4ED2-459B-8532-FA7A458FC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25" y="2445482"/>
            <a:ext cx="6900032" cy="28582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8D7CDBA-1596-4AC8-AE3C-6D967E81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271"/>
            <a:ext cx="1834393" cy="19811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91E0AEC-CE4E-438E-8221-FBAB2C23C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0" y="4229006"/>
            <a:ext cx="2426445" cy="2469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ACE0E24-1BDE-49C0-AC0B-09893BF6E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3" y="5704110"/>
            <a:ext cx="1022350" cy="11041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03FE00A-A62F-431F-9251-0BA96BDF59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36" y="5704110"/>
            <a:ext cx="1022350" cy="11041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B9B7160-7D90-4EEA-87F7-0EC0C6C689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25" y="3410256"/>
            <a:ext cx="3146289" cy="33979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5C855D78-15F6-4087-B931-E39E18F2F4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2" y="1127662"/>
            <a:ext cx="2440409" cy="26356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FDE6561-8509-4745-A19A-AF8D96ED94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01" y="890780"/>
            <a:ext cx="1441817" cy="15571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BC73600-2430-421C-9032-69FE63BB19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3" y="988057"/>
            <a:ext cx="1220203" cy="13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1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67419" y="391651"/>
            <a:ext cx="8732066" cy="6799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Вправа «</a:t>
            </a:r>
            <a:r>
              <a:rPr lang="uk-UA" sz="2800" b="1" dirty="0" err="1">
                <a:solidFill>
                  <a:schemeClr val="bg1"/>
                </a:solidFill>
              </a:rPr>
              <a:t>Підніміть</a:t>
            </a:r>
            <a:r>
              <a:rPr lang="uk-UA" sz="2800" b="1" dirty="0">
                <a:solidFill>
                  <a:schemeClr val="bg1"/>
                </a:solidFill>
              </a:rPr>
              <a:t> праву, ліву руку!»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570" y="2643099"/>
            <a:ext cx="3040779" cy="35012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330" y="2643100"/>
            <a:ext cx="3035240" cy="350128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207820" y="1290684"/>
            <a:ext cx="2266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err="1">
                <a:solidFill>
                  <a:schemeClr val="tx2">
                    <a:lumMod val="75000"/>
                  </a:schemeClr>
                </a:solidFill>
              </a:rPr>
              <a:t>Підніміть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праву руку!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61922" y="1424826"/>
            <a:ext cx="2266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err="1">
                <a:solidFill>
                  <a:schemeClr val="tx2">
                    <a:lumMod val="75000"/>
                  </a:schemeClr>
                </a:solidFill>
              </a:rPr>
              <a:t>Підніміть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ліву 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руку!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08" y="2627917"/>
            <a:ext cx="3035240" cy="3501287"/>
          </a:xfrm>
          <a:prstGeom prst="rect">
            <a:avLst/>
          </a:prstGeom>
        </p:spPr>
      </p:pic>
      <p:pic>
        <p:nvPicPr>
          <p:cNvPr id="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51" y="2255824"/>
            <a:ext cx="3160773" cy="326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48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186999" y="387477"/>
            <a:ext cx="8732066" cy="6799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Вправа «</a:t>
            </a:r>
            <a:r>
              <a:rPr lang="uk-UA" sz="2800" b="1" dirty="0" err="1">
                <a:solidFill>
                  <a:schemeClr val="bg1"/>
                </a:solidFill>
              </a:rPr>
              <a:t>Підніми</a:t>
            </a:r>
            <a:r>
              <a:rPr lang="uk-UA" sz="2800" b="1" dirty="0">
                <a:solidFill>
                  <a:schemeClr val="bg1"/>
                </a:solidFill>
              </a:rPr>
              <a:t> праву, ліву руку!»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392" y="2392958"/>
            <a:ext cx="3035240" cy="350128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632743" y="1243877"/>
            <a:ext cx="173477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 err="1">
                <a:solidFill>
                  <a:schemeClr val="tx2">
                    <a:lumMod val="75000"/>
                  </a:schemeClr>
                </a:solidFill>
              </a:rPr>
              <a:t>Підніміть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ліву руку!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074468" y="1243877"/>
            <a:ext cx="199798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 err="1">
                <a:solidFill>
                  <a:schemeClr val="tx2">
                    <a:lumMod val="75000"/>
                  </a:schemeClr>
                </a:solidFill>
              </a:rPr>
              <a:t>Підніміть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праву 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руку!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42" y="2397383"/>
            <a:ext cx="3040779" cy="3501287"/>
          </a:xfrm>
          <a:prstGeom prst="rect">
            <a:avLst/>
          </a:prstGeom>
        </p:spPr>
      </p:pic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51" y="2255824"/>
            <a:ext cx="3160773" cy="326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23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8197583" y="2761115"/>
            <a:ext cx="2964914" cy="27555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47974" y="312993"/>
            <a:ext cx="8732066" cy="9853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Робота за сторінкою зошита.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Що </a:t>
            </a:r>
            <a:r>
              <a:rPr lang="uk-UA" sz="2800" b="1" dirty="0">
                <a:solidFill>
                  <a:schemeClr val="bg1"/>
                </a:solidFill>
              </a:rPr>
              <a:t>зображено вгорі сторінки зошита?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" t="488" r="1029" b="914"/>
          <a:stretch/>
        </p:blipFill>
        <p:spPr>
          <a:xfrm rot="10800000">
            <a:off x="4098664" y="1298320"/>
            <a:ext cx="3694198" cy="536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8908836" y="312993"/>
            <a:ext cx="2875505" cy="265952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098663" y="1298320"/>
            <a:ext cx="3694199" cy="1746094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51" y="2255824"/>
            <a:ext cx="3160773" cy="326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14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166113" y="219528"/>
            <a:ext cx="8732066" cy="9960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Назвіть навчальне приладдя.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Обведіть </a:t>
            </a:r>
            <a:r>
              <a:rPr lang="uk-UA" sz="2800" b="1" dirty="0">
                <a:solidFill>
                  <a:schemeClr val="bg1"/>
                </a:solidFill>
              </a:rPr>
              <a:t>його </a:t>
            </a:r>
            <a:r>
              <a:rPr lang="uk-UA" sz="2800" b="1" dirty="0" smtClean="0">
                <a:solidFill>
                  <a:schemeClr val="bg1"/>
                </a:solidFill>
              </a:rPr>
              <a:t>контури олівцем</a:t>
            </a:r>
            <a:r>
              <a:rPr lang="uk-UA" sz="2800" b="1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970" y="1745377"/>
            <a:ext cx="7628925" cy="3716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969" y="1744720"/>
            <a:ext cx="7628925" cy="3716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874425" y="5460775"/>
            <a:ext cx="2783125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Обведи речі, </a:t>
            </a:r>
            <a:r>
              <a:rPr lang="uk-UA" sz="2000" b="1" dirty="0">
                <a:solidFill>
                  <a:schemeClr val="bg1"/>
                </a:solidFill>
              </a:rPr>
              <a:t>які </a:t>
            </a:r>
            <a:r>
              <a:rPr lang="uk-UA" sz="2000" b="1" dirty="0" smtClean="0">
                <a:solidFill>
                  <a:schemeClr val="bg1"/>
                </a:solidFill>
              </a:rPr>
              <a:t>потрібно </a:t>
            </a:r>
            <a:r>
              <a:rPr lang="uk-UA" sz="2000" b="1" dirty="0">
                <a:solidFill>
                  <a:schemeClr val="bg1"/>
                </a:solidFill>
              </a:rPr>
              <a:t>покласти в </a:t>
            </a:r>
            <a:r>
              <a:rPr lang="uk-UA" sz="2000" b="1" dirty="0" smtClean="0">
                <a:solidFill>
                  <a:schemeClr val="bg1"/>
                </a:solidFill>
              </a:rPr>
              <a:t>ранець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025801" y="5576949"/>
            <a:ext cx="2783125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Розфарбуйте навчальне приладдя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970" y="1745377"/>
            <a:ext cx="7628927" cy="3716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42" y="2106415"/>
            <a:ext cx="3160773" cy="326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90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39010" y="391651"/>
            <a:ext cx="11127989" cy="11359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Обведіть олівцем іграшки та вкажіть, </a:t>
            </a:r>
            <a:r>
              <a:rPr lang="uk-UA" sz="3200" b="1" dirty="0" smtClean="0">
                <a:solidFill>
                  <a:schemeClr val="bg1"/>
                </a:solidFill>
              </a:rPr>
              <a:t>куди </a:t>
            </a:r>
            <a:r>
              <a:rPr lang="uk-UA" sz="3200" b="1" dirty="0">
                <a:solidFill>
                  <a:schemeClr val="bg1"/>
                </a:solidFill>
              </a:rPr>
              <a:t>їх потрібно </a:t>
            </a:r>
            <a:r>
              <a:rPr lang="uk-UA" sz="3200" b="1" dirty="0" smtClean="0">
                <a:solidFill>
                  <a:schemeClr val="bg1"/>
                </a:solidFill>
              </a:rPr>
              <a:t>покласти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496" y="1744720"/>
            <a:ext cx="7628927" cy="3716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495" y="1744718"/>
            <a:ext cx="7628928" cy="3716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6075563" y="5892554"/>
            <a:ext cx="269650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Розфарбуйте </a:t>
            </a:r>
            <a:r>
              <a:rPr lang="uk-UA" sz="2000" b="1" dirty="0" smtClean="0">
                <a:solidFill>
                  <a:schemeClr val="bg1"/>
                </a:solidFill>
              </a:rPr>
              <a:t>іграшки 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496" y="1723751"/>
            <a:ext cx="7628930" cy="3716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10" y="2100331"/>
            <a:ext cx="3160773" cy="326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05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Скругленный прямоугольник 32"/>
          <p:cNvSpPr/>
          <p:nvPr/>
        </p:nvSpPr>
        <p:spPr>
          <a:xfrm>
            <a:off x="6440260" y="1835058"/>
            <a:ext cx="5181893" cy="255660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19284" y="479632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Організація класу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19888" y="1978311"/>
            <a:ext cx="48226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Ми — </a:t>
            </a:r>
            <a:r>
              <a:rPr lang="uk-UA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сімейка невеличка. Усі друзі — я і ти.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Привітаємось, щоб личка Всі усмішками цвіли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3193283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3080056"/>
            <a:ext cx="2380068" cy="3468824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416201" y="1554741"/>
            <a:ext cx="5681733" cy="3584329"/>
            <a:chOff x="4537582" y="26504"/>
            <a:chExt cx="5689024" cy="3708004"/>
          </a:xfrm>
        </p:grpSpPr>
        <p:pic>
          <p:nvPicPr>
            <p:cNvPr id="16" name="Picture 4" descr="лето gif - Google Търсене | Летние картинки, Природа, Лето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8001" y="34363"/>
              <a:ext cx="5317695" cy="3650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Пластиковое окно ПНГ на Прозрачном Фоне • Скачать PNG Пластиковое окно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7582" y="26504"/>
              <a:ext cx="5689024" cy="3708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82" y="3113359"/>
            <a:ext cx="2629770" cy="33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50" y="3009363"/>
            <a:ext cx="2381567" cy="347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5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648717" y="3033047"/>
            <a:ext cx="2404380" cy="22346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7495" y="325416"/>
            <a:ext cx="8732066" cy="931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Робота за сторінкою зошита.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Знайдіть</a:t>
            </a:r>
            <a:r>
              <a:rPr lang="uk-UA" sz="2800" b="1" dirty="0">
                <a:solidFill>
                  <a:schemeClr val="bg1"/>
                </a:solidFill>
              </a:rPr>
              <a:t>, що зображено посередині сторінки зошита?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" t="488" r="1029" b="914"/>
          <a:stretch/>
        </p:blipFill>
        <p:spPr>
          <a:xfrm rot="10800000">
            <a:off x="4270786" y="1668302"/>
            <a:ext cx="3420932" cy="4964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212563" y="252962"/>
            <a:ext cx="2605893" cy="241016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594509" y="3158972"/>
            <a:ext cx="3019427" cy="1803927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07496" y="1458045"/>
            <a:ext cx="2129022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Що зображено праворуч? ліворуч?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49377" y="1273379"/>
            <a:ext cx="139065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Ліворуч: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6441" y="1273379"/>
            <a:ext cx="139065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Праворуч: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2636518" y="1696902"/>
            <a:ext cx="7029586" cy="4327797"/>
            <a:chOff x="2734235" y="1964030"/>
            <a:chExt cx="7135906" cy="4459247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0" t="31083" r="14902" b="34118"/>
            <a:stretch/>
          </p:blipFill>
          <p:spPr>
            <a:xfrm>
              <a:off x="2734235" y="1964031"/>
              <a:ext cx="7135906" cy="44592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4840941" y="1964030"/>
              <a:ext cx="3290047" cy="421341"/>
            </a:xfrm>
            <a:prstGeom prst="rect">
              <a:avLst/>
            </a:prstGeom>
            <a:solidFill>
              <a:srgbClr val="F7F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9545023" y="5983141"/>
              <a:ext cx="325118" cy="440136"/>
            </a:xfrm>
            <a:prstGeom prst="rect">
              <a:avLst/>
            </a:prstGeom>
            <a:solidFill>
              <a:srgbClr val="F7F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2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" y="2664482"/>
            <a:ext cx="2490213" cy="256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21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380636" y="391651"/>
            <a:ext cx="8732066" cy="6976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Наведи олівцем по </a:t>
            </a:r>
            <a:r>
              <a:rPr lang="uk-UA" sz="2800" b="1" dirty="0" smtClean="0">
                <a:solidFill>
                  <a:schemeClr val="bg1"/>
                </a:solidFill>
              </a:rPr>
              <a:t>крапочках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13144"/>
            <a:ext cx="2474259" cy="30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3765175" y="1537705"/>
            <a:ext cx="7295851" cy="4658700"/>
            <a:chOff x="2734235" y="1964030"/>
            <a:chExt cx="7135906" cy="4459247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0" t="31083" r="14902" b="34118"/>
            <a:stretch/>
          </p:blipFill>
          <p:spPr>
            <a:xfrm>
              <a:off x="2734235" y="1964031"/>
              <a:ext cx="7135906" cy="44592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4840941" y="1964030"/>
              <a:ext cx="3290047" cy="421341"/>
            </a:xfrm>
            <a:prstGeom prst="rect">
              <a:avLst/>
            </a:prstGeom>
            <a:solidFill>
              <a:srgbClr val="F7F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9545023" y="5983141"/>
              <a:ext cx="325118" cy="440136"/>
            </a:xfrm>
            <a:prstGeom prst="rect">
              <a:avLst/>
            </a:prstGeom>
            <a:solidFill>
              <a:srgbClr val="F7F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5" r="405" b="2189"/>
          <a:stretch/>
        </p:blipFill>
        <p:spPr>
          <a:xfrm>
            <a:off x="3765174" y="1542951"/>
            <a:ext cx="7390506" cy="4659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Стрелка вправо 23"/>
          <p:cNvSpPr/>
          <p:nvPr/>
        </p:nvSpPr>
        <p:spPr>
          <a:xfrm>
            <a:off x="2474259" y="1246770"/>
            <a:ext cx="1083787" cy="479168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1" r="418" b="2244"/>
          <a:stretch/>
        </p:blipFill>
        <p:spPr>
          <a:xfrm>
            <a:off x="3765175" y="1542950"/>
            <a:ext cx="7390505" cy="4659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18" r="482" b="2145"/>
          <a:stretch/>
        </p:blipFill>
        <p:spPr>
          <a:xfrm>
            <a:off x="3765174" y="1564217"/>
            <a:ext cx="7366743" cy="4632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3" r="482" b="2198"/>
          <a:stretch/>
        </p:blipFill>
        <p:spPr>
          <a:xfrm>
            <a:off x="3765174" y="1542951"/>
            <a:ext cx="7335593" cy="4653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425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422255" y="1264586"/>
            <a:ext cx="2663300" cy="24752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84570" y="372879"/>
            <a:ext cx="8732066" cy="6976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Знайдіть</a:t>
            </a:r>
            <a:r>
              <a:rPr lang="uk-UA" sz="2800" b="1" dirty="0">
                <a:solidFill>
                  <a:schemeClr val="bg1"/>
                </a:solidFill>
              </a:rPr>
              <a:t>, що зображено внизу сторінки зошита?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" t="488" r="1029" b="914"/>
          <a:stretch/>
        </p:blipFill>
        <p:spPr>
          <a:xfrm rot="10800000">
            <a:off x="4953154" y="1239967"/>
            <a:ext cx="3700631" cy="537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005469" y="3975057"/>
            <a:ext cx="2875505" cy="265952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293755" y="4668253"/>
            <a:ext cx="3019427" cy="1494422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2075"/>
            <a:ext cx="2322046" cy="283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3" t="67627" r="21102" b="13987"/>
          <a:stretch/>
        </p:blipFill>
        <p:spPr>
          <a:xfrm>
            <a:off x="2450072" y="2535637"/>
            <a:ext cx="7136176" cy="2710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" t="3589"/>
          <a:stretch/>
        </p:blipFill>
        <p:spPr>
          <a:xfrm>
            <a:off x="2461976" y="2544681"/>
            <a:ext cx="7112368" cy="2701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3629"/>
          <a:stretch/>
        </p:blipFill>
        <p:spPr>
          <a:xfrm>
            <a:off x="2461977" y="2531899"/>
            <a:ext cx="7142419" cy="2714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246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2293785" y="1851355"/>
            <a:ext cx="9554415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253225" y="436034"/>
            <a:ext cx="7635533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397320" y="2171886"/>
            <a:ext cx="4527932" cy="3293209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</a:t>
            </a:r>
            <a:r>
              <a:rPr lang="uk-UA" sz="40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с</a:t>
            </a:r>
            <a:r>
              <a:rPr lang="uk-UA" sz="4000" b="1" dirty="0" smtClean="0">
                <a:solidFill>
                  <a:srgbClr val="295FFF"/>
                </a:solidFill>
                <a:latin typeface="Calibri" panose="020F0502020204030204" pitchFamily="34" charset="0"/>
              </a:rPr>
              <a:t>ь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м</a:t>
            </a:r>
            <a:r>
              <a:rPr lang="uk-UA" sz="40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о</a:t>
            </a:r>
            <a:endParaRPr lang="uk-UA" sz="4000" b="1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</a:t>
            </a:r>
            <a:r>
              <a:rPr lang="uk-UA" sz="40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с</a:t>
            </a:r>
            <a:r>
              <a:rPr lang="uk-UA" sz="4000" b="1" dirty="0" smtClean="0">
                <a:solidFill>
                  <a:srgbClr val="295FFF"/>
                </a:solidFill>
                <a:latin typeface="Calibri" panose="020F0502020204030204" pitchFamily="34" charset="0"/>
              </a:rPr>
              <a:t>ь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м</a:t>
            </a:r>
            <a:r>
              <a:rPr lang="uk-UA" sz="40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40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е</a:t>
            </a:r>
          </a:p>
          <a:p>
            <a:pPr algn="ctr"/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пр</a:t>
            </a:r>
            <a:r>
              <a:rPr lang="uk-UA" sz="40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40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дд</a:t>
            </a:r>
            <a:r>
              <a:rPr lang="uk-UA" sz="40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я</a:t>
            </a:r>
          </a:p>
          <a:p>
            <a:pPr algn="ctr"/>
            <a:r>
              <a:rPr lang="uk-UA" sz="40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у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м</a:t>
            </a:r>
            <a:r>
              <a:rPr lang="uk-UA" sz="40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вн</a:t>
            </a:r>
            <a:r>
              <a:rPr lang="uk-UA" sz="40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і</a:t>
            </a:r>
          </a:p>
          <a:p>
            <a:pPr algn="ctr"/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</a:t>
            </a:r>
            <a:r>
              <a:rPr lang="uk-UA" sz="40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зн</a:t>
            </a:r>
            <a:r>
              <a:rPr lang="uk-UA" sz="40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чк</a:t>
            </a:r>
            <a:r>
              <a:rPr lang="uk-UA" sz="40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и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26" y="277417"/>
            <a:ext cx="2098584" cy="157393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14590" y="2171885"/>
            <a:ext cx="3870225" cy="3293209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пр</a:t>
            </a:r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у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ч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і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у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ч</a:t>
            </a:r>
            <a:endParaRPr lang="uk-UA" sz="4000" b="1" dirty="0">
              <a:solidFill>
                <a:srgbClr val="FF505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і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р</a:t>
            </a:r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у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</a:t>
            </a:r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пр</a:t>
            </a:r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р</a:t>
            </a:r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у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</a:t>
            </a:r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вл</a:t>
            </a:r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і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о 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впр</a:t>
            </a:r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во</a:t>
            </a:r>
          </a:p>
        </p:txBody>
      </p:sp>
    </p:spTree>
    <p:extLst>
      <p:ext uri="{BB962C8B-B14F-4D97-AF65-F5344CB8AC3E}">
        <p14:creationId xmlns:p14="http://schemas.microsoft.com/office/powerpoint/2010/main" val="374569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2612540" y="407565"/>
            <a:ext cx="8811364" cy="5871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800" b="1" dirty="0">
                <a:solidFill>
                  <a:schemeClr val="bg1"/>
                </a:solidFill>
              </a:rPr>
              <a:t>Online </a:t>
            </a:r>
            <a:r>
              <a:rPr lang="uk-UA" altLang="uk-UA" sz="2800" b="1" dirty="0">
                <a:solidFill>
                  <a:schemeClr val="bg1"/>
                </a:solidFill>
              </a:rPr>
              <a:t>завдання</a:t>
            </a:r>
            <a:endParaRPr lang="en-US" altLang="uk-UA" sz="2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</a:rPr>
              <a:t> </a:t>
            </a:r>
            <a:r>
              <a:rPr lang="en-US" sz="2400" b="1" i="0" dirty="0">
                <a:solidFill>
                  <a:srgbClr val="FFFF00"/>
                </a:solidFill>
              </a:rPr>
              <a:t>QR</a:t>
            </a:r>
            <a:r>
              <a:rPr lang="uk-UA" sz="2400" b="1" i="0" dirty="0">
                <a:solidFill>
                  <a:srgbClr val="FFFF00"/>
                </a:solidFill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</a:rPr>
              <a:t>!</a:t>
            </a:r>
            <a:endParaRPr lang="uk-UA" sz="2400" b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https://learningapps.org/qrcode.php?id=pr5tnk093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653" y="2262104"/>
            <a:ext cx="1128912" cy="112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26752" y="428751"/>
            <a:ext cx="8732066" cy="6630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5904" y="1676091"/>
            <a:ext cx="8400288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</a:rPr>
              <a:t>Як називається урок?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</a:rPr>
              <a:t>Якою мовою ми розмовляли на уроці</a:t>
            </a:r>
            <a:r>
              <a:rPr lang="uk-UA" sz="2800" b="1" dirty="0">
                <a:solidFill>
                  <a:schemeClr val="bg1"/>
                </a:solidFill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</a:rPr>
              <a:t> Яких правил потрібно дотримувати на уроці?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</a:rPr>
              <a:t> Як потрібно </a:t>
            </a:r>
            <a:r>
              <a:rPr lang="uk-UA" sz="2800" b="1" dirty="0" smtClean="0">
                <a:solidFill>
                  <a:schemeClr val="bg1"/>
                </a:solidFill>
              </a:rPr>
              <a:t>сидіти </a:t>
            </a:r>
            <a:r>
              <a:rPr lang="uk-UA" sz="2800" b="1" dirty="0">
                <a:solidFill>
                  <a:schemeClr val="bg1"/>
                </a:solidFill>
              </a:rPr>
              <a:t>за партою під час письма?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</a:rPr>
              <a:t>Яке письмове приладдя допомагає вам на уроці письма?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</a:rPr>
              <a:t>Який </a:t>
            </a:r>
            <a:r>
              <a:rPr lang="uk-UA" sz="2800" b="1" dirty="0">
                <a:solidFill>
                  <a:schemeClr val="bg1"/>
                </a:solidFill>
              </a:rPr>
              <a:t>настрій зараз у вас</a:t>
            </a:r>
            <a:r>
              <a:rPr lang="uk-UA" sz="2800" b="1" dirty="0" smtClean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</a:rPr>
              <a:t>Чого </a:t>
            </a:r>
            <a:r>
              <a:rPr lang="uk-UA" sz="2800" b="1" dirty="0">
                <a:solidFill>
                  <a:schemeClr val="bg1"/>
                </a:solidFill>
              </a:rPr>
              <a:t>ви навчились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?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0567" y1="16743" x2="70567" y2="16743"/>
                        <a14:foregroundMark x1="67376" y1="16972" x2="67376" y2="16972"/>
                        <a14:foregroundMark x1="47872" y1="17661" x2="47872" y2="17661"/>
                        <a14:foregroundMark x1="18794" y1="26835" x2="18794" y2="26835"/>
                        <a14:foregroundMark x1="15248" y1="17890" x2="15248" y2="17890"/>
                        <a14:foregroundMark x1="13475" y1="14450" x2="13475" y2="14450"/>
                        <a14:foregroundMark x1="8865" y1="18578" x2="8865" y2="18578"/>
                        <a14:foregroundMark x1="11702" y1="21560" x2="11702" y2="21560"/>
                        <a14:foregroundMark x1="17021" y1="15367" x2="17021" y2="15367"/>
                        <a14:foregroundMark x1="80496" y1="55734" x2="80496" y2="55734"/>
                        <a14:foregroundMark x1="73050" y1="57339" x2="73050" y2="57339"/>
                        <a14:foregroundMark x1="54965" y1="27523" x2="54965" y2="27523"/>
                        <a14:foregroundMark x1="51064" y1="32798" x2="51064" y2="32798"/>
                        <a14:foregroundMark x1="10993" y1="14450" x2="10993" y2="14450"/>
                        <a14:foregroundMark x1="10638" y1="16055" x2="10638" y2="16055"/>
                        <a14:foregroundMark x1="7092" y1="16743" x2="7092" y2="167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92"/>
          <a:stretch/>
        </p:blipFill>
        <p:spPr bwMode="auto">
          <a:xfrm flipH="1">
            <a:off x="9869350" y="2178880"/>
            <a:ext cx="2456761" cy="350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0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50041" y="324021"/>
            <a:ext cx="7546350" cy="7848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 «Мій настрій»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1571" y="1714016"/>
            <a:ext cx="518871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Я</a:t>
            </a:r>
            <a:r>
              <a:rPr lang="uk-UA" sz="2800" b="1" dirty="0" smtClean="0">
                <a:solidFill>
                  <a:schemeClr val="bg1"/>
                </a:solidFill>
              </a:rPr>
              <a:t> втомився на </a:t>
            </a:r>
            <a:r>
              <a:rPr lang="uk-UA" sz="28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Агрессивный ребенок - это сегодня не редкость». ЯСЛИ - САД № 69 г. Гродн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256" y="661882"/>
            <a:ext cx="2625199" cy="262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13734" y="2544761"/>
            <a:ext cx="456404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Було цікаво на </a:t>
            </a:r>
            <a:r>
              <a:rPr lang="uk-UA" sz="28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Blink, cartoon, character, emoji, emotion, face, smiley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" y="1644012"/>
            <a:ext cx="1966433" cy="196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Смайлики, эмодзи Фейсбук - коды, что означают раcшифров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174" y="3675613"/>
            <a:ext cx="2142506" cy="199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87923" y="3637595"/>
            <a:ext cx="536327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Дуже сподобалось працювати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Пин от пользователя Светлана Андреева на доске Смайлики | Смайлики ..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" y="4314800"/>
            <a:ext cx="2317794" cy="1888574"/>
          </a:xfrm>
          <a:prstGeom prst="rect">
            <a:avLst/>
          </a:prstGeom>
          <a:solidFill>
            <a:srgbClr val="7030A0"/>
          </a:solidFill>
          <a:extLst/>
        </p:spPr>
      </p:pic>
      <p:sp>
        <p:nvSpPr>
          <p:cNvPr id="16" name="TextBox 15"/>
          <p:cNvSpPr txBox="1"/>
          <p:nvPr/>
        </p:nvSpPr>
        <p:spPr>
          <a:xfrm>
            <a:off x="3223903" y="4829106"/>
            <a:ext cx="4564048" cy="95410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Трохи відпочину і повернуся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9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50041" y="269448"/>
            <a:ext cx="7546350" cy="7848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Вправа «Всі готові до уроку</a:t>
            </a:r>
            <a:r>
              <a:rPr lang="uk-UA" sz="2800" b="1" dirty="0" smtClean="0">
                <a:solidFill>
                  <a:schemeClr val="bg1"/>
                </a:solidFill>
              </a:rPr>
              <a:t>»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01402" y="1409473"/>
            <a:ext cx="518871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вушка слухати - головою </a:t>
            </a:r>
            <a:r>
              <a:rPr lang="uk-UA" sz="2800" b="1" dirty="0" smtClean="0">
                <a:solidFill>
                  <a:schemeClr val="bg1"/>
                </a:solidFill>
              </a:rPr>
              <a:t>кивніть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Агрессивный ребенок - это сегодня не редкость». ЯСЛИ - САД № 69 г. Гродн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256" y="661882"/>
            <a:ext cx="2625199" cy="262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13734" y="2544761"/>
            <a:ext cx="456404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очі бачити – оком моргніть.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Blink, cartoon, character, emoji, emotion, face, smiley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" y="1644012"/>
            <a:ext cx="1966433" cy="196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Смайлики, эмодзи Фейсбук - коды, что означают раcшифров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174" y="3675613"/>
            <a:ext cx="2142506" cy="199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87923" y="3637595"/>
            <a:ext cx="5363275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ротики відповідати – посміхніться.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Пин от пользователя Светлана Андреева на доске Смайлики | Смайлики ..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" y="4314800"/>
            <a:ext cx="2317794" cy="1888574"/>
          </a:xfrm>
          <a:prstGeom prst="rect">
            <a:avLst/>
          </a:prstGeom>
          <a:solidFill>
            <a:srgbClr val="7030A0"/>
          </a:solidFill>
          <a:extLst/>
        </p:spPr>
      </p:pic>
      <p:sp>
        <p:nvSpPr>
          <p:cNvPr id="16" name="TextBox 15"/>
          <p:cNvSpPr txBox="1"/>
          <p:nvPr/>
        </p:nvSpPr>
        <p:spPr>
          <a:xfrm>
            <a:off x="3223903" y="4829106"/>
            <a:ext cx="4564048" cy="95410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ручки писати – рукою махніть.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40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96239" y="337758"/>
            <a:ext cx="875619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771584" y="1361420"/>
            <a:ext cx="7449311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uk-UA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письма 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 будете вчитися писати. 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Продовжите 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знайомитись з новими словами, навчитеся орієнтуватися 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сторінках зошита: 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вгорі, посередині, внизу, праворуч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ліворуч; складати речення за малюнками; готувати руку до письма. 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570720" y="160339"/>
            <a:ext cx="2404436" cy="22238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235072" y="3828594"/>
            <a:ext cx="2964914" cy="2755597"/>
          </a:xfrm>
          <a:prstGeom prst="rect">
            <a:avLst/>
          </a:prstGeom>
        </p:spPr>
      </p:pic>
      <p:pic>
        <p:nvPicPr>
          <p:cNvPr id="7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8749"/>
            <a:ext cx="3060699" cy="315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14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15143" y="390148"/>
            <a:ext cx="9683893" cy="8168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Ознайомлення з письмовим приладдям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4582" name="Picture 6" descr="пенал - Сток картинки - i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930" y="4613553"/>
            <a:ext cx="2491355" cy="166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Ручки шариковые обычные цветные в прозрачных пластиковых футлярах с набором  колпачков. коллекция школьных и офисных инструментов. плоские векторные  иллюстрации, изолированные на белом фоне | Премиум вект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428" y="4068319"/>
            <a:ext cx="2268012" cy="226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ольорові олівці Marco 12 штук 24 кольори: купити з доставкою по Україні.  олівці в інтернет-магазині &quot;Вереда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910" y="1886298"/>
            <a:ext cx="1983013" cy="198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Линейка картинки - 78 фото - картинки и рисунки: скачать бесплатн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479" y="2518356"/>
            <a:ext cx="1263406" cy="126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mg.officeman.ua/products/430/430/11159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8205">
            <a:off x="10065231" y="5468566"/>
            <a:ext cx="968919" cy="59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Простой карандаш на прозрачном фоне 5 » Шапки сайтов jpg бесплатн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4176">
            <a:off x="6463230" y="1968087"/>
            <a:ext cx="1370379" cy="150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Точилка клипарт (6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333" l="340" r="99491">
                        <a14:foregroundMark x1="37691" y1="67667" x2="37691" y2="67667"/>
                        <a14:foregroundMark x1="43973" y1="69333" x2="43973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801" y="5529043"/>
            <a:ext cx="571681" cy="58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747" b="6469"/>
          <a:stretch/>
        </p:blipFill>
        <p:spPr>
          <a:xfrm>
            <a:off x="8876183" y="1886298"/>
            <a:ext cx="2123729" cy="312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42" y="2877804"/>
            <a:ext cx="3198305" cy="329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57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69571" y="271908"/>
            <a:ext cx="9500131" cy="6976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Ознайомлення з </a:t>
            </a:r>
            <a:r>
              <a:rPr lang="uk-UA" sz="3600" b="1" dirty="0" smtClean="0"/>
              <a:t>зошитом</a:t>
            </a:r>
            <a:endParaRPr lang="uk-UA" sz="3600" b="1" dirty="0" smtClean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747" b="6469"/>
          <a:stretch/>
        </p:blipFill>
        <p:spPr>
          <a:xfrm>
            <a:off x="7896666" y="1070804"/>
            <a:ext cx="3641571" cy="5361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386142" y="1221425"/>
            <a:ext cx="564889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Що зображено на малюнку? Що звірі тримають у руках? Що вони роблять?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42" y="2877804"/>
            <a:ext cx="3198305" cy="329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17" t="49812" r="22129" b="14304"/>
          <a:stretch/>
        </p:blipFill>
        <p:spPr>
          <a:xfrm>
            <a:off x="3826668" y="2877804"/>
            <a:ext cx="3789582" cy="2793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753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54100" y="391650"/>
            <a:ext cx="9674860" cy="10017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Ознайомлення з правилами сидіння за партою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6" t="6297" r="14222" b="62777"/>
          <a:stretch/>
        </p:blipFill>
        <p:spPr>
          <a:xfrm>
            <a:off x="4050969" y="1947893"/>
            <a:ext cx="7391399" cy="4073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42" y="1947893"/>
            <a:ext cx="3198305" cy="329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08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62178" y="391650"/>
            <a:ext cx="8732066" cy="6976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Чому варто сидіти рівно?</a:t>
            </a:r>
          </a:p>
        </p:txBody>
      </p:sp>
      <p:pic>
        <p:nvPicPr>
          <p:cNvPr id="8" name="Picture 2" descr="ÐÐ°ÑÑÐ¸Ð½ÐºÐ¸ Ð¿Ð¾ Ð·Ð°Ð¿ÑÐ¾ÑÑ ÑÐ¸ÑÑÐ½Ð¾Ðº Ð¸ÑÐºÑÐ¸Ð²Ð»ÐµÐ½Ð¸Ðµ Ð¿Ð¾Ð·Ð²Ð¾Ð½Ð¾ÑÐ½Ð¸ÐºÐ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1" r="19779" b="19289"/>
          <a:stretch/>
        </p:blipFill>
        <p:spPr bwMode="auto">
          <a:xfrm>
            <a:off x="3825372" y="1934982"/>
            <a:ext cx="4872063" cy="394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ÐÐ°ÑÑÐ¸Ð½ÐºÐ¸ Ð¿Ð¾ Ð·Ð°Ð¿ÑÐ¾ÑÑ ÑÐ¸ÑÑÐ½Ð¾Ðº Ð¸ÑÐºÑÐ¸Ð²Ð»ÐµÐ½Ð¸Ðµ Ð¿Ð¾Ð·Ð²Ð¾Ð½Ð¾ÑÐ½Ð¸Ðº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507" y="1934982"/>
            <a:ext cx="3005716" cy="370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30" y="2097516"/>
            <a:ext cx="3198305" cy="329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94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59523" y="391495"/>
            <a:ext cx="8732066" cy="88043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Правила </a:t>
            </a:r>
            <a:r>
              <a:rPr lang="uk-UA" sz="3600" b="1" dirty="0"/>
              <a:t>правильного тримання ручки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8" t="38889" r="14748" b="42408"/>
          <a:stretch/>
        </p:blipFill>
        <p:spPr>
          <a:xfrm>
            <a:off x="3098558" y="1241420"/>
            <a:ext cx="7693031" cy="2555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 flipH="1">
            <a:off x="114519" y="102348"/>
            <a:ext cx="2203280" cy="20477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7" t="58230" r="15290" b="12260"/>
          <a:stretch/>
        </p:blipFill>
        <p:spPr>
          <a:xfrm>
            <a:off x="3098559" y="1271928"/>
            <a:ext cx="7693031" cy="4148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890823" y="4026646"/>
            <a:ext cx="1925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Лівою рукою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409775" y="3848749"/>
            <a:ext cx="2167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Правою рукою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77973" y="248062"/>
            <a:ext cx="2214027" cy="204773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059524" y="391495"/>
            <a:ext cx="8732066" cy="88043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Правила правильного тримання </a:t>
            </a:r>
            <a:r>
              <a:rPr lang="uk-UA" sz="3600" b="1" dirty="0" smtClean="0"/>
              <a:t>зошита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6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23" y="2433704"/>
            <a:ext cx="2743200" cy="283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5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31373</TotalTime>
  <Words>462</Words>
  <Application>Microsoft Office PowerPoint</Application>
  <PresentationFormat>Произвольный</PresentationFormat>
  <Paragraphs>118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1880</cp:revision>
  <dcterms:created xsi:type="dcterms:W3CDTF">2018-01-05T16:38:53Z</dcterms:created>
  <dcterms:modified xsi:type="dcterms:W3CDTF">2023-09-04T07:37:13Z</dcterms:modified>
</cp:coreProperties>
</file>