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332" r:id="rId4"/>
    <p:sldId id="333" r:id="rId5"/>
    <p:sldId id="334" r:id="rId6"/>
    <p:sldId id="344" r:id="rId7"/>
    <p:sldId id="357" r:id="rId8"/>
    <p:sldId id="358" r:id="rId9"/>
    <p:sldId id="375" r:id="rId10"/>
    <p:sldId id="359" r:id="rId11"/>
    <p:sldId id="361" r:id="rId12"/>
    <p:sldId id="363" r:id="rId13"/>
    <p:sldId id="364" r:id="rId14"/>
    <p:sldId id="365" r:id="rId15"/>
    <p:sldId id="369" r:id="rId16"/>
    <p:sldId id="370" r:id="rId17"/>
    <p:sldId id="371" r:id="rId18"/>
    <p:sldId id="372" r:id="rId19"/>
    <p:sldId id="373" r:id="rId20"/>
    <p:sldId id="374" r:id="rId21"/>
    <p:sldId id="376" r:id="rId22"/>
    <p:sldId id="352" r:id="rId23"/>
    <p:sldId id="377" r:id="rId24"/>
    <p:sldId id="35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78B64E"/>
    <a:srgbClr val="FF66FF"/>
    <a:srgbClr val="CC00CC"/>
    <a:srgbClr val="2F3242"/>
    <a:srgbClr val="FF3300"/>
    <a:srgbClr val="FF7C80"/>
    <a:srgbClr val="00B05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21.wdp"/><Relationship Id="rId7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22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h4z2vrst22" TargetMode="External"/><Relationship Id="rId5" Type="http://schemas.microsoft.com/office/2007/relationships/hdphoto" Target="../media/hdphoto26.wdp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amrnvk3t22" TargetMode="External"/><Relationship Id="rId5" Type="http://schemas.microsoft.com/office/2007/relationships/hdphoto" Target="../media/hdphoto26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10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4919" y="4492766"/>
            <a:ext cx="4146309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Добукварний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1-2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3010" name="Picture 2" descr="https://i.pinimg.com/564x/74/b8/86/74b88647d17cf1c0b265d906afadb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0" y="659957"/>
            <a:ext cx="4146309" cy="3697066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88502" y="659957"/>
            <a:ext cx="6423083" cy="37797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Ознайомлення з </a:t>
            </a:r>
            <a:r>
              <a:rPr lang="uk-UA" sz="3600" b="1" dirty="0" smtClean="0">
                <a:solidFill>
                  <a:schemeClr val="bg1"/>
                </a:solidFill>
              </a:rPr>
              <a:t>букварем. </a:t>
            </a:r>
            <a:r>
              <a:rPr lang="uk-UA" sz="3600" b="1" dirty="0">
                <a:solidFill>
                  <a:schemeClr val="bg1"/>
                </a:solidFill>
              </a:rPr>
              <a:t>Слова, які відповідають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 </a:t>
            </a:r>
            <a:r>
              <a:rPr lang="uk-UA" sz="3600" b="1" dirty="0">
                <a:solidFill>
                  <a:schemeClr val="bg1"/>
                </a:solidFill>
              </a:rPr>
              <a:t>питання </a:t>
            </a:r>
            <a:r>
              <a:rPr lang="uk-UA" sz="3600" b="1" dirty="0" smtClean="0">
                <a:solidFill>
                  <a:schemeClr val="bg1"/>
                </a:solidFill>
              </a:rPr>
              <a:t>ЩО?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Тема </a:t>
            </a:r>
            <a:r>
              <a:rPr lang="uk-UA" sz="3600" b="1" dirty="0">
                <a:solidFill>
                  <a:schemeClr val="bg1"/>
                </a:solidFill>
              </a:rPr>
              <a:t>для спілкування: </a:t>
            </a:r>
            <a:r>
              <a:rPr lang="uk-UA" sz="3600" b="1" dirty="0" smtClean="0">
                <a:solidFill>
                  <a:schemeClr val="bg1"/>
                </a:solidFill>
              </a:rPr>
              <a:t>Правила поведінки на </a:t>
            </a:r>
            <a:r>
              <a:rPr lang="uk-UA" sz="36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600" b="1" dirty="0" smtClean="0">
                <a:solidFill>
                  <a:schemeClr val="bg1"/>
                </a:solidFill>
              </a:rPr>
              <a:t>. Навчальне приладдя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59544" y="358660"/>
            <a:ext cx="8218715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Розгляньте малюнок класної </a:t>
            </a:r>
            <a:r>
              <a:rPr lang="uk-UA" sz="3600" b="1" dirty="0" smtClean="0"/>
              <a:t>кімнати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52" t="3795" r="6543" b="6109"/>
          <a:stretch/>
        </p:blipFill>
        <p:spPr>
          <a:xfrm>
            <a:off x="2759544" y="2284473"/>
            <a:ext cx="7543800" cy="355369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837229" y="1318937"/>
            <a:ext cx="56333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Назвіть шкільні </a:t>
            </a:r>
            <a:r>
              <a:rPr lang="uk-UA" sz="2800" b="1" dirty="0"/>
              <a:t>меблі. Що це</a:t>
            </a:r>
            <a:r>
              <a:rPr lang="uk-UA" sz="2800" b="1" dirty="0" smtClean="0"/>
              <a:t>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9100"/>
            <a:ext cx="2579914" cy="31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3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356" t="59773" r="53224" b="17432"/>
          <a:stretch/>
        </p:blipFill>
        <p:spPr>
          <a:xfrm>
            <a:off x="2683738" y="1328057"/>
            <a:ext cx="8786178" cy="3371267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83738" y="336890"/>
            <a:ext cx="8756193" cy="588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Вправа «Що зайве</a:t>
            </a:r>
            <a:r>
              <a:rPr lang="uk-UA" sz="3600" b="1" dirty="0" smtClean="0"/>
              <a:t>?»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888222" y="3113514"/>
            <a:ext cx="1551709" cy="1335438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82927" y="1524705"/>
            <a:ext cx="1579418" cy="1330038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9100"/>
            <a:ext cx="2579914" cy="31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83738" y="4866298"/>
            <a:ext cx="682013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кожний предмет. Що?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Що роблять з цими предметами?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Як їх можна назвати одним словом? </a:t>
            </a:r>
          </a:p>
        </p:txBody>
      </p:sp>
    </p:spTree>
    <p:extLst>
      <p:ext uri="{BB962C8B-B14F-4D97-AF65-F5344CB8AC3E}">
        <p14:creationId xmlns:p14="http://schemas.microsoft.com/office/powerpoint/2010/main" val="31730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821" y="2285224"/>
            <a:ext cx="8874620" cy="4428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81058" y="202017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Вправа «Що зайве</a:t>
            </a:r>
            <a:r>
              <a:rPr lang="uk-UA" sz="3600" b="1" dirty="0" smtClean="0"/>
              <a:t>?»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39555" y="2682590"/>
            <a:ext cx="3095863" cy="1883105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3" t="54259" r="54842" b="22856"/>
          <a:stretch/>
        </p:blipFill>
        <p:spPr bwMode="auto">
          <a:xfrm>
            <a:off x="3972516" y="4449573"/>
            <a:ext cx="1539936" cy="20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65563" r="74050" b="14062"/>
          <a:stretch/>
        </p:blipFill>
        <p:spPr bwMode="auto">
          <a:xfrm>
            <a:off x="3880928" y="2682590"/>
            <a:ext cx="1631524" cy="1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80045" r="49660" b="787"/>
          <a:stretch/>
        </p:blipFill>
        <p:spPr bwMode="auto">
          <a:xfrm>
            <a:off x="5985371" y="4545057"/>
            <a:ext cx="2543520" cy="18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82458" r="26218" b="2375"/>
          <a:stretch/>
        </p:blipFill>
        <p:spPr bwMode="auto">
          <a:xfrm>
            <a:off x="9450663" y="2941755"/>
            <a:ext cx="1886587" cy="12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пенал - Сток картинки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36" y="4574051"/>
            <a:ext cx="2716395" cy="18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isney Pixar Cars Молния МакКуин, Тачки 3: Гонка на победу Молния МакКуин  Матер Док Хадсон, автомобильный мультфильм, автомобиль, мультфильм,  транспортное средство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8" b="89864" l="619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99" y="2773196"/>
            <a:ext cx="3095863" cy="17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05" y="345628"/>
            <a:ext cx="2209008" cy="270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19821" y="845436"/>
            <a:ext cx="8380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Назви кожний предмет. Що?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Що роблять з цими предметами? 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Як їх можна назвати? </a:t>
            </a:r>
          </a:p>
        </p:txBody>
      </p:sp>
    </p:spTree>
    <p:extLst>
      <p:ext uri="{BB962C8B-B14F-4D97-AF65-F5344CB8AC3E}">
        <p14:creationId xmlns:p14="http://schemas.microsoft.com/office/powerpoint/2010/main" val="39840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465" t="27898" r="14785" b="47843"/>
          <a:stretch/>
        </p:blipFill>
        <p:spPr>
          <a:xfrm>
            <a:off x="2494934" y="1839686"/>
            <a:ext cx="8989287" cy="426665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05693" y="348369"/>
            <a:ext cx="10878528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Розкажіть Олі, які предмети треба брати до </a:t>
            </a:r>
            <a:r>
              <a:rPr lang="uk-UA" sz="3600" b="1" dirty="0" smtClean="0"/>
              <a:t>школи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347571"/>
            <a:ext cx="2260558" cy="27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2764972" y="2956161"/>
            <a:ext cx="1774860" cy="1350351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582709" y="4898737"/>
            <a:ext cx="2261434" cy="1126233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545286" y="1997755"/>
            <a:ext cx="1840163" cy="1463902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787623" y="3017537"/>
            <a:ext cx="1696598" cy="1663319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832643" y="4817367"/>
            <a:ext cx="2118386" cy="1288974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Симпатичная девочка, играющая с обручем | Премиум вектор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11619"/>
          <a:stretch/>
        </p:blipFill>
        <p:spPr bwMode="auto">
          <a:xfrm>
            <a:off x="8418085" y="1251703"/>
            <a:ext cx="2160000" cy="25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9271" y="370139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Чи впізнаєте ви ці букви? Назвіть їх.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-184"/>
          <a:stretch/>
        </p:blipFill>
        <p:spPr>
          <a:xfrm>
            <a:off x="3363687" y="3873668"/>
            <a:ext cx="7113924" cy="2379375"/>
          </a:xfrm>
          <a:prstGeom prst="rect">
            <a:avLst/>
          </a:prstGeom>
        </p:spPr>
      </p:pic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3" y="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quarium dans la chambre, icône, style dessin animé Image Vectorielle Stock  - Alam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36"/>
          <a:stretch/>
        </p:blipFill>
        <p:spPr bwMode="auto">
          <a:xfrm>
            <a:off x="3363687" y="1773336"/>
            <a:ext cx="2259347" cy="16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29" y="1476791"/>
            <a:ext cx="20478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13446" y="445745"/>
            <a:ext cx="7160005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Доберіть 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Картинки буква А - Алфавит - Картинки PNG - Галере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3" y="1402361"/>
            <a:ext cx="4410679" cy="45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ng Автобус Tayo Автобусный Режим Транспортный Транспорт Tayo Маленький  Автобус, Фургон, Транспорт, Скорая Помощь Hd Png Скачать – Потрясающие  бесплатные прозрачные png клипарт изображения скачать бесплат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5" b="98287" l="1786" r="97976">
                        <a14:foregroundMark x1="21071" y1="60738" x2="21071" y2="60738"/>
                        <a14:foregroundMark x1="60119" y1="55731" x2="60119" y2="55731"/>
                        <a14:foregroundMark x1="60119" y1="79315" x2="60119" y2="79315"/>
                        <a14:foregroundMark x1="56071" y1="17523" x2="56071" y2="17523"/>
                        <a14:foregroundMark x1="33690" y1="21476" x2="33690" y2="21476"/>
                        <a14:foregroundMark x1="37262" y1="67984" x2="37262" y2="67984"/>
                        <a14:foregroundMark x1="48452" y1="65217" x2="48452" y2="65217"/>
                        <a14:foregroundMark x1="43333" y1="67457" x2="43333" y2="67457"/>
                        <a14:foregroundMark x1="32738" y1="66930" x2="32738" y2="66930"/>
                        <a14:foregroundMark x1="20000" y1="64690" x2="20000" y2="64690"/>
                        <a14:foregroundMark x1="55000" y1="57312" x2="55000" y2="57312"/>
                        <a14:foregroundMark x1="58095" y1="59552" x2="58095" y2="59552"/>
                        <a14:foregroundMark x1="57024" y1="52306" x2="57024" y2="52306"/>
                        <a14:foregroundMark x1="17500" y1="60738" x2="17500" y2="60738"/>
                        <a14:foregroundMark x1="18571" y1="42161" x2="18571" y2="42161"/>
                        <a14:foregroundMark x1="41905" y1="20290" x2="41905" y2="20290"/>
                        <a14:foregroundMark x1="46429" y1="19763" x2="46429" y2="19763"/>
                        <a14:foregroundMark x1="51548" y1="19236" x2="51548" y2="19236"/>
                        <a14:foregroundMark x1="60119" y1="16996" x2="60119" y2="16996"/>
                        <a14:foregroundMark x1="28690" y1="24242" x2="28690" y2="2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97" y="1402361"/>
            <a:ext cx="2888836" cy="26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Акула векторные иллюстрации мультфильм клипарт | Премиум вектор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2752" r="8296" b="12145"/>
          <a:stretch/>
        </p:blipFill>
        <p:spPr bwMode="auto">
          <a:xfrm>
            <a:off x="5189311" y="4012631"/>
            <a:ext cx="2808277" cy="258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Заводной Апельсин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443" y="4162567"/>
            <a:ext cx="2132277" cy="233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Абрикос Иллюстрации и стоковые работы. 13 915 Абрикос иллюстрации и  векторная графика в формате EPS от тысяч дизайнеров стоковых клипартов на  условиях «роялти-фри»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 bwMode="auto">
          <a:xfrm>
            <a:off x="5189311" y="1701008"/>
            <a:ext cx="2371548" cy="19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81130" y="414870"/>
            <a:ext cx="7432148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Доберіть 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PNG буква У - Алфавит - Картинки PNG - Галере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7" y="1402361"/>
            <a:ext cx="4555476" cy="47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Учитель иллюстрация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1721" r="99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65" y="3513054"/>
            <a:ext cx="3184272" cy="30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Патріотичне виховання дошкільників! | ДНЗ &quot;ЗІРОЧКА&quot; м. Обух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39" y="1458129"/>
            <a:ext cx="3636980" cy="25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Милый мультфильм зеленая змея | Премиум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99" y="1624085"/>
            <a:ext cx="1852253" cy="17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49" y="4230236"/>
            <a:ext cx="1715110" cy="21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84" y="4156344"/>
            <a:ext cx="1553235" cy="22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eselye bukvy alfav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24085"/>
            <a:ext cx="4985075" cy="43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3998" y="435454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Доберіть інші слова на </a:t>
            </a:r>
            <a:r>
              <a:rPr lang="uk-UA" sz="3600" b="1" dirty="0" smtClean="0"/>
              <a:t>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Олень векторные иллюстрации мультфильм клипарт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8554" r="18150" b="9046"/>
          <a:stretch/>
        </p:blipFill>
        <p:spPr bwMode="auto">
          <a:xfrm>
            <a:off x="8989164" y="3447242"/>
            <a:ext cx="2418383" cy="3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Орел, клипарты, клип арт, clipart birds parrot, скачать клипарт, бесплатные  клипарты, коллекция клипартов животные, фото клипарт пти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16" y="1545477"/>
            <a:ext cx="2787603" cy="22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Огуречик детский рисунок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69" y="3915402"/>
            <a:ext cx="1615565" cy="25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очки, мультфильм, бота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667" y1="56556" x2="30667" y2="56556"/>
                        <a14:foregroundMark x1="29556" y1="49778" x2="29556" y2="49778"/>
                        <a14:foregroundMark x1="22111" y1="50111" x2="22111" y2="50111"/>
                        <a14:foregroundMark x1="51222" y1="43333" x2="51222" y2="43333"/>
                        <a14:foregroundMark x1="75889" y1="41778" x2="75889" y2="41778"/>
                        <a14:foregroundMark x1="82222" y1="35889" x2="82222" y2="35889"/>
                        <a14:foregroundMark x1="82556" y1="38556" x2="82556" y2="38556"/>
                        <a14:foregroundMark x1="83667" y1="42000" x2="83667" y2="42000"/>
                        <a14:foregroundMark x1="71222" y1="46111" x2="71222" y2="46111"/>
                        <a14:foregroundMark x1="56333" y1="64111" x2="56333" y2="64111"/>
                        <a14:foregroundMark x1="37333" y1="70444" x2="37333" y2="70444"/>
                        <a14:foregroundMark x1="34000" y1="68556" x2="34000" y2="68556"/>
                        <a14:foregroundMark x1="52111" y1="41667" x2="52111" y2="41667"/>
                        <a14:foregroundMark x1="49000" y1="43667" x2="49000" y2="43667"/>
                        <a14:foregroundMark x1="37778" y1="25556" x2="37778" y2="25556"/>
                        <a14:foregroundMark x1="60000" y1="25667" x2="60000" y2="25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22846" r="12502" b="23662"/>
          <a:stretch/>
        </p:blipFill>
        <p:spPr bwMode="auto">
          <a:xfrm>
            <a:off x="9133689" y="1545477"/>
            <a:ext cx="2493005" cy="17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89514" y="445746"/>
            <a:ext cx="755141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Поясніть, </a:t>
            </a:r>
            <a:r>
              <a:rPr lang="uk-UA" sz="3600" b="1" dirty="0"/>
              <a:t>що на малюнку не </a:t>
            </a:r>
            <a:r>
              <a:rPr lang="uk-UA" sz="3600" b="1" dirty="0" smtClean="0"/>
              <a:t>так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099" t="37098" r="18595" b="40083"/>
          <a:stretch/>
        </p:blipFill>
        <p:spPr>
          <a:xfrm>
            <a:off x="2308311" y="1636788"/>
            <a:ext cx="8383281" cy="409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5171894" y="4666036"/>
            <a:ext cx="1163591" cy="842135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465241" y="3216480"/>
            <a:ext cx="1012860" cy="735499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7937"/>
            <a:ext cx="2234288" cy="27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Уроки 2023\Читання\002 - Слова, які відповідають на питання ЩО\2023-08-22_162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99" y="2014444"/>
            <a:ext cx="6701843" cy="44547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9513" y="304231"/>
            <a:ext cx="755141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 rot="2031202">
            <a:off x="6353638" y="3481495"/>
            <a:ext cx="1397329" cy="754232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382000" y="4879684"/>
            <a:ext cx="1905000" cy="1217758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7937"/>
            <a:ext cx="2234288" cy="27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 rot="20620515">
            <a:off x="4050976" y="5351884"/>
            <a:ext cx="2632243" cy="762751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21221018">
            <a:off x="4027177" y="3734154"/>
            <a:ext cx="2253802" cy="675857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36819" y="1000740"/>
            <a:ext cx="71461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Обведи навчальні речі. Назви' обведені предмети. 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Постав питання до цих слів.</a:t>
            </a:r>
            <a:endParaRPr lang="uk-U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D:\1 клас\1. Навчання грамоти\Уроки 2023\Читання\002 - Слова, які відповідають на питання ЩО\2023-08-22_163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40" y="1652132"/>
            <a:ext cx="6836359" cy="48834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  <p:bldP spid="11" grpId="0" animBg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39761" y="348569"/>
            <a:ext cx="8732066" cy="6871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8005" y="2292935"/>
            <a:ext cx="5109453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Славетні українці - олімпійці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5132" r="18499" b="5308"/>
          <a:stretch/>
        </p:blipFill>
        <p:spPr bwMode="auto">
          <a:xfrm>
            <a:off x="579205" y="1771199"/>
            <a:ext cx="5945165" cy="366318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1447801" y="1799285"/>
            <a:ext cx="10020758" cy="44491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8979" y="258057"/>
            <a:ext cx="8732066" cy="11135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</a:t>
            </a:r>
            <a:r>
              <a:rPr lang="uk-UA" sz="3600" b="1" dirty="0" smtClean="0"/>
              <a:t>робота </a:t>
            </a:r>
            <a:endParaRPr lang="uk-UA" sz="36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114779" y="2268379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ртф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ю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кз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 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ц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шк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п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uk-UA" sz="4000" b="1" dirty="0">
              <a:solidFill>
                <a:srgbClr val="FF505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шк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дд</a:t>
            </a:r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7" y="258057"/>
            <a:ext cx="2038060" cy="15285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64208" y="2283416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 ч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нн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  <a:endParaRPr lang="uk-UA" sz="40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кв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 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тк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рв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err="1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4000" b="1" dirty="0" err="1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нк</a:t>
            </a:r>
            <a:r>
              <a:rPr lang="uk-UA" sz="4000" b="1" dirty="0" err="1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endParaRPr lang="uk-UA" sz="4000" b="1" dirty="0" smtClean="0">
              <a:solidFill>
                <a:srgbClr val="FF505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ф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зхв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нк</a:t>
            </a:r>
            <a:r>
              <a:rPr lang="uk-UA" sz="40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5451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86346" y="422588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3600" b="1" dirty="0">
                <a:solidFill>
                  <a:schemeClr val="bg1"/>
                </a:solidFill>
              </a:rPr>
              <a:t>Online </a:t>
            </a:r>
            <a:r>
              <a:rPr lang="uk-UA" altLang="uk-UA" sz="3600" b="1" dirty="0">
                <a:solidFill>
                  <a:schemeClr val="bg1"/>
                </a:solidFill>
              </a:rPr>
              <a:t>завдання</a:t>
            </a:r>
            <a:endParaRPr lang="en-US" altLang="uk-UA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</a:rPr>
              <a:t> </a:t>
            </a:r>
            <a:r>
              <a:rPr lang="en-US" sz="2400" b="1" i="0" dirty="0">
                <a:solidFill>
                  <a:srgbClr val="FFFF00"/>
                </a:solidFill>
              </a:rPr>
              <a:t>QR</a:t>
            </a:r>
            <a:r>
              <a:rPr lang="uk-UA" sz="2400" b="1" i="0" dirty="0">
                <a:solidFill>
                  <a:srgbClr val="FFFF00"/>
                </a:solidFill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</a:rPr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2" name="Picture 2" descr="https://learningapps.org/qrcode.php?id=ph4z2vrst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518" y="2246775"/>
            <a:ext cx="1124385" cy="11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36" y="2988460"/>
            <a:ext cx="3828236" cy="33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183207" y="407565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3600" b="1" dirty="0">
                <a:solidFill>
                  <a:schemeClr val="bg1"/>
                </a:solidFill>
              </a:rPr>
              <a:t>Online </a:t>
            </a:r>
            <a:r>
              <a:rPr lang="uk-UA" altLang="uk-UA" sz="3600" b="1" dirty="0">
                <a:solidFill>
                  <a:schemeClr val="bg1"/>
                </a:solidFill>
              </a:rPr>
              <a:t>завдання</a:t>
            </a:r>
            <a:endParaRPr lang="en-US" altLang="uk-UA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5" y="1215040"/>
            <a:ext cx="3912001" cy="1061268"/>
          </a:xfrm>
          <a:prstGeom prst="wedgeRoundRectCallout">
            <a:avLst>
              <a:gd name="adj1" fmla="val 436"/>
              <a:gd name="adj2" fmla="val 109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chemeClr val="bg1"/>
                </a:solidFill>
              </a:rPr>
              <a:t>Відскануй</a:t>
            </a:r>
            <a:r>
              <a:rPr lang="uk-UA" sz="2400" b="1" i="0" dirty="0">
                <a:solidFill>
                  <a:schemeClr val="bg1"/>
                </a:solidFill>
              </a:rPr>
              <a:t> </a:t>
            </a:r>
            <a:r>
              <a:rPr lang="en-US" sz="2400" b="1" i="0" dirty="0">
                <a:solidFill>
                  <a:schemeClr val="bg1"/>
                </a:solidFill>
              </a:rPr>
              <a:t>QR</a:t>
            </a:r>
            <a:r>
              <a:rPr lang="uk-UA" sz="2400" b="1" i="0" dirty="0">
                <a:solidFill>
                  <a:schemeClr val="bg1"/>
                </a:solidFill>
              </a:rPr>
              <a:t>-код або натисни </a:t>
            </a:r>
            <a:r>
              <a:rPr lang="uk-UA" sz="2400" b="1" dirty="0">
                <a:solidFill>
                  <a:schemeClr val="bg1"/>
                </a:solidFill>
              </a:rPr>
              <a:t>жовтий круг</a:t>
            </a:r>
            <a:r>
              <a:rPr lang="uk-UA" sz="2400" b="1" i="0" dirty="0">
                <a:solidFill>
                  <a:schemeClr val="bg1"/>
                </a:solidFill>
              </a:rPr>
              <a:t>!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s://learningapps.org/qrcode.php?id=pamrnvk3t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448" y="2228850"/>
            <a:ext cx="1084548" cy="10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0597" y="468676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343" y="1851174"/>
            <a:ext cx="8316686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Що нового ви сьогодні дізнались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Яких правил потрібно дотримувати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Яка книга допомагатиме вам навчатися читати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Чого ви навчились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Який </a:t>
            </a:r>
            <a:r>
              <a:rPr lang="uk-UA" sz="2800" b="1" dirty="0">
                <a:solidFill>
                  <a:schemeClr val="bg1"/>
                </a:solidFill>
              </a:rPr>
              <a:t>настрій зараз у вас?</a:t>
            </a: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9502080" y="1655894"/>
            <a:ext cx="2230577" cy="31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6449" y="307761"/>
            <a:ext cx="10460521" cy="7046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4663" y="1145817"/>
            <a:ext cx="95275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Цеглинку </a:t>
            </a:r>
            <a:r>
              <a:rPr lang="uk-UA" sz="3600" b="1" dirty="0" smtClean="0">
                <a:ln/>
                <a:solidFill>
                  <a:schemeClr val="accent4">
                    <a:lumMod val="50000"/>
                  </a:schemeClr>
                </a:solidFill>
              </a:rPr>
              <a:t>ЛЕГО</a:t>
            </a:r>
            <a:r>
              <a:rPr lang="uk-UA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uk-UA" sz="36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підійміть, зустріч нашу </a:t>
            </a:r>
            <a:r>
              <a:rPr lang="uk-UA" sz="36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оцініть!</a:t>
            </a:r>
            <a:endParaRPr lang="ru-RU" sz="3600" b="1" cap="none" spc="0" dirty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трошки втомилась!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  <p:pic>
        <p:nvPicPr>
          <p:cNvPr id="5124" name="Picture 4" descr="Иллюстрация школьников детей мультфильм | Премиум вектор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3" t="52995"/>
          <a:stretch/>
        </p:blipFill>
        <p:spPr bwMode="auto">
          <a:xfrm>
            <a:off x="2861768" y="2339256"/>
            <a:ext cx="1678776" cy="2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1" r="71736"/>
          <a:stretch/>
        </p:blipFill>
        <p:spPr bwMode="auto">
          <a:xfrm>
            <a:off x="9732458" y="2370225"/>
            <a:ext cx="2022051" cy="27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4252134" y="2750095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5" y="2370226"/>
            <a:ext cx="1924180" cy="27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343600" y="306440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 t="54049" r="24291" b="392"/>
          <a:stretch/>
        </p:blipFill>
        <p:spPr bwMode="auto">
          <a:xfrm>
            <a:off x="7295747" y="2371097"/>
            <a:ext cx="2071416" cy="27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015279" y="288322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5058775" y="2276836"/>
            <a:ext cx="1738161" cy="28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57153" y="3436701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639451" y="265701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6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Мальчик и девочка чтение и запись — стоковый вектор"/>
          <p:cNvPicPr>
            <a:picLocks noChangeAspect="1" noChangeArrowheads="1"/>
          </p:cNvPicPr>
          <p:nvPr/>
        </p:nvPicPr>
        <p:blipFill rotWithShape="1">
          <a:blip r:embed="rId2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33" t="5306" r="3658" b="6361"/>
          <a:stretch/>
        </p:blipFill>
        <p:spPr bwMode="auto">
          <a:xfrm>
            <a:off x="264352" y="1863160"/>
            <a:ext cx="7501853" cy="4235744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415298" y="338570"/>
            <a:ext cx="9486278" cy="688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Вправа «Очікування». Чого ви хочете навчитися в школі?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5298" y="1149940"/>
            <a:ext cx="618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Познайомимось з новими для вас словами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8055429" y="2205439"/>
            <a:ext cx="3846147" cy="3551186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8406894" y="2857647"/>
            <a:ext cx="3143216" cy="224676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ль/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28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28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ц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дн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кл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рш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кл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кл</a:t>
            </a:r>
            <a:r>
              <a:rPr lang="uk-UA" sz="2800" b="1" dirty="0" smtClean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</a:p>
        </p:txBody>
      </p:sp>
      <p:pic>
        <p:nvPicPr>
          <p:cNvPr id="9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9" y="115717"/>
            <a:ext cx="1994517" cy="1495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09281" y="304231"/>
            <a:ext cx="8756193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Правила поведінки на </a:t>
            </a:r>
            <a:r>
              <a:rPr lang="uk-UA" sz="3600" b="1" dirty="0" err="1" smtClean="0"/>
              <a:t>уроці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956" l="3370" r="9510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5" y="46166"/>
            <a:ext cx="2586014" cy="316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99656" y="1269419"/>
            <a:ext cx="341811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Що </a:t>
            </a:r>
            <a:r>
              <a:rPr lang="uk-UA" sz="2400" dirty="0"/>
              <a:t>треба зробити, </a:t>
            </a:r>
            <a:endParaRPr lang="uk-UA" sz="2400" dirty="0" smtClean="0"/>
          </a:p>
          <a:p>
            <a:pPr algn="ctr"/>
            <a:r>
              <a:rPr lang="uk-UA" sz="2400" dirty="0" smtClean="0"/>
              <a:t>щоб </a:t>
            </a:r>
            <a:r>
              <a:rPr lang="uk-UA" sz="2400" dirty="0"/>
              <a:t>одержати дозвіл запитати чи відповісти на запитання, вийти, за потреби, з </a:t>
            </a:r>
            <a:r>
              <a:rPr lang="uk-UA" sz="2400" dirty="0" smtClean="0"/>
              <a:t>класу?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9656" y="4835607"/>
            <a:ext cx="327102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uk-UA" sz="2400" dirty="0"/>
              <a:t>Я</a:t>
            </a:r>
            <a:r>
              <a:rPr lang="uk-UA" sz="2400" dirty="0" smtClean="0"/>
              <a:t>к </a:t>
            </a:r>
            <a:r>
              <a:rPr lang="uk-UA" sz="2400" dirty="0"/>
              <a:t>сидіти за партою – де тримати ноги, руки? 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63078" y="3407576"/>
            <a:ext cx="3091071" cy="1200329"/>
          </a:xfrm>
          <a:prstGeom prst="rect">
            <a:avLst/>
          </a:prstGeom>
          <a:solidFill>
            <a:srgbClr val="FF505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Я</a:t>
            </a:r>
            <a:r>
              <a:rPr lang="uk-UA" sz="2400" dirty="0">
                <a:solidFill>
                  <a:schemeClr val="bg1"/>
                </a:solidFill>
              </a:rPr>
              <a:t>к розташовувати навчальне приладдя на </a:t>
            </a:r>
            <a:r>
              <a:rPr lang="uk-UA" sz="2400" dirty="0" smtClean="0">
                <a:solidFill>
                  <a:schemeClr val="bg1"/>
                </a:solidFill>
              </a:rPr>
              <a:t>парті?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Конспект уроку письма на тему: &quot;Письмове приладдя. Постава під час письма.  Орієнтування на сторінці зошита (вгорі, посередині, внизу)&quot;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02" y="1117019"/>
            <a:ext cx="5383610" cy="543240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754" y="150507"/>
            <a:ext cx="8774016" cy="5845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Рутини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crianças engraçadas com quadro-negro vazio 2407626 Vetor no Vecteez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" t="3346" r="2242" b="2815"/>
          <a:stretch/>
        </p:blipFill>
        <p:spPr bwMode="auto">
          <a:xfrm>
            <a:off x="252000" y="744893"/>
            <a:ext cx="11592000" cy="60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94230" y="2852465"/>
            <a:ext cx="5565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Щоб урок пройшов не марно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Працювати треба гарно!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Зошити й книжки </a:t>
            </a:r>
            <a:r>
              <a:rPr lang="uk-UA" sz="3200" b="1" dirty="0" err="1">
                <a:solidFill>
                  <a:schemeClr val="bg1"/>
                </a:solidFill>
              </a:rPr>
              <a:t>готуєм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Вчителя відразу чуєм.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І пенал відкриєм вмить,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Щоб швиденько все зробить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185" y="376020"/>
            <a:ext cx="8732066" cy="621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Ознайомлення з </a:t>
            </a:r>
            <a:r>
              <a:rPr lang="uk-UA" sz="3600" b="1" dirty="0" smtClean="0">
                <a:solidFill>
                  <a:schemeClr val="bg1"/>
                </a:solidFill>
              </a:rPr>
              <a:t>Букварем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973" y="1380097"/>
            <a:ext cx="3490769" cy="507615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2" y="1380097"/>
            <a:ext cx="3503062" cy="5167583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742" y="1191440"/>
            <a:ext cx="4262714" cy="54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8851" y="389940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Слова – назви предметів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2524" y="1394615"/>
            <a:ext cx="8832662" cy="3079414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367" y="1665906"/>
            <a:ext cx="133696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Що це?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9826" y="2955313"/>
            <a:ext cx="19889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Порівняй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3" name="Picture 2" descr="Шкільний дзвінок | Kitchen appliances, Nespresso, Nespresso cu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26596" r="28705" b="19452"/>
          <a:stretch/>
        </p:blipFill>
        <p:spPr bwMode="auto">
          <a:xfrm flipH="1">
            <a:off x="2722523" y="1394615"/>
            <a:ext cx="3174445" cy="299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Замовити Прапор України - ВівайСтенд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" b="100000" l="8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5151" r="7058" b="6857"/>
          <a:stretch/>
        </p:blipFill>
        <p:spPr bwMode="auto">
          <a:xfrm rot="1534452">
            <a:off x="7653037" y="1569351"/>
            <a:ext cx="3813148" cy="42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370" y="5077592"/>
            <a:ext cx="730431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Зверніть увагу на кольори стрічки на дзвонику.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З </a:t>
            </a:r>
            <a:r>
              <a:rPr lang="uk-UA" sz="2400" b="1" dirty="0"/>
              <a:t>чим вони схожі?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9621" y="401635"/>
            <a:ext cx="10239041" cy="7516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Поміркуй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Яскравий букет з жовтих і синіх троянд &quot;Україна&quot; — Kievflower - Доставка  квiтi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54622"/>
            <a:ext cx="4363172" cy="4363172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ZETKA | Вінок Нandmade Ukrainian 7646 жовто синій. Ціна, купити Вінок  Нandmade Ukrainian 7646 жовто синій в Києві, Харкові, Дніпрі, Одесі,  Запоріжжі, Львові. Вінок Нandmade Ukrainian 7646 жовто синій: огляд, опис,  прода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125" r="92266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08" y="3473167"/>
            <a:ext cx="3019781" cy="22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0" l="9743" r="100000">
                        <a14:backgroundMark x1="27390" y1="21289" x2="27390" y2="21289"/>
                        <a14:backgroundMark x1="25368" y1="29412" x2="25368" y2="29412"/>
                        <a14:backgroundMark x1="26654" y1="35294" x2="26654" y2="35294"/>
                        <a14:backgroundMark x1="29412" y1="15126" x2="29412" y2="15126"/>
                        <a14:backgroundMark x1="32537" y1="12045" x2="32537" y2="12045"/>
                        <a14:backgroundMark x1="25000" y1="15126" x2="25000" y2="15126"/>
                        <a14:backgroundMark x1="21875" y1="19608" x2="21875" y2="19608"/>
                        <a14:backgroundMark x1="41360" y1="29412" x2="41360" y2="29412"/>
                        <a14:backgroundMark x1="39890" y1="19608" x2="39890" y2="19608"/>
                        <a14:backgroundMark x1="38971" y1="32213" x2="38971" y2="32213"/>
                        <a14:backgroundMark x1="55147" y1="55462" x2="55147" y2="55462"/>
                        <a14:backgroundMark x1="58272" y1="62185" x2="58272" y2="62185"/>
                        <a14:backgroundMark x1="58272" y1="68908" x2="58272" y2="68908"/>
                        <a14:backgroundMark x1="58272" y1="75630" x2="58272" y2="75630"/>
                        <a14:backgroundMark x1="53493" y1="19608" x2="53493" y2="19608"/>
                        <a14:backgroundMark x1="56618" y1="27451" x2="56618" y2="27451"/>
                        <a14:backgroundMark x1="59559" y1="38936" x2="59559" y2="38936"/>
                        <a14:backgroundMark x1="62684" y1="50700" x2="62684" y2="50700"/>
                        <a14:backgroundMark x1="67831" y1="56863" x2="67831" y2="56863"/>
                        <a14:backgroundMark x1="73529" y1="64706" x2="73529" y2="64706"/>
                        <a14:backgroundMark x1="79596" y1="70308" x2="79596" y2="70308"/>
                        <a14:backgroundMark x1="86029" y1="74510" x2="86029" y2="74510"/>
                        <a14:backgroundMark x1="91544" y1="68347" x2="91544" y2="68347"/>
                        <a14:backgroundMark x1="93934" y1="63025" x2="93934" y2="63025"/>
                        <a14:backgroundMark x1="91912" y1="51821" x2="91912" y2="51821"/>
                        <a14:backgroundMark x1="86397" y1="45658" x2="86397" y2="45658"/>
                        <a14:backgroundMark x1="79228" y1="42017" x2="79228" y2="42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308" y="1499756"/>
            <a:ext cx="3418319" cy="2243272"/>
          </a:xfrm>
          <a:prstGeom prst="rect">
            <a:avLst/>
          </a:prstGeom>
        </p:spPr>
      </p:pic>
      <p:pic>
        <p:nvPicPr>
          <p:cNvPr id="15" name="Picture 2" descr="ÐÐ°ÑÑÐ¸Ð½ÐºÐ¸ Ð¿Ð¾ Ð·Ð°Ð¿ÑÐ¾ÑÑ Ð ÑÐºÐ·Ð°Ðº ÐºÐ»Ð¸Ð¿Ð°ÑÑ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43" y="1354622"/>
            <a:ext cx="3450542" cy="39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ÐÐ°ÑÑÐ¸Ð½ÐºÐ¸ Ð¿Ð¾ Ð·Ð°Ð¿ÑÐ¾ÑÑ ÑÑÑÐ°ÑÐºÐ° ÑÐºÑÐ°ÑÐ½Ð¸ ÐºÐ»Ð¸Ð¿Ð°ÑÑ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7477">
            <a:off x="9483709" y="5212434"/>
            <a:ext cx="761972" cy="4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Ð°ÑÑÐ¸Ð½ÐºÐ¸ Ð¿Ð¾ Ð·Ð°Ð¿ÑÐ¾ÑÑ ÑÑÑÐ°ÑÐºÐ° ÑÐºÑÐ°ÑÐ½Ð¸ ÐºÐ»Ð¸Ð¿Ð°ÑÑ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7477">
            <a:off x="9131315" y="4781502"/>
            <a:ext cx="761972" cy="4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ÑÑÑÐ°ÑÐºÐ° ÑÐºÑÐ°ÑÐ½Ð¸ ÐºÐ»Ð¸Ð¿Ð°ÑÑ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6652" flipV="1">
            <a:off x="8203550" y="3518224"/>
            <a:ext cx="761972" cy="4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3851" y="5587165"/>
            <a:ext cx="10239041" cy="10014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Для </a:t>
            </a:r>
            <a:r>
              <a:rPr lang="uk-UA" sz="2400" b="1" dirty="0"/>
              <a:t>чого люди пов'язують </a:t>
            </a:r>
            <a:r>
              <a:rPr lang="uk-UA" sz="2400" b="1" dirty="0" smtClean="0"/>
              <a:t>синьо-жовту </a:t>
            </a:r>
            <a:r>
              <a:rPr lang="uk-UA" sz="2400" b="1" dirty="0"/>
              <a:t>стрічку на сумку, зап'ястя руки чи прикріплюють на одяг?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86806" y="333046"/>
            <a:ext cx="8732066" cy="557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0" y="2423711"/>
            <a:ext cx="6900032" cy="2366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2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31251</TotalTime>
  <Words>442</Words>
  <Application>Microsoft Office PowerPoint</Application>
  <PresentationFormat>Произвольный</PresentationFormat>
  <Paragraphs>108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1852</cp:revision>
  <dcterms:created xsi:type="dcterms:W3CDTF">2018-01-05T16:38:53Z</dcterms:created>
  <dcterms:modified xsi:type="dcterms:W3CDTF">2023-09-03T18:20:22Z</dcterms:modified>
</cp:coreProperties>
</file>