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1469" r:id="rId3"/>
    <p:sldId id="1451" r:id="rId4"/>
    <p:sldId id="1454" r:id="rId5"/>
    <p:sldId id="1403" r:id="rId6"/>
    <p:sldId id="1431" r:id="rId7"/>
    <p:sldId id="1430" r:id="rId8"/>
    <p:sldId id="1455" r:id="rId9"/>
    <p:sldId id="1456" r:id="rId10"/>
    <p:sldId id="1458" r:id="rId11"/>
    <p:sldId id="1459" r:id="rId12"/>
    <p:sldId id="1460" r:id="rId13"/>
    <p:sldId id="1436" r:id="rId14"/>
    <p:sldId id="1457" r:id="rId15"/>
    <p:sldId id="1404" r:id="rId16"/>
    <p:sldId id="1466" r:id="rId17"/>
    <p:sldId id="1467" r:id="rId18"/>
    <p:sldId id="1443" r:id="rId19"/>
    <p:sldId id="1416" r:id="rId20"/>
    <p:sldId id="1463" r:id="rId21"/>
    <p:sldId id="1444" r:id="rId22"/>
    <p:sldId id="1462" r:id="rId23"/>
    <p:sldId id="1440" r:id="rId24"/>
    <p:sldId id="145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75D5"/>
    <a:srgbClr val="934BC9"/>
    <a:srgbClr val="FFCCFF"/>
    <a:srgbClr val="FF99FF"/>
    <a:srgbClr val="00BD60"/>
    <a:srgbClr val="99FFCC"/>
    <a:srgbClr val="CCFF66"/>
    <a:srgbClr val="FF3300"/>
    <a:srgbClr val="CCFF33"/>
    <a:srgbClr val="E5F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7E68B-412B-444A-8DA2-A44F3AAD6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270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42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13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microsoft.com/office/2007/relationships/hdphoto" Target="../media/hdphoto11.wdp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0v44rihc22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microsoft.com/office/2007/relationships/hdphoto" Target="../media/hdphoto14.wdp"/><Relationship Id="rId21" Type="http://schemas.openxmlformats.org/officeDocument/2006/relationships/image" Target="../media/image78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image" Target="../media/image64.png"/><Relationship Id="rId16" Type="http://schemas.microsoft.com/office/2007/relationships/hdphoto" Target="../media/hdphoto17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microsoft.com/office/2007/relationships/hdphoto" Target="../media/hdphoto16.wdp"/><Relationship Id="rId19" Type="http://schemas.microsoft.com/office/2007/relationships/hdphoto" Target="../media/hdphoto18.wdp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Relationship Id="rId22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71636" y="1092514"/>
            <a:ext cx="3075877" cy="1736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Урок 2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79467" y="498609"/>
            <a:ext cx="4528022" cy="351649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98172" y="4237305"/>
            <a:ext cx="9641114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Спільні та відмінні </a:t>
            </a: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ознаки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предметів. Поділ на групи. Лічба. </a:t>
            </a:r>
            <a:endParaRPr lang="uk-UA" sz="4000" b="1" dirty="0" smtClean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Пряма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крива і ламана лінії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ТОГОВЫЕ ЗАНЯТИЯ В ДЕТСКОМ САДУ | Детский сад №35 «Море»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42" y="853028"/>
            <a:ext cx="4062185" cy="2807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32767" y="314388"/>
            <a:ext cx="8732066" cy="108157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Актуалізація знань про геометричні фігури: точка, пряма, крива, ламана лінії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3569" y="1594950"/>
            <a:ext cx="5615831" cy="2281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Дзьобом «стук!» по стовбуру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розумний тато-дятел: 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– Давай-но, синку, змалечку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математику вивчати.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7335" y="3871922"/>
            <a:ext cx="5986272" cy="2281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Слід від дзьоба – це не крапка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і не дірка, мій синочку.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Математики назвали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Це поняття – </a:t>
            </a: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 descr="Птица дятел на стволе дерева.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r="21560" b="3998"/>
          <a:stretch/>
        </p:blipFill>
        <p:spPr bwMode="auto">
          <a:xfrm>
            <a:off x="8782737" y="1515706"/>
            <a:ext cx="3068368" cy="4259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Идеи на тему «Птицы» (51) | птицы, животные,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5923" flipH="1">
            <a:off x="8237164" y="1340189"/>
            <a:ext cx="1933027" cy="31005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 rot="19828513">
            <a:off x="4452061" y="5257140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9828513">
            <a:off x="4586007" y="5189388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9828513">
            <a:off x="4718908" y="5109255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9828513">
            <a:off x="4852903" y="5039076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9828513">
            <a:off x="4986899" y="4968896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9828513">
            <a:off x="5114786" y="4890550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9828513">
            <a:off x="5240635" y="4816299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9828513">
            <a:off x="5373106" y="4742047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7944228" y="4209840"/>
            <a:ext cx="1931369" cy="11631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 rot="2210164">
            <a:off x="10377473" y="5172480"/>
            <a:ext cx="826338" cy="16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54022" y="1365231"/>
            <a:ext cx="2795989" cy="2201460"/>
          </a:xfrm>
          <a:prstGeom prst="roundRect">
            <a:avLst/>
          </a:prstGeom>
          <a:noFill/>
          <a:ln w="57150">
            <a:solidFill>
              <a:srgbClr val="00C66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1623" y="4184000"/>
            <a:ext cx="2795989" cy="2201460"/>
          </a:xfrm>
          <a:prstGeom prst="roundRect">
            <a:avLst/>
          </a:prstGeom>
          <a:noFill/>
          <a:ln w="57150">
            <a:solidFill>
              <a:srgbClr val="00C66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842428" y="4028935"/>
            <a:ext cx="2795989" cy="2201460"/>
          </a:xfrm>
          <a:prstGeom prst="roundRect">
            <a:avLst/>
          </a:prstGeom>
          <a:noFill/>
          <a:ln w="57150">
            <a:solidFill>
              <a:srgbClr val="00C66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9828513">
            <a:off x="5563511" y="1858913"/>
            <a:ext cx="123663" cy="8569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9828513">
            <a:off x="5515056" y="4667605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9828513">
            <a:off x="5647909" y="4593163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9828513">
            <a:off x="5781903" y="4519720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9828513">
            <a:off x="5915898" y="4449541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19828513">
            <a:off x="6049894" y="4379361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 rot="19828513">
            <a:off x="6177781" y="4301015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 rot="19828513">
            <a:off x="6303630" y="4226764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19828513">
            <a:off x="6436101" y="4152512"/>
            <a:ext cx="123663" cy="85691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69005" y="2346535"/>
            <a:ext cx="215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Це –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98176" y="4782984"/>
            <a:ext cx="2256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з точок утворюється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лінія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20645" y="5138718"/>
            <a:ext cx="2001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це –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пряма лінія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5606642" y="3508439"/>
            <a:ext cx="213" cy="577285"/>
          </a:xfrm>
          <a:prstGeom prst="straightConnector1">
            <a:avLst/>
          </a:prstGeom>
          <a:ln w="76200">
            <a:solidFill>
              <a:srgbClr val="FF313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6200000" flipH="1">
            <a:off x="7445271" y="4943484"/>
            <a:ext cx="213" cy="577285"/>
          </a:xfrm>
          <a:prstGeom prst="straightConnector1">
            <a:avLst/>
          </a:prstGeom>
          <a:ln w="76200">
            <a:solidFill>
              <a:srgbClr val="FF313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2092620" y="174171"/>
            <a:ext cx="8732066" cy="994305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Актуалізація знань про геометричні фігури: точка, пряма, крива, ламана лінії</a:t>
            </a:r>
          </a:p>
        </p:txBody>
      </p:sp>
      <p:sp>
        <p:nvSpPr>
          <p:cNvPr id="52" name="Овал 51"/>
          <p:cNvSpPr/>
          <p:nvPr/>
        </p:nvSpPr>
        <p:spPr>
          <a:xfrm rot="19828513">
            <a:off x="8078111" y="2689090"/>
            <a:ext cx="123663" cy="8569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26421"/>
          <a:stretch/>
        </p:blipFill>
        <p:spPr bwMode="auto">
          <a:xfrm flipH="1">
            <a:off x="366893" y="2602511"/>
            <a:ext cx="2584158" cy="391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Скругленная прямоугольная выноска 53"/>
          <p:cNvSpPr/>
          <p:nvPr/>
        </p:nvSpPr>
        <p:spPr>
          <a:xfrm>
            <a:off x="502138" y="1413553"/>
            <a:ext cx="3207792" cy="1111916"/>
          </a:xfrm>
          <a:prstGeom prst="wedgeRoundRectCallout">
            <a:avLst>
              <a:gd name="adj1" fmla="val 4645"/>
              <a:gd name="adj2" fmla="val 82626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Без початку і кінця</a:t>
            </a:r>
          </a:p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лінія пряма.</a:t>
            </a:r>
          </a:p>
        </p:txBody>
      </p:sp>
    </p:spTree>
    <p:extLst>
      <p:ext uri="{BB962C8B-B14F-4D97-AF65-F5344CB8AC3E}">
        <p14:creationId xmlns:p14="http://schemas.microsoft.com/office/powerpoint/2010/main" val="94362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5" grpId="0" animBg="1"/>
      <p:bldP spid="46" grpId="0" animBg="1"/>
      <p:bldP spid="47" grpId="0" animBg="1"/>
      <p:bldP spid="48" grpId="0"/>
      <p:bldP spid="49" grpId="0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54574" y="141515"/>
            <a:ext cx="8732066" cy="11977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Актуалізація знань про геометричні фігури: точка, пряма, крива, ламана лінії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26421"/>
          <a:stretch/>
        </p:blipFill>
        <p:spPr bwMode="auto">
          <a:xfrm flipH="1">
            <a:off x="289382" y="2558998"/>
            <a:ext cx="2640236" cy="40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289382" y="1471660"/>
            <a:ext cx="4281186" cy="1123707"/>
          </a:xfrm>
          <a:prstGeom prst="wedgeRoundRectCallout">
            <a:avLst>
              <a:gd name="adj1" fmla="val 4392"/>
              <a:gd name="adj2" fmla="val 8120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Пригадайте, де ми «зустрічаємо» пряму лінію?</a:t>
            </a:r>
          </a:p>
        </p:txBody>
      </p:sp>
      <p:pic>
        <p:nvPicPr>
          <p:cNvPr id="8198" name="Picture 6" descr="Стороны горизонта — урок. Окружающий мир, 2 клас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3"/>
          <a:stretch/>
        </p:blipFill>
        <p:spPr bwMode="auto">
          <a:xfrm>
            <a:off x="5342361" y="1471660"/>
            <a:ext cx="5244279" cy="2067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737279" y="2054271"/>
            <a:ext cx="2454441" cy="313051"/>
          </a:xfrm>
          <a:prstGeom prst="roundRect">
            <a:avLst/>
          </a:prstGeom>
          <a:solidFill>
            <a:srgbClr val="FAFDF5"/>
          </a:solidFill>
          <a:ln>
            <a:solidFill>
              <a:srgbClr val="FA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Лінія горизонту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308777" y="2758153"/>
            <a:ext cx="1311443" cy="312821"/>
          </a:xfrm>
          <a:prstGeom prst="roundRect">
            <a:avLst/>
          </a:prstGeom>
          <a:solidFill>
            <a:srgbClr val="E2E85C"/>
          </a:solidFill>
          <a:ln>
            <a:solidFill>
              <a:srgbClr val="E2E8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08777" y="1399656"/>
            <a:ext cx="1311443" cy="312821"/>
          </a:xfrm>
          <a:prstGeom prst="roundRect">
            <a:avLst/>
          </a:prstGeom>
          <a:solidFill>
            <a:srgbClr val="E5F6DE"/>
          </a:solidFill>
          <a:ln>
            <a:solidFill>
              <a:srgbClr val="D9F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Railroad Tracks PNG File PNG, SVG Clip art for Web - Download Clip Art, PNG  Icon A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4498" y="3539460"/>
            <a:ext cx="4233045" cy="25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617561">
            <a:off x="8724357" y="4313900"/>
            <a:ext cx="1681658" cy="131709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Залізнична колія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0" name="Picture 8" descr="Клипарт троллейбус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11" y="3826945"/>
            <a:ext cx="3142105" cy="26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 вправо 19"/>
          <p:cNvSpPr/>
          <p:nvPr/>
        </p:nvSpPr>
        <p:spPr>
          <a:xfrm rot="909214">
            <a:off x="3392233" y="3246013"/>
            <a:ext cx="2028761" cy="131709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Тролейбусні дроти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62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8627" y="378922"/>
            <a:ext cx="7940205" cy="7531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077208" y="1345416"/>
            <a:ext cx="5405560" cy="237749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2" descr="Восклицательный знак нарисова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7" y="254259"/>
            <a:ext cx="1814978" cy="3241033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6733649" y="2173789"/>
            <a:ext cx="4508716" cy="89490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610116" y="2469910"/>
            <a:ext cx="4508716" cy="30266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610116" y="1841012"/>
            <a:ext cx="4011937" cy="12912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598894" y="1754320"/>
            <a:ext cx="3062486" cy="188347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57948" y="1388959"/>
            <a:ext cx="293933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Через одну точку можна провести безліч прямих ліній, що перетинаються.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19828513">
            <a:off x="8894057" y="2519729"/>
            <a:ext cx="187900" cy="20302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5843" y="4086516"/>
            <a:ext cx="6032300" cy="1702216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1310" y="4661737"/>
            <a:ext cx="5741365" cy="6085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 rot="19828513">
            <a:off x="1678827" y="4764266"/>
            <a:ext cx="183019" cy="13716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9828513">
            <a:off x="4706279" y="5086483"/>
            <a:ext cx="167206" cy="10272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080035" y="4195552"/>
            <a:ext cx="358134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Через дві точки можна провести тільки одну пряму лінію.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245271" y="1336807"/>
            <a:ext cx="3100738" cy="1111916"/>
          </a:xfrm>
          <a:prstGeom prst="wedgeRoundRectCallout">
            <a:avLst>
              <a:gd name="adj1" fmla="val -42614"/>
              <a:gd name="adj2" fmla="val 7829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Запам’ятай назви ліній.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0075" y="250371"/>
            <a:ext cx="8732066" cy="6720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Спільні </a:t>
            </a:r>
            <a:r>
              <a:rPr lang="uk-UA" sz="3600" b="1" dirty="0">
                <a:solidFill>
                  <a:schemeClr val="bg1"/>
                </a:solidFill>
              </a:rPr>
              <a:t>та відмінні ознаки предметів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08272" y="252104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6923" y="1010943"/>
            <a:ext cx="5827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Чим різняться лінії на малюнках?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94843" y="1796952"/>
            <a:ext cx="7940842" cy="4651975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920916" y="5558847"/>
            <a:ext cx="5807025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/>
          <p:cNvSpPr/>
          <p:nvPr/>
        </p:nvSpPr>
        <p:spPr>
          <a:xfrm>
            <a:off x="4131451" y="2984953"/>
            <a:ext cx="3549315" cy="1275347"/>
          </a:xfrm>
          <a:custGeom>
            <a:avLst/>
            <a:gdLst>
              <a:gd name="connsiteX0" fmla="*/ 0 w 3549315"/>
              <a:gd name="connsiteY0" fmla="*/ 1191126 h 1275347"/>
              <a:gd name="connsiteX1" fmla="*/ 1479884 w 3549315"/>
              <a:gd name="connsiteY1" fmla="*/ 385010 h 1275347"/>
              <a:gd name="connsiteX2" fmla="*/ 2033336 w 3549315"/>
              <a:gd name="connsiteY2" fmla="*/ 1275347 h 1275347"/>
              <a:gd name="connsiteX3" fmla="*/ 3549315 w 3549315"/>
              <a:gd name="connsiteY3" fmla="*/ 0 h 1275347"/>
              <a:gd name="connsiteX4" fmla="*/ 3549315 w 3549315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315" h="1275347">
                <a:moveTo>
                  <a:pt x="0" y="1191126"/>
                </a:moveTo>
                <a:lnTo>
                  <a:pt x="1479884" y="385010"/>
                </a:lnTo>
                <a:lnTo>
                  <a:pt x="2033336" y="1275347"/>
                </a:lnTo>
                <a:lnTo>
                  <a:pt x="3549315" y="0"/>
                </a:lnTo>
                <a:lnTo>
                  <a:pt x="3549315" y="0"/>
                </a:lnTo>
              </a:path>
            </a:pathLst>
          </a:cu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8635581" y="3002746"/>
            <a:ext cx="2622884" cy="1906828"/>
          </a:xfrm>
          <a:custGeom>
            <a:avLst/>
            <a:gdLst>
              <a:gd name="connsiteX0" fmla="*/ 0 w 2622884"/>
              <a:gd name="connsiteY0" fmla="*/ 858287 h 1906828"/>
              <a:gd name="connsiteX1" fmla="*/ 120316 w 2622884"/>
              <a:gd name="connsiteY1" fmla="*/ 160456 h 1906828"/>
              <a:gd name="connsiteX2" fmla="*/ 457200 w 2622884"/>
              <a:gd name="connsiteY2" fmla="*/ 569529 h 1906828"/>
              <a:gd name="connsiteX3" fmla="*/ 794084 w 2622884"/>
              <a:gd name="connsiteY3" fmla="*/ 1195171 h 1906828"/>
              <a:gd name="connsiteX4" fmla="*/ 1106905 w 2622884"/>
              <a:gd name="connsiteY4" fmla="*/ 1026729 h 1906828"/>
              <a:gd name="connsiteX5" fmla="*/ 1275347 w 2622884"/>
              <a:gd name="connsiteY5" fmla="*/ 196550 h 1906828"/>
              <a:gd name="connsiteX6" fmla="*/ 1684421 w 2622884"/>
              <a:gd name="connsiteY6" fmla="*/ 124361 h 1906828"/>
              <a:gd name="connsiteX7" fmla="*/ 2105526 w 2622884"/>
              <a:gd name="connsiteY7" fmla="*/ 1664403 h 1906828"/>
              <a:gd name="connsiteX8" fmla="*/ 2622884 w 2622884"/>
              <a:gd name="connsiteY8" fmla="*/ 1880971 h 190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2884" h="1906828">
                <a:moveTo>
                  <a:pt x="0" y="858287"/>
                </a:moveTo>
                <a:cubicBezTo>
                  <a:pt x="22058" y="533434"/>
                  <a:pt x="44116" y="208582"/>
                  <a:pt x="120316" y="160456"/>
                </a:cubicBezTo>
                <a:cubicBezTo>
                  <a:pt x="196516" y="112330"/>
                  <a:pt x="344905" y="397077"/>
                  <a:pt x="457200" y="569529"/>
                </a:cubicBezTo>
                <a:cubicBezTo>
                  <a:pt x="569495" y="741981"/>
                  <a:pt x="685800" y="1118971"/>
                  <a:pt x="794084" y="1195171"/>
                </a:cubicBezTo>
                <a:cubicBezTo>
                  <a:pt x="902368" y="1271371"/>
                  <a:pt x="1026695" y="1193166"/>
                  <a:pt x="1106905" y="1026729"/>
                </a:cubicBezTo>
                <a:cubicBezTo>
                  <a:pt x="1187115" y="860292"/>
                  <a:pt x="1179094" y="346945"/>
                  <a:pt x="1275347" y="196550"/>
                </a:cubicBezTo>
                <a:cubicBezTo>
                  <a:pt x="1371600" y="46155"/>
                  <a:pt x="1546058" y="-120281"/>
                  <a:pt x="1684421" y="124361"/>
                </a:cubicBezTo>
                <a:cubicBezTo>
                  <a:pt x="1822784" y="369003"/>
                  <a:pt x="1949116" y="1371635"/>
                  <a:pt x="2105526" y="1664403"/>
                </a:cubicBezTo>
                <a:cubicBezTo>
                  <a:pt x="2261936" y="1957171"/>
                  <a:pt x="2442410" y="1919071"/>
                  <a:pt x="2622884" y="1880971"/>
                </a:cubicBezTo>
              </a:path>
            </a:pathLst>
          </a:custGeom>
          <a:noFill/>
          <a:ln w="57150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86454">
            <a:off x="6724434" y="4476995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686454">
            <a:off x="5282956" y="2516802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Ламана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686454">
            <a:off x="8220755" y="2144433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Крива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8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1093" y="251641"/>
            <a:ext cx="8732066" cy="6391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10" y="2447943"/>
            <a:ext cx="6900032" cy="3311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343778" y="308687"/>
            <a:ext cx="10726993" cy="709208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 ви повинні сидіти за партою?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91102" y="1451420"/>
            <a:ext cx="5870837" cy="322559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093980" y="1557177"/>
            <a:ext cx="5465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Ноги повинні стояти повною ступнею на підлозі.</a:t>
            </a:r>
          </a:p>
          <a:p>
            <a:pPr>
              <a:buFont typeface="Wingdings" pitchFamily="2" charset="2"/>
              <a:buChar char="ü"/>
            </a:pP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Спина рівна.</a:t>
            </a:r>
          </a:p>
          <a:p>
            <a:pPr>
              <a:buFont typeface="Wingdings" pitchFamily="2" charset="2"/>
              <a:buChar char="ü"/>
            </a:pP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Голова нахилена вниз так, аби бачити, що позначено у зошиті.</a:t>
            </a:r>
          </a:p>
          <a:p>
            <a:pPr>
              <a:buFont typeface="Wingdings" pitchFamily="2" charset="2"/>
              <a:buChar char="ü"/>
            </a:pP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Лікті – на парті так, аби не звисали.</a:t>
            </a:r>
          </a:p>
          <a:p>
            <a:pPr>
              <a:buFont typeface="Wingdings" pitchFamily="2" charset="2"/>
              <a:buChar char="ü"/>
            </a:pP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Між партою і грудьми має бути відстань на ширину долоні.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62" y="2507361"/>
            <a:ext cx="5096180" cy="3225591"/>
          </a:xfrm>
          <a:prstGeom prst="round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32" name="Picture 8" descr="Галочки ✓ ✓ ✓ ☑ ✘ ☒ - Таблица символов Юнико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1" y="2507361"/>
            <a:ext cx="556855" cy="5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Иконка зеленая галочка (хорошо, проверять, принять, позитив, зеленый, да,  yes, accept) png — Abali.ru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26" y="2372458"/>
            <a:ext cx="708212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4528" y="2292097"/>
            <a:ext cx="4558305" cy="4237662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8651" y="330293"/>
            <a:ext cx="8732066" cy="6276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Орієнтування </a:t>
            </a:r>
            <a:r>
              <a:rPr lang="uk-UA" sz="3600" b="1" dirty="0"/>
              <a:t>у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952" y="2633616"/>
            <a:ext cx="4207125" cy="3609635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5196315" y="2292097"/>
            <a:ext cx="6448800" cy="42376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596128" y="2453275"/>
            <a:ext cx="60489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Зошит має лежати навкоси.</a:t>
            </a:r>
          </a:p>
          <a:p>
            <a:pPr>
              <a:buFont typeface="Wingdings" pitchFamily="2" charset="2"/>
              <a:buChar char="ü"/>
            </a:pP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Олівець тримаємо тільки трьома пальцями – великим, вказівним і середнім.</a:t>
            </a:r>
          </a:p>
          <a:p>
            <a:pPr>
              <a:buFont typeface="Wingdings" pitchFamily="2" charset="2"/>
              <a:buChar char="ü"/>
            </a:pP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Олівець більше спирається на середній палець, ми тримаємо його великим і зверху вказівним пальцем.</a:t>
            </a:r>
          </a:p>
          <a:p>
            <a:pPr>
              <a:buFont typeface="Wingdings" pitchFamily="2" charset="2"/>
              <a:buChar char="ü"/>
            </a:pP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Усі три пальці знаходяться на відстані 2 см від кінця олівця.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4802" y="1198001"/>
            <a:ext cx="11340313" cy="7800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2">
                    <a:lumMod val="10000"/>
                  </a:schemeClr>
                </a:solidFill>
              </a:rPr>
              <a:t>Як потрібно, щоб лежав зошит? Як слід тримати олівця?</a:t>
            </a:r>
          </a:p>
        </p:txBody>
      </p:sp>
    </p:spTree>
    <p:extLst>
      <p:ext uri="{BB962C8B-B14F-4D97-AF65-F5344CB8AC3E}">
        <p14:creationId xmlns:p14="http://schemas.microsoft.com/office/powerpoint/2010/main" val="48736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4" name="Picture 24" descr="Drill mach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75" y="3266814"/>
            <a:ext cx="2262173" cy="14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Молоток и гвозди изолированны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099">
            <a:off x="9127654" y="4505033"/>
            <a:ext cx="2441401" cy="17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Гусь 3 Клипарт | Бесплатные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20" y="2244901"/>
            <a:ext cx="1731064" cy="20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Изображения Открытая книга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8" t="33049" r="34346" b="29102"/>
          <a:stretch/>
        </p:blipFill>
        <p:spPr bwMode="auto">
          <a:xfrm>
            <a:off x="3046933" y="4069216"/>
            <a:ext cx="2492132" cy="20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972621" y="323439"/>
            <a:ext cx="8732066" cy="60062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9160" y="924061"/>
            <a:ext cx="7447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Обведи об'єкти, які належать до однієї групи.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Для чого призначені ці предмети?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їх у кожній групі?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096847" y="2534195"/>
            <a:ext cx="2721679" cy="386385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8" descr="Векторные иллюстрации Pencil chandelier в PNG и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392">
            <a:off x="4260896" y="5632357"/>
            <a:ext cx="1531375" cy="15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липарт ноутбук (5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2" y="1805338"/>
            <a:ext cx="2549960" cy="238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SB Флешк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27" y="3593718"/>
            <a:ext cx="950997" cy="95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ак настроить печать принтера 🚩 как настроить принтер для печати 🚩  Офисная техник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96" y="1792697"/>
            <a:ext cx="2135095" cy="21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Случай иллюстрация штока. иллюстрации насчитывающей законно - 332154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18" y="4672685"/>
            <a:ext cx="1846222" cy="15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Куриц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78" y="2722436"/>
            <a:ext cx="1480953" cy="14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Овал 38"/>
          <p:cNvSpPr/>
          <p:nvPr/>
        </p:nvSpPr>
        <p:spPr>
          <a:xfrm>
            <a:off x="5426997" y="2131122"/>
            <a:ext cx="3428872" cy="244087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23099" y="1284801"/>
            <a:ext cx="4709592" cy="317297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834024" y="4093151"/>
            <a:ext cx="5278009" cy="259392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427211" y="3202285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8721" y="402567"/>
            <a:ext cx="8732066" cy="6396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772"/>
          <a:stretch/>
        </p:blipFill>
        <p:spPr>
          <a:xfrm>
            <a:off x="3466596" y="3673780"/>
            <a:ext cx="8388814" cy="2727020"/>
          </a:xfrm>
          <a:prstGeom prst="round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3943036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926922" y="1273057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Допиши за зразком.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72702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42" y="1115978"/>
            <a:ext cx="2022132" cy="23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260372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910970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643525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294123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5032278" y="4133729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682876" y="4473677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405540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056138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5771004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5421602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6141832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792430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6523299" y="41383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6173897" y="4478271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6901814" y="41383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6552412" y="4478271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7267835" y="41383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6918433" y="4478271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7642950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7293548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8033931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7684529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8392847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8043445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8768953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8419551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9146291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8796889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9527758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9178356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9897641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9548239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10269799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9920397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10641957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10292555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11014115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10664713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H="1">
            <a:off x="4333475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4702271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5078369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5453667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5824496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6205962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6584477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H="1">
            <a:off x="6951733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H="1">
            <a:off x="7331965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7707080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8082195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H="1">
            <a:off x="8451616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8832131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9210422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9570996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9961771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>
            <a:off x="10324620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10706087" y="4894917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>
            <a:off x="3943036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H="1">
            <a:off x="4333475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H="1">
            <a:off x="4702271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H="1">
            <a:off x="5078369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H="1">
            <a:off x="5453667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H="1">
            <a:off x="5824496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H="1">
            <a:off x="6205962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H="1">
            <a:off x="6584477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H="1">
            <a:off x="6951733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H="1">
            <a:off x="7331965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H="1">
            <a:off x="7707080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flipH="1">
            <a:off x="8082195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8451616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8832131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>
            <a:off x="9210422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flipH="1">
            <a:off x="9570996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H="1">
            <a:off x="9961771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flipH="1">
            <a:off x="10324620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flipH="1">
            <a:off x="10706087" y="5645021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7" grpId="0" animBg="1"/>
      <p:bldP spid="58" grpId="0" animBg="1"/>
      <p:bldP spid="61" grpId="0" animBg="1"/>
      <p:bldP spid="62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  <p:bldP spid="78" grpId="0" animBg="1"/>
      <p:bldP spid="79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3"/>
          <p:cNvSpPr>
            <a:spLocks noGrp="1" noChangeArrowheads="1"/>
          </p:cNvSpPr>
          <p:nvPr>
            <p:ph type="title"/>
          </p:nvPr>
        </p:nvSpPr>
        <p:spPr>
          <a:xfrm>
            <a:off x="478970" y="384815"/>
            <a:ext cx="11103429" cy="82028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позитивного клімату класу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578" y="1803950"/>
            <a:ext cx="3353326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Настрій якої фігури вам зараз більше подобається?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Назви колір і фігуру</a:t>
            </a:r>
          </a:p>
        </p:txBody>
      </p:sp>
      <p:pic>
        <p:nvPicPr>
          <p:cNvPr id="2" name="Picture 2" descr="D:\Картинки до тестів\Емоції\Геом емо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41" y="1541902"/>
            <a:ext cx="7227065" cy="45169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40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786743" y="2998434"/>
            <a:ext cx="1719942" cy="4525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Олівець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392" y="1428774"/>
            <a:ext cx="402029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Дерев'яний та довгенький,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Маю носик я гостренький.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На білому слід лишаю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І всіх діток потішаю.</a:t>
            </a:r>
          </a:p>
        </p:txBody>
      </p:sp>
      <p:pic>
        <p:nvPicPr>
          <p:cNvPr id="7" name="Picture 2" descr="Картинки по запросу &quot;клипарт карандаш с глазкам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97" y="3224688"/>
            <a:ext cx="1650046" cy="25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6568" y="407443"/>
            <a:ext cx="8732066" cy="6811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Пальчикова гімнастика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57" y="165379"/>
            <a:ext cx="2339852" cy="233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Мастер-класс Развитие мелкой моторики рук у детей дошкольного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41" y="2345089"/>
            <a:ext cx="3827485" cy="351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5205513" y="1672046"/>
            <a:ext cx="5225143" cy="4508167"/>
          </a:xfrm>
          <a:prstGeom prst="ellipse">
            <a:avLst/>
          </a:prstGeom>
          <a:noFill/>
          <a:ln w="57150">
            <a:solidFill>
              <a:srgbClr val="00B4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82686" y="250372"/>
            <a:ext cx="7493890" cy="73847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3636" y="988850"/>
            <a:ext cx="8728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ліній на малюнку?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Наведи всі прямі олівцем синього кольору, криві –</a:t>
            </a:r>
          </a:p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 олівцем зеленого кольору, ламану – олівцем червоного кольору.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2569126" y="2801740"/>
            <a:ext cx="2298032" cy="1455822"/>
          </a:xfrm>
          <a:custGeom>
            <a:avLst/>
            <a:gdLst>
              <a:gd name="connsiteX0" fmla="*/ 0 w 2298032"/>
              <a:gd name="connsiteY0" fmla="*/ 613611 h 1455822"/>
              <a:gd name="connsiteX1" fmla="*/ 1672389 w 2298032"/>
              <a:gd name="connsiteY1" fmla="*/ 0 h 1455822"/>
              <a:gd name="connsiteX2" fmla="*/ 1407695 w 2298032"/>
              <a:gd name="connsiteY2" fmla="*/ 1455822 h 1455822"/>
              <a:gd name="connsiteX3" fmla="*/ 2298032 w 2298032"/>
              <a:gd name="connsiteY3" fmla="*/ 1034716 h 1455822"/>
              <a:gd name="connsiteX4" fmla="*/ 2298032 w 2298032"/>
              <a:gd name="connsiteY4" fmla="*/ 1034716 h 14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032" h="1455822">
                <a:moveTo>
                  <a:pt x="0" y="613611"/>
                </a:moveTo>
                <a:lnTo>
                  <a:pt x="1672389" y="0"/>
                </a:lnTo>
                <a:lnTo>
                  <a:pt x="1407695" y="1455822"/>
                </a:lnTo>
                <a:lnTo>
                  <a:pt x="2298032" y="1034716"/>
                </a:lnTo>
                <a:lnTo>
                  <a:pt x="2298032" y="1034716"/>
                </a:ln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2032503" y="4918533"/>
            <a:ext cx="2203520" cy="136282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7870698" y="6147990"/>
            <a:ext cx="272059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11586411" y="2403931"/>
            <a:ext cx="15025" cy="306805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9453843" y="2476122"/>
            <a:ext cx="1395663" cy="2995863"/>
          </a:xfrm>
          <a:custGeom>
            <a:avLst/>
            <a:gdLst>
              <a:gd name="connsiteX0" fmla="*/ 1275347 w 1395663"/>
              <a:gd name="connsiteY0" fmla="*/ 0 h 2995863"/>
              <a:gd name="connsiteX1" fmla="*/ 0 w 1395663"/>
              <a:gd name="connsiteY1" fmla="*/ 1143000 h 2995863"/>
              <a:gd name="connsiteX2" fmla="*/ 1395663 w 1395663"/>
              <a:gd name="connsiteY2" fmla="*/ 2995863 h 299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995863">
                <a:moveTo>
                  <a:pt x="1275347" y="0"/>
                </a:moveTo>
                <a:lnTo>
                  <a:pt x="0" y="1143000"/>
                </a:lnTo>
                <a:lnTo>
                  <a:pt x="1395663" y="2995863"/>
                </a:ln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5407525" y="2476122"/>
            <a:ext cx="1913021" cy="2442411"/>
          </a:xfrm>
          <a:custGeom>
            <a:avLst/>
            <a:gdLst>
              <a:gd name="connsiteX0" fmla="*/ 0 w 1913021"/>
              <a:gd name="connsiteY0" fmla="*/ 1323474 h 2442411"/>
              <a:gd name="connsiteX1" fmla="*/ 469231 w 1913021"/>
              <a:gd name="connsiteY1" fmla="*/ 252663 h 2442411"/>
              <a:gd name="connsiteX2" fmla="*/ 553452 w 1913021"/>
              <a:gd name="connsiteY2" fmla="*/ 1732547 h 2442411"/>
              <a:gd name="connsiteX3" fmla="*/ 1503947 w 1913021"/>
              <a:gd name="connsiteY3" fmla="*/ 0 h 2442411"/>
              <a:gd name="connsiteX4" fmla="*/ 1913021 w 1913021"/>
              <a:gd name="connsiteY4" fmla="*/ 2442411 h 244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021" h="2442411">
                <a:moveTo>
                  <a:pt x="0" y="1323474"/>
                </a:moveTo>
                <a:lnTo>
                  <a:pt x="469231" y="252663"/>
                </a:lnTo>
                <a:lnTo>
                  <a:pt x="553452" y="1732547"/>
                </a:lnTo>
                <a:lnTo>
                  <a:pt x="1503947" y="0"/>
                </a:lnTo>
                <a:lnTo>
                  <a:pt x="1913021" y="2442411"/>
                </a:ln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5202950" y="5582654"/>
            <a:ext cx="2201779" cy="1020273"/>
          </a:xfrm>
          <a:custGeom>
            <a:avLst/>
            <a:gdLst>
              <a:gd name="connsiteX0" fmla="*/ 0 w 2201779"/>
              <a:gd name="connsiteY0" fmla="*/ 984175 h 1020273"/>
              <a:gd name="connsiteX1" fmla="*/ 445168 w 2201779"/>
              <a:gd name="connsiteY1" fmla="*/ 33681 h 1020273"/>
              <a:gd name="connsiteX2" fmla="*/ 1179095 w 2201779"/>
              <a:gd name="connsiteY2" fmla="*/ 1020270 h 1020273"/>
              <a:gd name="connsiteX3" fmla="*/ 1864895 w 2201779"/>
              <a:gd name="connsiteY3" fmla="*/ 21649 h 1020273"/>
              <a:gd name="connsiteX4" fmla="*/ 2201779 w 2201779"/>
              <a:gd name="connsiteY4" fmla="*/ 430723 h 102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779" h="1020273">
                <a:moveTo>
                  <a:pt x="0" y="984175"/>
                </a:moveTo>
                <a:cubicBezTo>
                  <a:pt x="124326" y="505920"/>
                  <a:pt x="248652" y="27665"/>
                  <a:pt x="445168" y="33681"/>
                </a:cubicBezTo>
                <a:cubicBezTo>
                  <a:pt x="641684" y="39697"/>
                  <a:pt x="942474" y="1022275"/>
                  <a:pt x="1179095" y="1020270"/>
                </a:cubicBezTo>
                <a:cubicBezTo>
                  <a:pt x="1415716" y="1018265"/>
                  <a:pt x="1694448" y="119907"/>
                  <a:pt x="1864895" y="21649"/>
                </a:cubicBezTo>
                <a:cubicBezTo>
                  <a:pt x="2035342" y="-76609"/>
                  <a:pt x="2118560" y="177057"/>
                  <a:pt x="2201779" y="430723"/>
                </a:cubicBez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7870698" y="2524248"/>
            <a:ext cx="1263316" cy="2394285"/>
          </a:xfrm>
          <a:custGeom>
            <a:avLst/>
            <a:gdLst>
              <a:gd name="connsiteX0" fmla="*/ 0 w 1263316"/>
              <a:gd name="connsiteY0" fmla="*/ 0 h 2394285"/>
              <a:gd name="connsiteX1" fmla="*/ 950495 w 1263316"/>
              <a:gd name="connsiteY1" fmla="*/ 565485 h 2394285"/>
              <a:gd name="connsiteX2" fmla="*/ 433137 w 1263316"/>
              <a:gd name="connsiteY2" fmla="*/ 1696453 h 2394285"/>
              <a:gd name="connsiteX3" fmla="*/ 1263316 w 1263316"/>
              <a:gd name="connsiteY3" fmla="*/ 2394285 h 2394285"/>
              <a:gd name="connsiteX4" fmla="*/ 1263316 w 1263316"/>
              <a:gd name="connsiteY4" fmla="*/ 2394285 h 2394285"/>
              <a:gd name="connsiteX5" fmla="*/ 1263316 w 1263316"/>
              <a:gd name="connsiteY5" fmla="*/ 2394285 h 239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3316" h="2394285">
                <a:moveTo>
                  <a:pt x="0" y="0"/>
                </a:moveTo>
                <a:cubicBezTo>
                  <a:pt x="439153" y="141371"/>
                  <a:pt x="878306" y="282743"/>
                  <a:pt x="950495" y="565485"/>
                </a:cubicBezTo>
                <a:cubicBezTo>
                  <a:pt x="1022685" y="848227"/>
                  <a:pt x="381000" y="1391653"/>
                  <a:pt x="433137" y="1696453"/>
                </a:cubicBezTo>
                <a:cubicBezTo>
                  <a:pt x="485274" y="2001253"/>
                  <a:pt x="1263316" y="2394285"/>
                  <a:pt x="1263316" y="2394285"/>
                </a:cubicBezTo>
                <a:lnTo>
                  <a:pt x="1263316" y="2394285"/>
                </a:lnTo>
                <a:lnTo>
                  <a:pt x="1263316" y="2394285"/>
                </a:ln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312190" y="250372"/>
            <a:ext cx="2441993" cy="3340677"/>
          </a:xfrm>
          <a:prstGeom prst="roundRect">
            <a:avLst/>
          </a:prstGeom>
          <a:ln>
            <a:solidFill>
              <a:srgbClr val="7030A0"/>
            </a:solidFill>
          </a:ln>
        </p:spPr>
      </p:pic>
      <p:cxnSp>
        <p:nvCxnSpPr>
          <p:cNvPr id="47" name="Прямая соединительная линия 46"/>
          <p:cNvCxnSpPr/>
          <p:nvPr/>
        </p:nvCxnSpPr>
        <p:spPr>
          <a:xfrm flipH="1">
            <a:off x="2025434" y="4918533"/>
            <a:ext cx="2203520" cy="136282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7870698" y="6157407"/>
            <a:ext cx="272059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11604430" y="2411474"/>
            <a:ext cx="15025" cy="306805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олилиния 49"/>
          <p:cNvSpPr/>
          <p:nvPr/>
        </p:nvSpPr>
        <p:spPr>
          <a:xfrm>
            <a:off x="5195881" y="5575782"/>
            <a:ext cx="2201779" cy="1020273"/>
          </a:xfrm>
          <a:custGeom>
            <a:avLst/>
            <a:gdLst>
              <a:gd name="connsiteX0" fmla="*/ 0 w 2201779"/>
              <a:gd name="connsiteY0" fmla="*/ 984175 h 1020273"/>
              <a:gd name="connsiteX1" fmla="*/ 445168 w 2201779"/>
              <a:gd name="connsiteY1" fmla="*/ 33681 h 1020273"/>
              <a:gd name="connsiteX2" fmla="*/ 1179095 w 2201779"/>
              <a:gd name="connsiteY2" fmla="*/ 1020270 h 1020273"/>
              <a:gd name="connsiteX3" fmla="*/ 1864895 w 2201779"/>
              <a:gd name="connsiteY3" fmla="*/ 21649 h 1020273"/>
              <a:gd name="connsiteX4" fmla="*/ 2201779 w 2201779"/>
              <a:gd name="connsiteY4" fmla="*/ 430723 h 102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779" h="1020273">
                <a:moveTo>
                  <a:pt x="0" y="984175"/>
                </a:moveTo>
                <a:cubicBezTo>
                  <a:pt x="124326" y="505920"/>
                  <a:pt x="248652" y="27665"/>
                  <a:pt x="445168" y="33681"/>
                </a:cubicBezTo>
                <a:cubicBezTo>
                  <a:pt x="641684" y="39697"/>
                  <a:pt x="942474" y="1022275"/>
                  <a:pt x="1179095" y="1020270"/>
                </a:cubicBezTo>
                <a:cubicBezTo>
                  <a:pt x="1415716" y="1018265"/>
                  <a:pt x="1694448" y="119907"/>
                  <a:pt x="1864895" y="21649"/>
                </a:cubicBezTo>
                <a:cubicBezTo>
                  <a:pt x="2035342" y="-76609"/>
                  <a:pt x="2118560" y="177057"/>
                  <a:pt x="2201779" y="430723"/>
                </a:cubicBezTo>
              </a:path>
            </a:pathLst>
          </a:custGeom>
          <a:noFill/>
          <a:ln w="57150">
            <a:solidFill>
              <a:srgbClr val="00B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7870698" y="2536945"/>
            <a:ext cx="1263316" cy="2394285"/>
          </a:xfrm>
          <a:custGeom>
            <a:avLst/>
            <a:gdLst>
              <a:gd name="connsiteX0" fmla="*/ 0 w 1263316"/>
              <a:gd name="connsiteY0" fmla="*/ 0 h 2394285"/>
              <a:gd name="connsiteX1" fmla="*/ 950495 w 1263316"/>
              <a:gd name="connsiteY1" fmla="*/ 565485 h 2394285"/>
              <a:gd name="connsiteX2" fmla="*/ 433137 w 1263316"/>
              <a:gd name="connsiteY2" fmla="*/ 1696453 h 2394285"/>
              <a:gd name="connsiteX3" fmla="*/ 1263316 w 1263316"/>
              <a:gd name="connsiteY3" fmla="*/ 2394285 h 2394285"/>
              <a:gd name="connsiteX4" fmla="*/ 1263316 w 1263316"/>
              <a:gd name="connsiteY4" fmla="*/ 2394285 h 2394285"/>
              <a:gd name="connsiteX5" fmla="*/ 1263316 w 1263316"/>
              <a:gd name="connsiteY5" fmla="*/ 2394285 h 239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3316" h="2394285">
                <a:moveTo>
                  <a:pt x="0" y="0"/>
                </a:moveTo>
                <a:cubicBezTo>
                  <a:pt x="439153" y="141371"/>
                  <a:pt x="878306" y="282743"/>
                  <a:pt x="950495" y="565485"/>
                </a:cubicBezTo>
                <a:cubicBezTo>
                  <a:pt x="1022685" y="848227"/>
                  <a:pt x="381000" y="1391653"/>
                  <a:pt x="433137" y="1696453"/>
                </a:cubicBezTo>
                <a:cubicBezTo>
                  <a:pt x="485274" y="2001253"/>
                  <a:pt x="1263316" y="2394285"/>
                  <a:pt x="1263316" y="2394285"/>
                </a:cubicBezTo>
                <a:lnTo>
                  <a:pt x="1263316" y="2394285"/>
                </a:lnTo>
                <a:lnTo>
                  <a:pt x="1263316" y="2394285"/>
                </a:lnTo>
              </a:path>
            </a:pathLst>
          </a:custGeom>
          <a:noFill/>
          <a:ln w="57150">
            <a:solidFill>
              <a:srgbClr val="00BD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2569126" y="2801740"/>
            <a:ext cx="2298032" cy="1455822"/>
          </a:xfrm>
          <a:custGeom>
            <a:avLst/>
            <a:gdLst>
              <a:gd name="connsiteX0" fmla="*/ 0 w 2298032"/>
              <a:gd name="connsiteY0" fmla="*/ 613611 h 1455822"/>
              <a:gd name="connsiteX1" fmla="*/ 1672389 w 2298032"/>
              <a:gd name="connsiteY1" fmla="*/ 0 h 1455822"/>
              <a:gd name="connsiteX2" fmla="*/ 1407695 w 2298032"/>
              <a:gd name="connsiteY2" fmla="*/ 1455822 h 1455822"/>
              <a:gd name="connsiteX3" fmla="*/ 2298032 w 2298032"/>
              <a:gd name="connsiteY3" fmla="*/ 1034716 h 1455822"/>
              <a:gd name="connsiteX4" fmla="*/ 2298032 w 2298032"/>
              <a:gd name="connsiteY4" fmla="*/ 1034716 h 14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032" h="1455822">
                <a:moveTo>
                  <a:pt x="0" y="613611"/>
                </a:moveTo>
                <a:lnTo>
                  <a:pt x="1672389" y="0"/>
                </a:lnTo>
                <a:lnTo>
                  <a:pt x="1407695" y="1455822"/>
                </a:lnTo>
                <a:lnTo>
                  <a:pt x="2298032" y="1034716"/>
                </a:lnTo>
                <a:lnTo>
                  <a:pt x="2298032" y="1034716"/>
                </a:lnTo>
              </a:path>
            </a:pathLst>
          </a:cu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9453843" y="2476121"/>
            <a:ext cx="1395663" cy="2995863"/>
          </a:xfrm>
          <a:custGeom>
            <a:avLst/>
            <a:gdLst>
              <a:gd name="connsiteX0" fmla="*/ 1275347 w 1395663"/>
              <a:gd name="connsiteY0" fmla="*/ 0 h 2995863"/>
              <a:gd name="connsiteX1" fmla="*/ 0 w 1395663"/>
              <a:gd name="connsiteY1" fmla="*/ 1143000 h 2995863"/>
              <a:gd name="connsiteX2" fmla="*/ 1395663 w 1395663"/>
              <a:gd name="connsiteY2" fmla="*/ 2995863 h 299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5663" h="2995863">
                <a:moveTo>
                  <a:pt x="1275347" y="0"/>
                </a:moveTo>
                <a:lnTo>
                  <a:pt x="0" y="1143000"/>
                </a:lnTo>
                <a:lnTo>
                  <a:pt x="1395663" y="2995863"/>
                </a:lnTo>
              </a:path>
            </a:pathLst>
          </a:cu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5398060" y="2469250"/>
            <a:ext cx="1913021" cy="2442411"/>
          </a:xfrm>
          <a:custGeom>
            <a:avLst/>
            <a:gdLst>
              <a:gd name="connsiteX0" fmla="*/ 0 w 1913021"/>
              <a:gd name="connsiteY0" fmla="*/ 1323474 h 2442411"/>
              <a:gd name="connsiteX1" fmla="*/ 469231 w 1913021"/>
              <a:gd name="connsiteY1" fmla="*/ 252663 h 2442411"/>
              <a:gd name="connsiteX2" fmla="*/ 553452 w 1913021"/>
              <a:gd name="connsiteY2" fmla="*/ 1732547 h 2442411"/>
              <a:gd name="connsiteX3" fmla="*/ 1503947 w 1913021"/>
              <a:gd name="connsiteY3" fmla="*/ 0 h 2442411"/>
              <a:gd name="connsiteX4" fmla="*/ 1913021 w 1913021"/>
              <a:gd name="connsiteY4" fmla="*/ 2442411 h 244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021" h="2442411">
                <a:moveTo>
                  <a:pt x="0" y="1323474"/>
                </a:moveTo>
                <a:lnTo>
                  <a:pt x="469231" y="252663"/>
                </a:lnTo>
                <a:lnTo>
                  <a:pt x="553452" y="1732547"/>
                </a:lnTo>
                <a:lnTo>
                  <a:pt x="1503947" y="0"/>
                </a:lnTo>
                <a:lnTo>
                  <a:pt x="1913021" y="2442411"/>
                </a:lnTo>
              </a:path>
            </a:pathLst>
          </a:cu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3" grpId="0" animBg="1"/>
      <p:bldP spid="34" grpId="0" animBg="1"/>
      <p:bldP spid="35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ая прямоугольная выноска 21"/>
          <p:cNvSpPr/>
          <p:nvPr/>
        </p:nvSpPr>
        <p:spPr>
          <a:xfrm>
            <a:off x="2445854" y="1344953"/>
            <a:ext cx="7504158" cy="1070342"/>
          </a:xfrm>
          <a:prstGeom prst="wedgeRoundRectCallout">
            <a:avLst>
              <a:gd name="adj1" fmla="val 47363"/>
              <a:gd name="adj2" fmla="val 692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Домалюй в чарівний квадрат фігуру, </a:t>
            </a:r>
          </a:p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якої бракує.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6377" y="481894"/>
            <a:ext cx="8732066" cy="7542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Логічна вправа «Чарівний квадрат» </a:t>
            </a:r>
          </a:p>
        </p:txBody>
      </p:sp>
      <p:pic>
        <p:nvPicPr>
          <p:cNvPr id="27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66830" y="1586538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99" y="3107691"/>
            <a:ext cx="4262621" cy="354171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52" y="3107691"/>
            <a:ext cx="4259478" cy="3541713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>
            <a:off x="1998702" y="3612046"/>
            <a:ext cx="803259" cy="744054"/>
          </a:xfrm>
          <a:prstGeom prst="triangle">
            <a:avLst/>
          </a:prstGeom>
          <a:solidFill>
            <a:srgbClr val="00C66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044731" y="4686477"/>
            <a:ext cx="711200" cy="629754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12961" y="5565710"/>
            <a:ext cx="774739" cy="684053"/>
          </a:xfrm>
          <a:prstGeom prst="rect">
            <a:avLst/>
          </a:prstGeom>
          <a:solidFill>
            <a:srgbClr val="FF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257068" y="5592859"/>
            <a:ext cx="711200" cy="629754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454123" y="3657721"/>
            <a:ext cx="711200" cy="629754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992409" y="3717180"/>
            <a:ext cx="860861" cy="581769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3211038" y="4566914"/>
            <a:ext cx="803259" cy="744054"/>
          </a:xfrm>
          <a:prstGeom prst="triangle">
            <a:avLst/>
          </a:prstGeom>
          <a:solidFill>
            <a:srgbClr val="00C66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>
            <a:off x="4418665" y="5505709"/>
            <a:ext cx="803259" cy="744054"/>
          </a:xfrm>
          <a:prstGeom prst="triangle">
            <a:avLst/>
          </a:prstGeom>
          <a:solidFill>
            <a:srgbClr val="00C66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393295" y="4626915"/>
            <a:ext cx="774739" cy="684053"/>
          </a:xfrm>
          <a:prstGeom prst="rect">
            <a:avLst/>
          </a:prstGeom>
          <a:solidFill>
            <a:srgbClr val="FF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225297" y="3643826"/>
            <a:ext cx="774739" cy="684053"/>
          </a:xfrm>
          <a:prstGeom prst="rect">
            <a:avLst/>
          </a:prstGeom>
          <a:solidFill>
            <a:srgbClr val="FF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/>
          <p:cNvSpPr/>
          <p:nvPr/>
        </p:nvSpPr>
        <p:spPr>
          <a:xfrm>
            <a:off x="6918370" y="4566914"/>
            <a:ext cx="803259" cy="744054"/>
          </a:xfrm>
          <a:prstGeom prst="triangle">
            <a:avLst/>
          </a:prstGeom>
          <a:solidFill>
            <a:srgbClr val="00C66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>
            <a:off x="8050011" y="5505709"/>
            <a:ext cx="803259" cy="744054"/>
          </a:xfrm>
          <a:prstGeom prst="triangle">
            <a:avLst/>
          </a:prstGeom>
          <a:solidFill>
            <a:srgbClr val="00C66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9308420" y="3590782"/>
            <a:ext cx="803259" cy="744054"/>
          </a:xfrm>
          <a:prstGeom prst="triangle">
            <a:avLst/>
          </a:prstGeom>
          <a:solidFill>
            <a:srgbClr val="00C66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решение 13"/>
          <p:cNvSpPr/>
          <p:nvPr/>
        </p:nvSpPr>
        <p:spPr>
          <a:xfrm>
            <a:off x="6940181" y="3590782"/>
            <a:ext cx="680456" cy="765318"/>
          </a:xfrm>
          <a:prstGeom prst="flowChartDecision">
            <a:avLst/>
          </a:prstGeom>
          <a:solidFill>
            <a:srgbClr val="00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9240344" y="4702048"/>
            <a:ext cx="860861" cy="581769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6872855" y="5613694"/>
            <a:ext cx="860861" cy="581769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решение 51"/>
          <p:cNvSpPr/>
          <p:nvPr/>
        </p:nvSpPr>
        <p:spPr>
          <a:xfrm>
            <a:off x="8123545" y="4556282"/>
            <a:ext cx="680456" cy="765318"/>
          </a:xfrm>
          <a:prstGeom prst="flowChartDecision">
            <a:avLst/>
          </a:prstGeom>
          <a:solidFill>
            <a:srgbClr val="00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Блок-схема: решение 52"/>
          <p:cNvSpPr/>
          <p:nvPr/>
        </p:nvSpPr>
        <p:spPr>
          <a:xfrm>
            <a:off x="9401870" y="5483263"/>
            <a:ext cx="680456" cy="765318"/>
          </a:xfrm>
          <a:prstGeom prst="flowChartDecision">
            <a:avLst/>
          </a:prstGeom>
          <a:solidFill>
            <a:srgbClr val="00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7151" y="484216"/>
            <a:ext cx="8697595" cy="4857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>
                <a:solidFill>
                  <a:schemeClr val="bg1"/>
                </a:solidFill>
              </a:rPr>
              <a:t>щоби </a:t>
            </a:r>
            <a:r>
              <a:rPr lang="uk-UA" i="1" dirty="0">
                <a:solidFill>
                  <a:schemeClr val="bg1"/>
                </a:solidFill>
              </a:rPr>
              <a:t>відкрити інтерактивне завдання, натисніть на помаранчевий </a:t>
            </a:r>
            <a:r>
              <a:rPr lang="uk-UA" i="1" dirty="0" smtClean="0">
                <a:solidFill>
                  <a:schemeClr val="bg1"/>
                </a:solidFill>
              </a:rPr>
              <a:t>прямокутник 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222" y="1882220"/>
            <a:ext cx="2244145" cy="32613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44528" y="250372"/>
            <a:ext cx="9517470" cy="10478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Оберіть 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16094" y="1298217"/>
            <a:ext cx="105497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cap="none" spc="0" dirty="0">
                <a:ln/>
                <a:solidFill>
                  <a:srgbClr val="00B75D"/>
                </a:solidFill>
                <a:effectLst/>
              </a:rPr>
              <a:t>Цеглинку </a:t>
            </a:r>
            <a:r>
              <a:rPr lang="en-US" sz="4000" b="1" cap="none" spc="0" dirty="0">
                <a:ln/>
                <a:solidFill>
                  <a:srgbClr val="00B75D"/>
                </a:solidFill>
                <a:effectLst/>
              </a:rPr>
              <a:t>LEGO</a:t>
            </a:r>
            <a:r>
              <a:rPr lang="uk-UA" sz="4000" b="1" cap="none" spc="0" dirty="0">
                <a:ln/>
                <a:solidFill>
                  <a:srgbClr val="00B75D"/>
                </a:solidFill>
                <a:effectLst/>
              </a:rPr>
              <a:t> підійміть, зустріч нашу оцініть.</a:t>
            </a:r>
            <a:endParaRPr lang="ru-RU" sz="4000" b="1" cap="none" spc="0" dirty="0">
              <a:ln/>
              <a:solidFill>
                <a:srgbClr val="00B75D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28" y="2169132"/>
            <a:ext cx="1783461" cy="2884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901" y="2088583"/>
            <a:ext cx="2076450" cy="3045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924" y="2201235"/>
            <a:ext cx="1968678" cy="29713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204" y="2006103"/>
            <a:ext cx="2347570" cy="3100300"/>
          </a:xfrm>
          <a:prstGeom prst="rect">
            <a:avLst/>
          </a:prstGeom>
        </p:spPr>
      </p:pic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25" b="95858" l="1953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502244" y="287477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406632" y="2788957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8995923" y="300027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10958772" y="242984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525" b="95858" l="1953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765480" y="2429862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дуже втомився!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</p:spTree>
    <p:extLst>
      <p:ext uri="{BB962C8B-B14F-4D97-AF65-F5344CB8AC3E}">
        <p14:creationId xmlns:p14="http://schemas.microsoft.com/office/powerpoint/2010/main" val="1396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6515" y="298586"/>
            <a:ext cx="8732066" cy="6375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над загадками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44668" y="1195367"/>
            <a:ext cx="3495073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Я без сторін і без кутів,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Як звуся, відгадай.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І на малюнках дітлахів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У сонечку впізнай.</a:t>
            </a:r>
          </a:p>
        </p:txBody>
      </p:sp>
      <p:pic>
        <p:nvPicPr>
          <p:cNvPr id="2050" name="Picture 2" descr="Игра с геометрическими фигурами | Kids math worksheets, Shapes preschool,  Alphabet letter craf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12" y="1081007"/>
            <a:ext cx="3590925" cy="2614193"/>
          </a:xfrm>
          <a:prstGeom prst="round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43203" y="3579046"/>
            <a:ext cx="1401202" cy="56349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Круг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3612" y="4394184"/>
            <a:ext cx="4041058" cy="1736646"/>
          </a:xfrm>
          <a:prstGeom prst="roundRect">
            <a:avLst/>
          </a:prstGeom>
          <a:solidFill>
            <a:srgbClr val="AC75D5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Олівці Петрусь узяв,</a:t>
            </a:r>
          </a:p>
          <a:p>
            <a:r>
              <a:rPr lang="uk-UA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Швидко щось намалював.</a:t>
            </a:r>
          </a:p>
          <a:p>
            <a:r>
              <a:rPr lang="uk-UA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Хоч крути, а хоч верти,</a:t>
            </a:r>
          </a:p>
          <a:p>
            <a:r>
              <a:rPr lang="uk-UA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Має тільки три кути.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09617" y="5737344"/>
            <a:ext cx="2338199" cy="630799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Трикутник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2" descr="Формирование сенсорных эталонов плоских геометрических фигур» (круг,  квадрат, прямоугольник, треугольник) - начальные классы, проче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2" t="2052" r="8321" b="1"/>
          <a:stretch/>
        </p:blipFill>
        <p:spPr bwMode="auto">
          <a:xfrm>
            <a:off x="4389310" y="3045289"/>
            <a:ext cx="3068095" cy="2594773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гра с геометрическими фигурам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" t="1014" r="1"/>
          <a:stretch/>
        </p:blipFill>
        <p:spPr bwMode="auto">
          <a:xfrm>
            <a:off x="8247774" y="1195367"/>
            <a:ext cx="3281615" cy="23836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848110" y="3668133"/>
            <a:ext cx="2831044" cy="55552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Прямокутник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02047" y="4342676"/>
            <a:ext cx="4437554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На квадрат я дуже схожий.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Маю теж чотири сторони.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Тільки дві з них протилежні –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Однакової довжини.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А сусідні –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різні.</a:t>
            </a:r>
          </a:p>
        </p:txBody>
      </p:sp>
    </p:spTree>
    <p:extLst>
      <p:ext uri="{BB962C8B-B14F-4D97-AF65-F5344CB8AC3E}">
        <p14:creationId xmlns:p14="http://schemas.microsoft.com/office/powerpoint/2010/main" val="31049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5333" y="365688"/>
            <a:ext cx="8732066" cy="6556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Лічба. Геометричні 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98636" y="5516698"/>
            <a:ext cx="3356848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Скільки?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4078755" y="5516698"/>
            <a:ext cx="3747499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прямокутників? Трикутників?</a:t>
            </a:r>
          </a:p>
        </p:txBody>
      </p:sp>
      <p:sp>
        <p:nvSpPr>
          <p:cNvPr id="5" name="Овал 4"/>
          <p:cNvSpPr/>
          <p:nvPr/>
        </p:nvSpPr>
        <p:spPr>
          <a:xfrm>
            <a:off x="893805" y="1743456"/>
            <a:ext cx="1434867" cy="120248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56568" y="3546657"/>
            <a:ext cx="1307041" cy="1580513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376730" y="2029467"/>
            <a:ext cx="1809892" cy="8959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124181" y="1807333"/>
            <a:ext cx="1347603" cy="1118064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8148907" y="3465014"/>
            <a:ext cx="1361362" cy="1945186"/>
          </a:xfrm>
          <a:prstGeom prst="diamond">
            <a:avLst/>
          </a:prstGeom>
          <a:gradFill flip="none" rotWithShape="1">
            <a:gsLst>
              <a:gs pos="0">
                <a:srgbClr val="FC4234">
                  <a:shade val="30000"/>
                  <a:satMod val="115000"/>
                </a:srgbClr>
              </a:gs>
              <a:gs pos="50000">
                <a:srgbClr val="FC4234">
                  <a:shade val="67500"/>
                  <a:satMod val="115000"/>
                </a:srgbClr>
              </a:gs>
              <a:gs pos="100000">
                <a:srgbClr val="FC423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108972" y="3853047"/>
            <a:ext cx="1939567" cy="853840"/>
          </a:xfrm>
          <a:prstGeom prst="ellipse">
            <a:avLst/>
          </a:prstGeom>
          <a:gradFill flip="none" rotWithShape="1">
            <a:gsLst>
              <a:gs pos="0">
                <a:srgbClr val="00C664">
                  <a:shade val="30000"/>
                  <a:satMod val="115000"/>
                </a:srgbClr>
              </a:gs>
              <a:gs pos="50000">
                <a:srgbClr val="00C664">
                  <a:shade val="67500"/>
                  <a:satMod val="115000"/>
                </a:srgbClr>
              </a:gs>
              <a:gs pos="100000">
                <a:srgbClr val="00C664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234680" y="1918400"/>
            <a:ext cx="1101993" cy="1006997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5924921" y="3674098"/>
            <a:ext cx="1347603" cy="1118064"/>
          </a:xfrm>
          <a:prstGeom prst="triangl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036849" y="1740994"/>
            <a:ext cx="1347603" cy="1118064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8155883" y="5516698"/>
            <a:ext cx="3747499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квадратів? Кругів? Ромбів?</a:t>
            </a:r>
          </a:p>
        </p:txBody>
      </p:sp>
      <p:sp>
        <p:nvSpPr>
          <p:cNvPr id="31" name="Овал 30"/>
          <p:cNvSpPr/>
          <p:nvPr/>
        </p:nvSpPr>
        <p:spPr>
          <a:xfrm>
            <a:off x="10234680" y="3589678"/>
            <a:ext cx="1434867" cy="1202484"/>
          </a:xfrm>
          <a:prstGeom prst="ellipse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69" y="83523"/>
            <a:ext cx="1723810" cy="17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  <p:bldP spid="5" grpId="0" animBg="1"/>
      <p:bldP spid="6" grpId="0" animBg="1"/>
      <p:bldP spid="21" grpId="0" animBg="1"/>
      <p:bldP spid="7" grpId="0" animBg="1"/>
      <p:bldP spid="9" grpId="0" animBg="1"/>
      <p:bldP spid="24" grpId="0" animBg="1"/>
      <p:bldP spid="22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629447" y="253729"/>
            <a:ext cx="8732066" cy="6663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</a:t>
            </a:r>
            <a:r>
              <a:rPr lang="uk-UA" sz="3600" b="1" dirty="0">
                <a:solidFill>
                  <a:schemeClr val="bg1"/>
                </a:solidFill>
              </a:rPr>
              <a:t>«Знайди </a:t>
            </a:r>
            <a:r>
              <a:rPr lang="uk-UA" sz="3600" b="1" dirty="0" smtClean="0">
                <a:solidFill>
                  <a:schemeClr val="bg1"/>
                </a:solidFill>
              </a:rPr>
              <a:t>зайву фігуру»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5445" y="1534758"/>
            <a:ext cx="3080572" cy="1328023"/>
          </a:xfrm>
          <a:prstGeom prst="wedgeRoundRectCallout">
            <a:avLst>
              <a:gd name="adj1" fmla="val 8605"/>
              <a:gd name="adj2" fmla="val 74900"/>
              <a:gd name="adj3" fmla="val 16667"/>
            </a:avLst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Знайди зайвий об’єкт. Поясни свій вибір.</a:t>
            </a:r>
          </a:p>
        </p:txBody>
      </p:sp>
      <p:pic>
        <p:nvPicPr>
          <p:cNvPr id="12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1" r="28160"/>
          <a:stretch/>
        </p:blipFill>
        <p:spPr bwMode="auto">
          <a:xfrm flipH="1">
            <a:off x="371633" y="2919412"/>
            <a:ext cx="2284399" cy="34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355153" y="1298711"/>
            <a:ext cx="1307041" cy="1118064"/>
          </a:xfrm>
          <a:prstGeom prst="rect">
            <a:avLst/>
          </a:prstGeom>
          <a:gradFill flip="none" rotWithShape="1">
            <a:gsLst>
              <a:gs pos="0">
                <a:srgbClr val="DF51E2">
                  <a:shade val="30000"/>
                  <a:satMod val="115000"/>
                </a:srgbClr>
              </a:gs>
              <a:gs pos="50000">
                <a:srgbClr val="DF51E2">
                  <a:shade val="67500"/>
                  <a:satMod val="115000"/>
                </a:srgbClr>
              </a:gs>
              <a:gs pos="100000">
                <a:srgbClr val="DF51E2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4367765" y="1298711"/>
            <a:ext cx="1347603" cy="1118064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5861459" y="1298711"/>
            <a:ext cx="1347603" cy="1118064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8845210" y="1298711"/>
            <a:ext cx="1347603" cy="1118064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779578" y="3462138"/>
            <a:ext cx="1809892" cy="895930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22145" y="3462138"/>
            <a:ext cx="1809892" cy="895930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907789" y="3462138"/>
            <a:ext cx="1809892" cy="895930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995237" y="3155584"/>
            <a:ext cx="1434867" cy="120248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367765" y="5263899"/>
            <a:ext cx="1307041" cy="1118064"/>
          </a:xfrm>
          <a:prstGeom prst="rect">
            <a:avLst/>
          </a:prstGeom>
          <a:solidFill>
            <a:srgbClr val="99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уб 4"/>
          <p:cNvSpPr/>
          <p:nvPr/>
        </p:nvSpPr>
        <p:spPr>
          <a:xfrm>
            <a:off x="6055850" y="5083489"/>
            <a:ext cx="1408738" cy="1298474"/>
          </a:xfrm>
          <a:prstGeom prst="cube">
            <a:avLst>
              <a:gd name="adj" fmla="val 14562"/>
            </a:avLst>
          </a:prstGeom>
          <a:solidFill>
            <a:srgbClr val="99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845632" y="5263899"/>
            <a:ext cx="1307041" cy="1118064"/>
          </a:xfrm>
          <a:prstGeom prst="rect">
            <a:avLst/>
          </a:prstGeom>
          <a:solidFill>
            <a:srgbClr val="99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568565" y="5263899"/>
            <a:ext cx="1307041" cy="1118064"/>
          </a:xfrm>
          <a:prstGeom prst="rect">
            <a:avLst/>
          </a:prstGeom>
          <a:solidFill>
            <a:srgbClr val="99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674806" y="4645152"/>
            <a:ext cx="1996632" cy="1926336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822145" y="4645152"/>
            <a:ext cx="1849293" cy="1941293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7">
            <a:extLst>
              <a:ext uri="{FF2B5EF4-FFF2-40B4-BE49-F238E27FC236}">
                <a16:creationId xmlns="" xmlns:a16="http://schemas.microsoft.com/office/drawing/2014/main" id="{9262580D-31D4-95DF-DBC7-7C475D1E7688}"/>
              </a:ext>
            </a:extLst>
          </p:cNvPr>
          <p:cNvCxnSpPr/>
          <p:nvPr/>
        </p:nvCxnSpPr>
        <p:spPr>
          <a:xfrm>
            <a:off x="7004205" y="922420"/>
            <a:ext cx="1996632" cy="1926336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6">
            <a:extLst>
              <a:ext uri="{FF2B5EF4-FFF2-40B4-BE49-F238E27FC236}">
                <a16:creationId xmlns="" xmlns:a16="http://schemas.microsoft.com/office/drawing/2014/main" id="{9340835B-6D15-4A71-D3D0-0DAC48C371AF}"/>
              </a:ext>
            </a:extLst>
          </p:cNvPr>
          <p:cNvCxnSpPr/>
          <p:nvPr/>
        </p:nvCxnSpPr>
        <p:spPr>
          <a:xfrm flipH="1">
            <a:off x="7151544" y="922420"/>
            <a:ext cx="1849293" cy="1941293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7">
            <a:extLst>
              <a:ext uri="{FF2B5EF4-FFF2-40B4-BE49-F238E27FC236}">
                <a16:creationId xmlns="" xmlns:a16="http://schemas.microsoft.com/office/drawing/2014/main" id="{FAF50391-AB2F-ACE0-2610-CCE06A1F442F}"/>
              </a:ext>
            </a:extLst>
          </p:cNvPr>
          <p:cNvCxnSpPr/>
          <p:nvPr/>
        </p:nvCxnSpPr>
        <p:spPr>
          <a:xfrm>
            <a:off x="9691896" y="2800711"/>
            <a:ext cx="1996632" cy="1926336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6">
            <a:extLst>
              <a:ext uri="{FF2B5EF4-FFF2-40B4-BE49-F238E27FC236}">
                <a16:creationId xmlns="" xmlns:a16="http://schemas.microsoft.com/office/drawing/2014/main" id="{9A3F43FE-C106-CEFA-B416-151925807472}"/>
              </a:ext>
            </a:extLst>
          </p:cNvPr>
          <p:cNvCxnSpPr/>
          <p:nvPr/>
        </p:nvCxnSpPr>
        <p:spPr>
          <a:xfrm flipH="1">
            <a:off x="9839235" y="2800711"/>
            <a:ext cx="1849293" cy="1941293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6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5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46941" y="483639"/>
            <a:ext cx="8732066" cy="648471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7266" y="1689470"/>
            <a:ext cx="5733591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Сьогодні на уроці ми будемо визначати спільні та відмінні ознаки предметів, розподіляти їх на групи за цими ознаками.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Дізнаємося про такі геометричні фігури, як точка, пряма, крива, ламана лінії. 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" y="1570636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3822" t="2937" r="-1179" b="-2937"/>
          <a:stretch/>
        </p:blipFill>
        <p:spPr>
          <a:xfrm rot="502898">
            <a:off x="6585126" y="2526549"/>
            <a:ext cx="2745856" cy="2524125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6511" y="282503"/>
            <a:ext cx="8732066" cy="75344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Спільні </a:t>
            </a:r>
            <a:r>
              <a:rPr lang="uk-UA" sz="3600" b="1" dirty="0">
                <a:solidFill>
                  <a:schemeClr val="bg1"/>
                </a:solidFill>
              </a:rPr>
              <a:t>та відмінні ознаки предметів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7" name="Picture 14" descr="Изображения Масштабная линейка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0" t="3420" r="5163" b="74040"/>
          <a:stretch/>
        </p:blipFill>
        <p:spPr bwMode="auto">
          <a:xfrm rot="3201694">
            <a:off x="1457298" y="4862544"/>
            <a:ext cx="2556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Идеи на тему «Сумки, рюкзаки» (15) | сумки, рюкзак, чемодан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34" y="3344002"/>
            <a:ext cx="2431520" cy="29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ipart Of Whenever, Antique Scissors And Belongs - Ножницы На Прозрачном  Фоне , Transparent Cartoon - Jing.f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360">
            <a:off x="1676709" y="2393378"/>
            <a:ext cx="1903624" cy="19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екторные иллюстрации Pencil chandelier в PNG и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386">
            <a:off x="4384219" y="3197097"/>
            <a:ext cx="1531375" cy="15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Векторные иллюстрации Pencil chandelier в PNG и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1495">
            <a:off x="3895573" y="3388617"/>
            <a:ext cx="1531375" cy="15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Векторные иллюстрации Pencil chandelier в PNG и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6094">
            <a:off x="5126601" y="3230146"/>
            <a:ext cx="1531375" cy="15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3772387" y="2577029"/>
            <a:ext cx="3064477" cy="2865340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05071" y="1167369"/>
            <a:ext cx="805547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Назви всі предмети, зображені на малюнку. Скільки їх?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є серед них однакові? Назви їх.</a:t>
            </a:r>
          </a:p>
        </p:txBody>
      </p:sp>
    </p:spTree>
    <p:extLst>
      <p:ext uri="{BB962C8B-B14F-4D97-AF65-F5344CB8AC3E}">
        <p14:creationId xmlns:p14="http://schemas.microsoft.com/office/powerpoint/2010/main" val="3257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Notebook clipart 15 - Clipart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81" y="2136038"/>
            <a:ext cx="2632240" cy="31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77712" y="3905187"/>
            <a:ext cx="15365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638333" y="293914"/>
            <a:ext cx="8732066" cy="6393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Спільні </a:t>
            </a:r>
            <a:r>
              <a:rPr lang="uk-UA" sz="3600" b="1" dirty="0">
                <a:solidFill>
                  <a:schemeClr val="bg1"/>
                </a:solidFill>
              </a:rPr>
              <a:t>та відмінні ознаки предметів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649" y="3450306"/>
            <a:ext cx="1187126" cy="883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05" y="3298104"/>
            <a:ext cx="1195791" cy="1221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6542" y="4334152"/>
            <a:ext cx="1741696" cy="705315"/>
          </a:xfrm>
          <a:prstGeom prst="rect">
            <a:avLst/>
          </a:prstGeom>
        </p:spPr>
      </p:pic>
      <p:pic>
        <p:nvPicPr>
          <p:cNvPr id="5126" name="Picture 6" descr="Клипарт тетрадь (68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/>
          <a:stretch/>
        </p:blipFill>
        <p:spPr bwMode="auto">
          <a:xfrm rot="1731309">
            <a:off x="5670791" y="2757547"/>
            <a:ext cx="2436236" cy="280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all Pen PNG HD Качество | PNG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4435">
            <a:off x="9102788" y="2391114"/>
            <a:ext cx="2099136" cy="29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968256" y="2476327"/>
            <a:ext cx="3064477" cy="2865340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283438" y="2136038"/>
            <a:ext cx="3903224" cy="320562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732188" y="2476327"/>
            <a:ext cx="3064477" cy="2865340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86454">
            <a:off x="435180" y="2275932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Гумки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686454">
            <a:off x="3407395" y="2267504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1686454">
            <a:off x="7737369" y="2259005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Ручки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6889" y="1002653"/>
            <a:ext cx="7447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Чому предмети об’єднані в групи саме так?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Що в кожній групі спільного, а що — відмінного?</a:t>
            </a:r>
          </a:p>
        </p:txBody>
      </p:sp>
    </p:spTree>
    <p:extLst>
      <p:ext uri="{BB962C8B-B14F-4D97-AF65-F5344CB8AC3E}">
        <p14:creationId xmlns:p14="http://schemas.microsoft.com/office/powerpoint/2010/main" val="21336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1504" y="315686"/>
            <a:ext cx="8732066" cy="6732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Спільні </a:t>
            </a:r>
            <a:r>
              <a:rPr lang="uk-UA" sz="3600" b="1" dirty="0">
                <a:solidFill>
                  <a:schemeClr val="bg1"/>
                </a:solidFill>
              </a:rPr>
              <a:t>та відмінні ознаки предметів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1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10" y="2430988"/>
            <a:ext cx="2538684" cy="121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85" y="2833587"/>
            <a:ext cx="2090813" cy="20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ирамида рисунок детский (59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2232"/>
          <a:stretch/>
        </p:blipFill>
        <p:spPr bwMode="auto">
          <a:xfrm>
            <a:off x="5136673" y="2866077"/>
            <a:ext cx="1577649" cy="20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Теннисные ракетки Клипарт | Бесплатные картин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152">
            <a:off x="7193557" y="2333374"/>
            <a:ext cx="24955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оликовые коньки PNG клипарт изображения (картинки) с альфа каналом и  прозрачным фоном. Скачать бесплатно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5330" y="2866077"/>
            <a:ext cx="2741387" cy="245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97708" y="2338715"/>
            <a:ext cx="6771503" cy="3066620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331335" y="1951205"/>
            <a:ext cx="4627578" cy="3907964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2" name="Picture 8" descr="Теннисный мяч прозрачный PNG | PNG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533" y="4429454"/>
            <a:ext cx="780735" cy="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oppng PNG изображения | PNG Pl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41" y="3650747"/>
            <a:ext cx="1535484" cy="15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57068" y="980882"/>
            <a:ext cx="8942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Поділи предмети на дві групи.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Назви ще по одному предмету, який можна віднести до кожної із цих груп.</a:t>
            </a:r>
          </a:p>
        </p:txBody>
      </p:sp>
      <p:sp>
        <p:nvSpPr>
          <p:cNvPr id="21" name="Стрелка вправо 20"/>
          <p:cNvSpPr/>
          <p:nvPr/>
        </p:nvSpPr>
        <p:spPr>
          <a:xfrm rot="1686454">
            <a:off x="914161" y="1623310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Іграшки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686454">
            <a:off x="6159974" y="1859511"/>
            <a:ext cx="1926541" cy="126939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Спортивне приладдя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5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5161</TotalTime>
  <Words>681</Words>
  <Application>Microsoft Office PowerPoint</Application>
  <PresentationFormat>Произвольный</PresentationFormat>
  <Paragraphs>135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Створення позитивного клімату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501</cp:revision>
  <dcterms:created xsi:type="dcterms:W3CDTF">2018-01-05T16:38:53Z</dcterms:created>
  <dcterms:modified xsi:type="dcterms:W3CDTF">2023-09-06T09:43:07Z</dcterms:modified>
</cp:coreProperties>
</file>