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19" r:id="rId3"/>
    <p:sldId id="324" r:id="rId4"/>
    <p:sldId id="317" r:id="rId5"/>
    <p:sldId id="318" r:id="rId6"/>
    <p:sldId id="294" r:id="rId7"/>
    <p:sldId id="278" r:id="rId8"/>
    <p:sldId id="315" r:id="rId9"/>
    <p:sldId id="300" r:id="rId10"/>
    <p:sldId id="321" r:id="rId11"/>
    <p:sldId id="285" r:id="rId12"/>
    <p:sldId id="306" r:id="rId13"/>
    <p:sldId id="308" r:id="rId14"/>
    <p:sldId id="311" r:id="rId15"/>
    <p:sldId id="323" r:id="rId16"/>
    <p:sldId id="320" r:id="rId17"/>
    <p:sldId id="322" r:id="rId18"/>
    <p:sldId id="32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jpg"/><Relationship Id="rId5" Type="http://schemas.openxmlformats.org/officeDocument/2006/relationships/image" Target="../media/image26.jpg"/><Relationship Id="rId10" Type="http://schemas.microsoft.com/office/2007/relationships/hdphoto" Target="../media/hdphoto4.wdp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7.wdp"/><Relationship Id="rId10" Type="http://schemas.openxmlformats.org/officeDocument/2006/relationships/image" Target="../media/image35.jpeg"/><Relationship Id="rId4" Type="http://schemas.openxmlformats.org/officeDocument/2006/relationships/image" Target="../media/image33.png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4220037"/>
            <a:ext cx="860298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Яка поведінка вдома </a:t>
            </a:r>
            <a:r>
              <a:rPr lang="uk-UA" sz="4800" b="1" dirty="0" smtClean="0">
                <a:solidFill>
                  <a:schemeClr val="bg1"/>
                </a:solidFill>
              </a:rPr>
              <a:t>є </a:t>
            </a:r>
            <a:r>
              <a:rPr lang="uk-UA" sz="4800" b="1" dirty="0">
                <a:solidFill>
                  <a:schemeClr val="bg1"/>
                </a:solidFill>
              </a:rPr>
              <a:t>безпечною?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41" y="1021047"/>
            <a:ext cx="4569147" cy="291958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639361" y="1654032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20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44286" y="1323113"/>
            <a:ext cx="11113834" cy="4113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Якщо </a:t>
            </a:r>
            <a:r>
              <a:rPr lang="uk-UA" b="1" dirty="0"/>
              <a:t>приладами ти можеш користуватися </a:t>
            </a:r>
            <a:r>
              <a:rPr lang="uk-UA" b="1" dirty="0" smtClean="0"/>
              <a:t>сам – плескай в долоні, якщо </a:t>
            </a:r>
            <a:r>
              <a:rPr lang="uk-UA" b="1" dirty="0"/>
              <a:t>лише з </a:t>
            </a:r>
            <a:r>
              <a:rPr lang="uk-UA" b="1" dirty="0" smtClean="0"/>
              <a:t>дорослими – тупай ніжками.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371" y="494531"/>
            <a:ext cx="10297885" cy="8117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Гра «Плесни в долоні, тупни ніжками»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22" y="2157964"/>
            <a:ext cx="2587377" cy="2507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47" y="4022858"/>
            <a:ext cx="1773940" cy="2438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2" r="23244"/>
          <a:stretch/>
        </p:blipFill>
        <p:spPr>
          <a:xfrm>
            <a:off x="5750106" y="3561682"/>
            <a:ext cx="1800000" cy="32630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971">
            <a:off x="2908002" y="5038316"/>
            <a:ext cx="2449914" cy="12172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1" y="4477995"/>
            <a:ext cx="2165781" cy="2165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11" b="100000" l="0" r="100000">
                        <a14:foregroundMark x1="45889" y1="53889" x2="62444" y2="4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5052">
            <a:off x="7367523" y="2211636"/>
            <a:ext cx="2195388" cy="13172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3" b="97679" l="1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8" y="1825601"/>
            <a:ext cx="2850416" cy="17735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0" y="2007638"/>
            <a:ext cx="1442469" cy="23800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919" b="94254" l="8953" r="91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12394" r="8339" b="6478"/>
          <a:stretch/>
        </p:blipFill>
        <p:spPr>
          <a:xfrm>
            <a:off x="9666514" y="1770164"/>
            <a:ext cx="1969778" cy="26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5024" y="385672"/>
            <a:ext cx="8732066" cy="780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розповідь за малюнками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222" y1="52593" x2="61778" y2="50741"/>
                        <a14:foregroundMark x1="50333" y1="48889" x2="58000" y2="48889"/>
                        <a14:foregroundMark x1="45556" y1="53889" x2="58778" y2="56667"/>
                        <a14:foregroundMark x1="91111" y1="73704" x2="94556" y2="57593"/>
                        <a14:foregroundMark x1="556" y1="95370" x2="14556" y2="96111"/>
                        <a14:foregroundMark x1="80889" y1="19444" x2="93556" y2="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66" y="3102293"/>
            <a:ext cx="2375106" cy="1425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19" b="94254" l="8953" r="91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12394" r="8339" b="6478"/>
          <a:stretch/>
        </p:blipFill>
        <p:spPr>
          <a:xfrm>
            <a:off x="223095" y="2699657"/>
            <a:ext cx="2563857" cy="3655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26539" y="2049207"/>
            <a:ext cx="2793854" cy="650450"/>
          </a:xfrm>
          <a:prstGeom prst="rect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Пожежа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6881" y="1164657"/>
            <a:ext cx="5908147" cy="7804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може в побуті становити небезпеку, якщо поводитися необачно?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59" y="4527357"/>
            <a:ext cx="2165781" cy="216578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63101" y="2073198"/>
            <a:ext cx="2790299" cy="626459"/>
          </a:xfrm>
          <a:prstGeom prst="rect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Затоплення</a:t>
            </a:r>
            <a:endParaRPr lang="ru-RU" sz="3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74" l="875" r="99750">
                        <a14:foregroundMark x1="72375" y1="18693" x2="71625" y2="5989"/>
                        <a14:foregroundMark x1="83875" y1="37387" x2="87250" y2="46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615" y="3618883"/>
            <a:ext cx="3770755" cy="25971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071421" y="2073198"/>
            <a:ext cx="2064665" cy="626459"/>
          </a:xfrm>
          <a:prstGeom prst="rect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Вибух</a:t>
            </a:r>
            <a:endParaRPr lang="ru-RU" sz="36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17" y="4203228"/>
            <a:ext cx="1442469" cy="2380074"/>
          </a:xfrm>
          <a:prstGeom prst="rect">
            <a:avLst/>
          </a:prstGeom>
        </p:spPr>
      </p:pic>
      <p:pic>
        <p:nvPicPr>
          <p:cNvPr id="4098" name="Picture 2" descr="Як з'явилися сірники. | Кожен в Україні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88" y="3102293"/>
            <a:ext cx="1505403" cy="10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098338" y="2026449"/>
            <a:ext cx="1951148" cy="1402551"/>
          </a:xfrm>
          <a:prstGeom prst="ellipse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101</a:t>
            </a:r>
            <a:endParaRPr lang="ru-RU" sz="6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89">
                        <a14:foregroundMark x1="25222" y1="21324" x2="89222" y2="11471"/>
                        <a14:foregroundMark x1="27889" y1="19559" x2="43111" y2="10294"/>
                        <a14:foregroundMark x1="77667" y1="25147" x2="79889" y2="15441"/>
                        <a14:foregroundMark x1="23889" y1="19853" x2="29111" y2="6471"/>
                        <a14:foregroundMark x1="43222" y1="16029" x2="40556" y2="13382"/>
                        <a14:foregroundMark x1="4222" y1="62206" x2="96000" y2="62353"/>
                        <a14:foregroundMark x1="20000" y1="87206" x2="21222" y2="76618"/>
                        <a14:foregroundMark x1="22556" y1="83971" x2="25889" y2="82647"/>
                        <a14:foregroundMark x1="32111" y1="80000" x2="46111" y2="81029"/>
                        <a14:foregroundMark x1="48556" y1="80588" x2="64111" y2="79412"/>
                        <a14:foregroundMark x1="71333" y1="85294" x2="78222" y2="77647"/>
                        <a14:foregroundMark x1="77222" y1="87059" x2="76444" y2="81176"/>
                        <a14:foregroundMark x1="85667" y1="80441" x2="97667" y2="80294"/>
                        <a14:foregroundMark x1="86333" y1="21765" x2="86333" y2="21765"/>
                        <a14:foregroundMark x1="90444" y1="20000" x2="89667" y2="15000"/>
                        <a14:foregroundMark x1="40111" y1="22206" x2="67778" y2="25000"/>
                        <a14:foregroundMark x1="47778" y1="32941" x2="48111" y2="23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2" y="3228052"/>
            <a:ext cx="4649272" cy="351278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476036" y="2037335"/>
            <a:ext cx="1990397" cy="1520097"/>
          </a:xfrm>
          <a:prstGeom prst="ellipse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102</a:t>
            </a:r>
            <a:endParaRPr lang="ru-RU" sz="6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84" y="3662941"/>
            <a:ext cx="4807749" cy="26430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1046642">
            <a:off x="8858388" y="5079567"/>
            <a:ext cx="1216090" cy="360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2F3242"/>
                </a:solidFill>
              </a:rPr>
              <a:t>Поліція</a:t>
            </a:r>
            <a:endParaRPr lang="ru-RU" sz="2400" b="1" dirty="0">
              <a:solidFill>
                <a:srgbClr val="2F324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83484" y="353397"/>
            <a:ext cx="9712662" cy="1494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Запам’ятай номери телефонів, </a:t>
            </a:r>
          </a:p>
          <a:p>
            <a:pPr algn="ctr"/>
            <a:r>
              <a:rPr lang="uk-UA" sz="3600" b="1" dirty="0" smtClean="0"/>
              <a:t>за якими ти можеш викликати допомогу!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9080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346073" y="1997773"/>
            <a:ext cx="1945168" cy="1605398"/>
          </a:xfrm>
          <a:prstGeom prst="ellipse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103</a:t>
            </a:r>
            <a:endParaRPr lang="ru-RU" sz="6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>
          <a:xfrm>
            <a:off x="754714" y="3755571"/>
            <a:ext cx="4282975" cy="26581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83484" y="353397"/>
            <a:ext cx="9712662" cy="14944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Запам’ятай номери телефонів, </a:t>
            </a:r>
          </a:p>
          <a:p>
            <a:pPr algn="ctr"/>
            <a:r>
              <a:rPr lang="uk-UA" sz="3600" b="1" dirty="0" smtClean="0"/>
              <a:t>за якими ти можеш викликати допомогу!</a:t>
            </a:r>
            <a:endParaRPr lang="ru-RU" sz="3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46664" r="-81" b="5824"/>
          <a:stretch/>
        </p:blipFill>
        <p:spPr>
          <a:xfrm>
            <a:off x="6577825" y="3361196"/>
            <a:ext cx="4678003" cy="3003895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116516" y="2068370"/>
            <a:ext cx="1993341" cy="1534802"/>
          </a:xfrm>
          <a:prstGeom prst="ellipse">
            <a:avLst/>
          </a:prstGeom>
          <a:solidFill>
            <a:srgbClr val="C0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/>
              <a:t>104</a:t>
            </a:r>
            <a:endParaRPr lang="ru-RU" sz="6000" b="1" dirty="0"/>
          </a:p>
        </p:txBody>
      </p:sp>
      <p:sp>
        <p:nvSpPr>
          <p:cNvPr id="13" name="Прямоугольник 12"/>
          <p:cNvSpPr/>
          <p:nvPr/>
        </p:nvSpPr>
        <p:spPr>
          <a:xfrm rot="21048468">
            <a:off x="9092638" y="4486094"/>
            <a:ext cx="1911844" cy="2698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Аварійна служба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741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712" y="440485"/>
            <a:ext cx="11204620" cy="1148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Ці важливі номери добре вивчи й повтори</a:t>
            </a:r>
            <a:endParaRPr lang="ru-RU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8" b="96746" l="1759" r="98744">
                        <a14:foregroundMark x1="22362" y1="35141" x2="28392" y2="30803"/>
                        <a14:foregroundMark x1="38693" y1="24078" x2="43216" y2="19740"/>
                        <a14:foregroundMark x1="50000" y1="20607" x2="50251" y2="14317"/>
                        <a14:foregroundMark x1="47487" y1="29718" x2="46734" y2="193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" y="1831852"/>
            <a:ext cx="3014015" cy="34911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57128" y="1724297"/>
            <a:ext cx="4918043" cy="10817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Якщо пахне газ в квартирі,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то </a:t>
            </a:r>
            <a:r>
              <a:rPr lang="ru-RU" sz="2800" b="1" dirty="0" err="1" smtClean="0"/>
              <a:t>дзвони</a:t>
            </a:r>
            <a:r>
              <a:rPr lang="ru-RU" sz="2800" b="1" dirty="0" smtClean="0"/>
              <a:t> на….</a:t>
            </a:r>
            <a:endParaRPr lang="uk-UA" sz="28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583308" y="1757334"/>
            <a:ext cx="204774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104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57127" y="2806036"/>
            <a:ext cx="4918044" cy="12227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Бачиш бійку, бачиш </a:t>
            </a:r>
            <a:r>
              <a:rPr lang="uk-UA" sz="2800" b="1" dirty="0" err="1" smtClean="0"/>
              <a:t>кражу</a:t>
            </a:r>
            <a:r>
              <a:rPr lang="uk-UA" sz="2800" b="1" dirty="0" smtClean="0"/>
              <a:t> на….. </a:t>
            </a:r>
            <a:r>
              <a:rPr lang="uk-UA" sz="2800" b="1" dirty="0"/>
              <a:t>д</a:t>
            </a:r>
            <a:r>
              <a:rPr lang="uk-UA" sz="2800" b="1" dirty="0" smtClean="0"/>
              <a:t>звони відразу.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3307" y="2839506"/>
            <a:ext cx="204774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102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7127" y="4028765"/>
            <a:ext cx="4918044" cy="1228916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Заболіло, закололо, не чекай біди, а скоріш дзвони…..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83307" y="4054471"/>
            <a:ext cx="2047740" cy="101566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103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90734" y="5446637"/>
            <a:ext cx="9129665" cy="899734"/>
          </a:xfrm>
          <a:prstGeom prst="rect">
            <a:avLst/>
          </a:prstGeom>
          <a:solidFill>
            <a:srgbClr val="FF000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Користуватися цими телефонними номерами потрібно лише за необхідності</a:t>
            </a:r>
          </a:p>
        </p:txBody>
      </p:sp>
    </p:spTree>
    <p:extLst>
      <p:ext uri="{BB962C8B-B14F-4D97-AF65-F5344CB8AC3E}">
        <p14:creationId xmlns:p14="http://schemas.microsoft.com/office/powerpoint/2010/main" val="43953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629" y="494913"/>
            <a:ext cx="10406742" cy="952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Небезпека може виникнути вдома, коли я … 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2629" y="2377189"/>
            <a:ext cx="6139542" cy="10817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… без дозволу дорослих користуюся електричними приладами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2630" y="3622465"/>
            <a:ext cx="5301341" cy="10039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… беру сірники або запальничку й граюся ними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2629" y="4747223"/>
            <a:ext cx="5301342" cy="1076634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… не стежу за тим, щоб крани з водою були закручені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2629" y="1622950"/>
            <a:ext cx="5063828" cy="574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Обери</a:t>
            </a:r>
            <a:r>
              <a:rPr lang="uk-UA" sz="2400" b="1" dirty="0" smtClean="0"/>
              <a:t> продовження речення</a:t>
            </a:r>
            <a:endParaRPr lang="ru-RU" sz="2400" b="1" dirty="0"/>
          </a:p>
        </p:txBody>
      </p:sp>
      <p:pic>
        <p:nvPicPr>
          <p:cNvPr id="6148" name="Picture 4" descr="Основи здоров'я 3 клас. &quot;Безпека в побуті. Правила поводження з  електроприладам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45" y="1688888"/>
            <a:ext cx="2697697" cy="220819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Методична розробка рольової гри з теми «Хай дитина знає кожна – сірниками  гратись не можна!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21" y="3622465"/>
            <a:ext cx="2206801" cy="244754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61"/>
          <a:stretch/>
        </p:blipFill>
        <p:spPr bwMode="auto">
          <a:xfrm>
            <a:off x="8414658" y="4814630"/>
            <a:ext cx="3422196" cy="1656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6796" y="494529"/>
            <a:ext cx="8732066" cy="694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1 клас\3 Я досліджую світ\1 УРОКИ 2023\Тиждень 7\№20 Яка поведінка вдома є безпечною\2023-10-14_225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03" y="1319891"/>
            <a:ext cx="6615643" cy="324122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5943600"/>
            <a:ext cx="957944" cy="914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19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79170" y="2167615"/>
            <a:ext cx="1306287" cy="1545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0228704">
            <a:off x="4083022" y="1980792"/>
            <a:ext cx="2627287" cy="1545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61609" y="3341912"/>
            <a:ext cx="922563" cy="1107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9937846">
            <a:off x="7277206" y="1999113"/>
            <a:ext cx="1556506" cy="1062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09803" y="3309257"/>
            <a:ext cx="1160443" cy="11401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D:\1 клас\3 Я досліджую світ\1 УРОКИ 2023\Тиждень 7\№20 Яка поведінка вдома є безпечною\2023-10-14_225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37" y="1265462"/>
            <a:ext cx="7235813" cy="489585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067800" y="1923138"/>
            <a:ext cx="2732315" cy="33020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З’єднай лініями зображення небезпечних ситуацій і номери телефонів відповідних служб порятунку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641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  <p:bldP spid="1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6796" y="494529"/>
            <a:ext cx="8732066" cy="694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26796" y="1475551"/>
            <a:ext cx="6629399" cy="13003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Разом з батьками обговори, де у вашій оселі тобі можна гратися, а де – ні.</a:t>
            </a: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2" y="3884743"/>
            <a:ext cx="2726386" cy="2382443"/>
          </a:xfrm>
          <a:prstGeom prst="rect">
            <a:avLst/>
          </a:prstGeom>
        </p:spPr>
      </p:pic>
      <p:pic>
        <p:nvPicPr>
          <p:cNvPr id="1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72" y="1475551"/>
            <a:ext cx="3372870" cy="481838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26796" y="2928257"/>
            <a:ext cx="6498770" cy="8708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 номери порятунку ти запам’ятав/ запам’ятала?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0539" y="4194221"/>
            <a:ext cx="4776033" cy="1150665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 треба поводитися вдома, щоб не спричинити біди?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815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300931" y="470494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536318" y="4681080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093575" y="4790721"/>
            <a:ext cx="2477943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3267331" y="4815111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083157" y="539502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536318" y="5353602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легко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39311" y="5306616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141947" y="5375993"/>
            <a:ext cx="2594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втомився/ втомилась від завдань!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" t="1489" r="70898" b="47959"/>
          <a:stretch/>
        </p:blipFill>
        <p:spPr bwMode="auto">
          <a:xfrm>
            <a:off x="639167" y="2054544"/>
            <a:ext cx="1924180" cy="2736177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-277" r="23632" b="50993"/>
          <a:stretch/>
        </p:blipFill>
        <p:spPr bwMode="auto">
          <a:xfrm>
            <a:off x="6567965" y="1901538"/>
            <a:ext cx="1738161" cy="288918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728701" y="1165626"/>
            <a:ext cx="678599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48605" y="397146"/>
            <a:ext cx="8732067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31" y="1855175"/>
            <a:ext cx="1597431" cy="2902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Людина\Хлопець в роздума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84" y="2054544"/>
            <a:ext cx="1756053" cy="266851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57103" y="462256"/>
            <a:ext cx="8732066" cy="6565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</a:t>
            </a:r>
            <a:r>
              <a:rPr lang="uk-UA" sz="3600" b="1" dirty="0" smtClean="0">
                <a:solidFill>
                  <a:schemeClr val="bg1"/>
                </a:solidFill>
              </a:rPr>
              <a:t>алаштуймося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78" r="719" b="13240"/>
          <a:stretch/>
        </p:blipFill>
        <p:spPr>
          <a:xfrm>
            <a:off x="5411256" y="1559245"/>
            <a:ext cx="5805539" cy="4330203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1722" y="1493949"/>
            <a:ext cx="4154674" cy="44607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Усім, усім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добрий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день!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Геть з дороги,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наша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лінь!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Хай не заважає працювати 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Гарним хлопцям та дівчатам. </a:t>
            </a:r>
          </a:p>
        </p:txBody>
      </p:sp>
    </p:spTree>
    <p:extLst>
      <p:ext uri="{BB962C8B-B14F-4D97-AF65-F5344CB8AC3E}">
        <p14:creationId xmlns:p14="http://schemas.microsoft.com/office/powerpoint/2010/main" val="12485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300930" y="4704946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536316" y="468107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093574" y="4790719"/>
            <a:ext cx="2477943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3267330" y="4815109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9083157" y="5589174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складно!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536317" y="5353600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легко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39311" y="5306614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405041" y="5375991"/>
            <a:ext cx="2194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втомлюсь від завдань!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" t="1489" r="70898" b="47959"/>
          <a:stretch/>
        </p:blipFill>
        <p:spPr bwMode="auto">
          <a:xfrm>
            <a:off x="639166" y="2054542"/>
            <a:ext cx="1924180" cy="2736177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Иллюстрация школьников детей мультфильм Premium вектор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9" t="-277" r="23632" b="50993"/>
          <a:stretch/>
        </p:blipFill>
        <p:spPr bwMode="auto">
          <a:xfrm>
            <a:off x="6567964" y="1901536"/>
            <a:ext cx="1738161" cy="288918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393371" y="622195"/>
            <a:ext cx="9144000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ти очікуєш від уроку?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30" y="1855175"/>
            <a:ext cx="1597431" cy="290200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Людина\Хлопець в роздумах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84" y="2054542"/>
            <a:ext cx="1756053" cy="2668513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25003" y="1869264"/>
            <a:ext cx="4262907" cy="732934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Яка зараз пора року?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290" y="2764397"/>
            <a:ext cx="4430332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Який місяць?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290" y="3624637"/>
            <a:ext cx="4430332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Яке число?</a:t>
            </a:r>
            <a:endParaRPr lang="ru-RU" sz="28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988417" y="1336300"/>
            <a:ext cx="6503832" cy="516480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1290" y="4528150"/>
            <a:ext cx="4430332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Який день тижня?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6520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0375" y="2635126"/>
            <a:ext cx="4446644" cy="7210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дує вітер? Якщо так, то сильний чи повільний?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8715" y="1506752"/>
            <a:ext cx="4430332" cy="475416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8715" y="2082058"/>
            <a:ext cx="4430332" cy="459676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температура повітря?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691" y="3395713"/>
            <a:ext cx="4430332" cy="58256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дня опади?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4138" y="495119"/>
            <a:ext cx="8732066" cy="74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«Синоптик»</a:t>
            </a:r>
          </a:p>
        </p:txBody>
      </p:sp>
      <p:sp>
        <p:nvSpPr>
          <p:cNvPr id="12" name="AutoShape 2" descr="Бібліо Читайлик. new: ОСІНЬ ЗОЛОТАЯ ТИХО-НІЖНО ХОД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Рання осінь: які зміни відбуваються в природі в це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6" y="1622669"/>
            <a:ext cx="3444806" cy="22923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сінь. Дощ - Вірші. Кольори рок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204" y="1692275"/>
            <a:ext cx="3048000" cy="457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Осінній дощ - Ukraini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38" y="4127441"/>
            <a:ext cx="6189656" cy="25980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6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6796" y="494529"/>
            <a:ext cx="8732066" cy="694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31649" y="1585078"/>
            <a:ext cx="4254872" cy="18885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Ця будівля є повсюди,</a:t>
            </a:r>
          </a:p>
          <a:p>
            <a:pPr algn="ctr"/>
            <a:r>
              <a:rPr lang="uk-UA" sz="2400" b="1" dirty="0" smtClean="0"/>
              <a:t>В ній живуть хороші люди.</a:t>
            </a:r>
          </a:p>
          <a:p>
            <a:pPr algn="ctr"/>
            <a:r>
              <a:rPr lang="uk-UA" sz="2400" b="1" dirty="0" smtClean="0"/>
              <a:t>Він складається з цеглинок,</a:t>
            </a:r>
          </a:p>
          <a:p>
            <a:pPr algn="ctr"/>
            <a:r>
              <a:rPr lang="uk-UA" sz="2400" b="1" dirty="0" smtClean="0"/>
              <a:t>Називається...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30808" y="2902690"/>
            <a:ext cx="17918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будинок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8" y="3473668"/>
            <a:ext cx="3771226" cy="3295473"/>
          </a:xfrm>
          <a:prstGeom prst="rect">
            <a:avLst/>
          </a:prstGeom>
        </p:spPr>
      </p:pic>
      <p:pic>
        <p:nvPicPr>
          <p:cNvPr id="1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72" y="1475551"/>
            <a:ext cx="3372870" cy="4818385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18149" y="1322499"/>
            <a:ext cx="7526154" cy="21511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Кожен будинок — це не просто дах і стіни.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Своє </a:t>
            </a:r>
            <a:r>
              <a:rPr lang="uk-UA" sz="2400" b="1" dirty="0"/>
              <a:t>житло лю­дина наповнила зручними механізмами, пристроями. В оселі кож­ної людини багато речей: побутова техніка, посуд, одяг, меблі, го­стрі і ріжучі предмети і багато іншого. 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33800" y="3292147"/>
            <a:ext cx="4410503" cy="3371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Усі ці речі — наші помічники, вони допомагають людині, створюють зручності в нашому житті.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ми дізнаємось, </a:t>
            </a:r>
            <a:r>
              <a:rPr lang="uk-UA" sz="2400" b="1" dirty="0" smtClean="0">
                <a:solidFill>
                  <a:schemeClr val="bg1"/>
                </a:solidFill>
              </a:rPr>
              <a:t>коли ці помічники можуть стати небезпечними.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6687" y="462462"/>
            <a:ext cx="10896060" cy="8329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Яку небезпеку ці місця несуть для дітей?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28856" y="1648366"/>
            <a:ext cx="3407229" cy="2096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Розглянь малюнки й поясни, хто з дітей обрав удома безпечне місце для гри. </a:t>
            </a:r>
          </a:p>
          <a:p>
            <a:pPr algn="ctr"/>
            <a:r>
              <a:rPr lang="uk-UA" sz="2400" b="1" dirty="0" smtClean="0"/>
              <a:t>А хто – небезпечне?</a:t>
            </a:r>
            <a:endParaRPr lang="ru-RU" sz="2400" b="1" dirty="0"/>
          </a:p>
        </p:txBody>
      </p:sp>
      <p:pic>
        <p:nvPicPr>
          <p:cNvPr id="1026" name="Picture 2" descr="D:\1 клас\3 Я досліджую світ\1 УРОКИ 2023\Тиждень 7\№20 Яка поведінка вдома є безпечною\2023-10-14_220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7" y="1480457"/>
            <a:ext cx="6664636" cy="51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783" y="1357984"/>
            <a:ext cx="3925332" cy="882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Ходжу з краю на край,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Ріжу </a:t>
            </a:r>
            <a:r>
              <a:rPr lang="uk-UA" sz="2400" b="1" dirty="0"/>
              <a:t>чорний коровай.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862">
            <a:off x="982327" y="2637290"/>
            <a:ext cx="2266255" cy="22662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246" y="2336119"/>
            <a:ext cx="12546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ж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1212" y="1412079"/>
            <a:ext cx="3500789" cy="8288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Два кінці, два кільця,</a:t>
            </a:r>
            <a:endParaRPr lang="ru-RU" sz="2400" b="1"/>
          </a:p>
          <a:p>
            <a:pPr algn="ctr"/>
            <a:r>
              <a:rPr lang="uk-UA" sz="2400" b="1"/>
              <a:t>А посередині — цвях. 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37" y="3027371"/>
            <a:ext cx="2459098" cy="24590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2771" y="2336119"/>
            <a:ext cx="172883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</a:rPr>
              <a:t>ожиці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37525" y="1433850"/>
            <a:ext cx="2412218" cy="807075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Іншим шиє, сама гола.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41936" y="2319799"/>
            <a:ext cx="12440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голка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54" y="2633609"/>
            <a:ext cx="2715850" cy="27158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77167" y="516890"/>
            <a:ext cx="8732066" cy="789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155" y="5781884"/>
            <a:ext cx="966247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Своє житло лю­дина наповнила зручними механізмами, </a:t>
            </a:r>
            <a:r>
              <a:rPr lang="uk-UA" sz="2400" b="1" dirty="0" smtClean="0"/>
              <a:t>пристроями, го­стрими </a:t>
            </a:r>
            <a:r>
              <a:rPr lang="uk-UA" sz="2400" b="1" dirty="0"/>
              <a:t>і </a:t>
            </a:r>
            <a:r>
              <a:rPr lang="uk-UA" sz="2400" b="1" dirty="0" smtClean="0"/>
              <a:t>ріжучими предметами, які іноді стають  небезпечними.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6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7167" y="516890"/>
            <a:ext cx="8732066" cy="7893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353" y="1522467"/>
            <a:ext cx="2521076" cy="1706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Гладить все, чого торкається,</a:t>
            </a:r>
          </a:p>
          <a:p>
            <a:pPr algn="ctr"/>
            <a:r>
              <a:rPr lang="uk-UA" sz="2400" b="1" dirty="0" smtClean="0"/>
              <a:t>А торкнешся – то кусається.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222" y1="52593" x2="61778" y2="50741"/>
                        <a14:foregroundMark x1="50333" y1="48889" x2="58000" y2="48889"/>
                        <a14:foregroundMark x1="45556" y1="53889" x2="58778" y2="56667"/>
                        <a14:foregroundMark x1="91111" y1="73704" x2="94556" y2="57593"/>
                        <a14:foregroundMark x1="556" y1="95370" x2="14556" y2="96111"/>
                        <a14:foregroundMark x1="80889" y1="19444" x2="93556" y2="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3" y="3711313"/>
            <a:ext cx="2554636" cy="1532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703" y="3358505"/>
            <a:ext cx="152692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праска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7404" y="1522468"/>
            <a:ext cx="4110029" cy="1706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Барабан великий має,</a:t>
            </a:r>
          </a:p>
          <a:p>
            <a:pPr algn="ctr"/>
            <a:r>
              <a:rPr lang="uk-UA" sz="2400" b="1" dirty="0" smtClean="0"/>
              <a:t>Хоч в оркестрі і не грає.</a:t>
            </a:r>
          </a:p>
          <a:p>
            <a:pPr algn="ctr"/>
            <a:r>
              <a:rPr lang="uk-UA" sz="2400" b="1" dirty="0" smtClean="0"/>
              <a:t>Барабаном покрутила - </a:t>
            </a:r>
          </a:p>
          <a:p>
            <a:pPr algn="ctr"/>
            <a:r>
              <a:rPr lang="uk-UA" sz="2400" b="1" dirty="0" smtClean="0"/>
              <a:t>І білизна сніжно – біла.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71" y="3324405"/>
            <a:ext cx="1857794" cy="2848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1595" y="3412934"/>
            <a:ext cx="1769001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ральна машинка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30669" y="1568478"/>
            <a:ext cx="3740845" cy="1187753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Ну і дім – одне вікно,</a:t>
            </a:r>
          </a:p>
          <a:p>
            <a:pPr algn="ctr"/>
            <a:r>
              <a:rPr lang="uk-UA" sz="2400" b="1" dirty="0" smtClean="0"/>
              <a:t>В ньому кожен день кіно.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96" y="3498859"/>
            <a:ext cx="4253687" cy="26467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69866" y="2907726"/>
            <a:ext cx="2175150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телевізор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6383" y="5928457"/>
            <a:ext cx="8343483" cy="783193"/>
          </a:xfrm>
          <a:prstGeom prst="roundRect">
            <a:avLst/>
          </a:prstGeom>
          <a:solidFill>
            <a:srgbClr val="C31D58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Усі ці речі — наші помічники, вони допомагають людині, створюють зручності в нашому </a:t>
            </a:r>
            <a:r>
              <a:rPr lang="uk-UA" sz="2000" b="1" dirty="0" smtClean="0">
                <a:solidFill>
                  <a:schemeClr val="bg1"/>
                </a:solidFill>
              </a:rPr>
              <a:t>житті, але можуть бути небезпечними.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598</Words>
  <Application>Microsoft Office PowerPoint</Application>
  <PresentationFormat>Произвольный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71</cp:revision>
  <dcterms:created xsi:type="dcterms:W3CDTF">2018-01-05T16:38:53Z</dcterms:created>
  <dcterms:modified xsi:type="dcterms:W3CDTF">2023-10-15T08:37:28Z</dcterms:modified>
</cp:coreProperties>
</file>