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542" r:id="rId3"/>
    <p:sldId id="1521" r:id="rId4"/>
    <p:sldId id="1303" r:id="rId5"/>
    <p:sldId id="1299" r:id="rId6"/>
    <p:sldId id="1524" r:id="rId7"/>
    <p:sldId id="1525" r:id="rId8"/>
    <p:sldId id="1526" r:id="rId9"/>
    <p:sldId id="1431" r:id="rId10"/>
    <p:sldId id="1479" r:id="rId11"/>
    <p:sldId id="1516" r:id="rId12"/>
    <p:sldId id="1512" r:id="rId13"/>
    <p:sldId id="1522" r:id="rId14"/>
    <p:sldId id="1543" r:id="rId15"/>
    <p:sldId id="1323" r:id="rId16"/>
    <p:sldId id="1546" r:id="rId17"/>
    <p:sldId id="1422" r:id="rId18"/>
    <p:sldId id="1544" r:id="rId19"/>
    <p:sldId id="1545" r:id="rId20"/>
    <p:sldId id="742" r:id="rId21"/>
    <p:sldId id="1312" r:id="rId22"/>
    <p:sldId id="151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FF"/>
    <a:srgbClr val="CC85BB"/>
    <a:srgbClr val="FF99FF"/>
    <a:srgbClr val="ECDAB2"/>
    <a:srgbClr val="E6CEA0"/>
    <a:srgbClr val="CCFF66"/>
    <a:srgbClr val="354B80"/>
    <a:srgbClr val="99FF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microsoft.com/office/2007/relationships/hdphoto" Target="../media/hdphoto14.wdp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gi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9.wdp"/><Relationship Id="rId7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5.jpeg"/><Relationship Id="rId5" Type="http://schemas.openxmlformats.org/officeDocument/2006/relationships/image" Target="../media/image14.png"/><Relationship Id="rId10" Type="http://schemas.microsoft.com/office/2007/relationships/hdphoto" Target="../media/hdphoto12.wdp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958891" y="4612423"/>
            <a:ext cx="8407319" cy="1123712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Число і цифра 6 </a:t>
            </a:r>
          </a:p>
        </p:txBody>
      </p:sp>
      <p:pic>
        <p:nvPicPr>
          <p:cNvPr id="12" name="Picture 2" descr="https://o.remove.bg/downloads/54a15241-cf5b-4851-986a-9277f810281f/23091412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" r="-1426" b="17370"/>
          <a:stretch/>
        </p:blipFill>
        <p:spPr bwMode="auto">
          <a:xfrm>
            <a:off x="1328851" y="1054002"/>
            <a:ext cx="4829483" cy="308042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15410" y="1898014"/>
            <a:ext cx="3450800" cy="173664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20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4423AE6F-5C79-E1C7-9A67-3971F621B0F5}"/>
              </a:ext>
            </a:extLst>
          </p:cNvPr>
          <p:cNvSpPr/>
          <p:nvPr/>
        </p:nvSpPr>
        <p:spPr>
          <a:xfrm>
            <a:off x="7774085" y="1551945"/>
            <a:ext cx="1774448" cy="180387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7" name="Picture 6" descr="Подбор циферблатов и стрелок">
            <a:extLst>
              <a:ext uri="{FF2B5EF4-FFF2-40B4-BE49-F238E27FC236}">
                <a16:creationId xmlns="" xmlns:a16="http://schemas.microsoft.com/office/drawing/2014/main" id="{9485473E-6DBD-2620-F3D1-485453D1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20" y="1488936"/>
            <a:ext cx="1929887" cy="19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 зі стрілкою 17">
            <a:extLst>
              <a:ext uri="{FF2B5EF4-FFF2-40B4-BE49-F238E27FC236}">
                <a16:creationId xmlns="" xmlns:a16="http://schemas.microsoft.com/office/drawing/2014/main" id="{5D4D8E6C-394E-AC4F-CB75-C1C583D2CC36}"/>
              </a:ext>
            </a:extLst>
          </p:cNvPr>
          <p:cNvCxnSpPr>
            <a:cxnSpLocks/>
          </p:cNvCxnSpPr>
          <p:nvPr/>
        </p:nvCxnSpPr>
        <p:spPr>
          <a:xfrm flipH="1" flipV="1">
            <a:off x="8632794" y="1848375"/>
            <a:ext cx="37900" cy="563734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="" xmlns:a16="http://schemas.microsoft.com/office/drawing/2014/main" id="{5C3F7925-C515-1D0C-F2F9-C9F11465FF61}"/>
              </a:ext>
            </a:extLst>
          </p:cNvPr>
          <p:cNvCxnSpPr>
            <a:cxnSpLocks/>
          </p:cNvCxnSpPr>
          <p:nvPr/>
        </p:nvCxnSpPr>
        <p:spPr>
          <a:xfrm>
            <a:off x="8673290" y="2531258"/>
            <a:ext cx="18948" cy="345251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4B3948B3-49BD-F23B-0165-B0F82FB300A6}"/>
              </a:ext>
            </a:extLst>
          </p:cNvPr>
          <p:cNvSpPr/>
          <p:nvPr/>
        </p:nvSpPr>
        <p:spPr>
          <a:xfrm>
            <a:off x="8599566" y="2412109"/>
            <a:ext cx="142251" cy="15092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AFC5CBA-E482-4206-F567-FB7BE9F2D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6" b="89802" l="4899" r="948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2488" y="1770388"/>
            <a:ext cx="1630420" cy="16586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ECAB0E-5658-CE8F-45F4-95DCB726B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9" b="95267" l="5322" r="93681">
                        <a14:foregroundMark x1="80044" y1="74280" x2="80044" y2="74280"/>
                        <a14:foregroundMark x1="68404" y1="53498" x2="68404" y2="534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1021" y="3837857"/>
            <a:ext cx="3366579" cy="1813922"/>
          </a:xfrm>
          <a:prstGeom prst="rect">
            <a:avLst/>
          </a:prstGeom>
        </p:spPr>
      </p:pic>
      <p:sp>
        <p:nvSpPr>
          <p:cNvPr id="2" name="Шестикутник 1">
            <a:extLst>
              <a:ext uri="{FF2B5EF4-FFF2-40B4-BE49-F238E27FC236}">
                <a16:creationId xmlns="" xmlns:a16="http://schemas.microsoft.com/office/drawing/2014/main" id="{C384BD44-CBDE-4E83-A442-2FC297D5E90E}"/>
              </a:ext>
            </a:extLst>
          </p:cNvPr>
          <p:cNvSpPr/>
          <p:nvPr/>
        </p:nvSpPr>
        <p:spPr>
          <a:xfrm>
            <a:off x="4883743" y="1672269"/>
            <a:ext cx="2248578" cy="1756732"/>
          </a:xfrm>
          <a:prstGeom prst="hexagon">
            <a:avLst/>
          </a:prstGeom>
          <a:solidFill>
            <a:srgbClr val="FF3399"/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3" name="Picture 28" descr="Пибоди и Шерман">
            <a:extLst>
              <a:ext uri="{FF2B5EF4-FFF2-40B4-BE49-F238E27FC236}">
                <a16:creationId xmlns="" xmlns:a16="http://schemas.microsoft.com/office/drawing/2014/main" id="{45072136-30B0-748D-4A01-977AFAED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773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FEC31ACA-43F4-8B86-9F46-9F667FF0DD91}"/>
              </a:ext>
            </a:extLst>
          </p:cNvPr>
          <p:cNvSpPr/>
          <p:nvPr/>
        </p:nvSpPr>
        <p:spPr>
          <a:xfrm>
            <a:off x="984626" y="1425928"/>
            <a:ext cx="3600457" cy="1482352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Що зображено на малюнку?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31911" y="450264"/>
            <a:ext cx="8732066" cy="8387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Число і цифра 6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96DA4701-880A-09C5-FB5D-6A97BC24FA63}"/>
              </a:ext>
            </a:extLst>
          </p:cNvPr>
          <p:cNvSpPr/>
          <p:nvPr/>
        </p:nvSpPr>
        <p:spPr>
          <a:xfrm>
            <a:off x="0" y="574450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Скільки ніжок у мурашки будова лапок у комахи, основні і допоміжні функції  лап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2960" r="6207" b="11667"/>
          <a:stretch/>
        </p:blipFill>
        <p:spPr bwMode="auto">
          <a:xfrm>
            <a:off x="2119938" y="3268068"/>
            <a:ext cx="2092063" cy="29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Українська народна казка &quot;Ріпка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87" y="3756042"/>
            <a:ext cx="4574727" cy="24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9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DB1920-1C08-6C34-3CB5-17A38B1F5D2A}"/>
              </a:ext>
            </a:extLst>
          </p:cNvPr>
          <p:cNvSpPr txBox="1"/>
          <p:nvPr/>
        </p:nvSpPr>
        <p:spPr>
          <a:xfrm>
            <a:off x="2562484" y="1356175"/>
            <a:ext cx="8115691" cy="591846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400" b="1">
                <a:solidFill>
                  <a:srgbClr val="44546A">
                    <a:lumMod val="50000"/>
                  </a:srgb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Скільки курчат є? Скільки стане? </a:t>
            </a:r>
            <a:r>
              <a:rPr lang="uk-UA" dirty="0" smtClean="0">
                <a:solidFill>
                  <a:srgbClr val="7030A0"/>
                </a:solidFill>
              </a:rPr>
              <a:t>Як </a:t>
            </a:r>
            <a:r>
              <a:rPr lang="uk-UA" dirty="0">
                <a:solidFill>
                  <a:srgbClr val="7030A0"/>
                </a:solidFill>
              </a:rPr>
              <a:t>утворюється число 6?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6C5E90F-1BC8-69E3-A7FE-A4B4FA638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06308" y="2715814"/>
            <a:ext cx="1359394" cy="16592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92F9196-E1FE-0F1F-450F-119748769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229" y="2951187"/>
            <a:ext cx="1393569" cy="1979753"/>
          </a:xfrm>
          <a:prstGeom prst="rect">
            <a:avLst/>
          </a:prstGeom>
        </p:spPr>
      </p:pic>
      <p:pic>
        <p:nvPicPr>
          <p:cNvPr id="1026" name="Picture 2" descr="Цыплята едят семена мультфильм | Премиум векторы">
            <a:extLst>
              <a:ext uri="{FF2B5EF4-FFF2-40B4-BE49-F238E27FC236}">
                <a16:creationId xmlns="" xmlns:a16="http://schemas.microsoft.com/office/drawing/2014/main" id="{8732442F-EA66-A47A-E0ED-B54C4494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19" y="2061755"/>
            <a:ext cx="2869185" cy="286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6D74DBE-96C6-DFDA-BA73-CCD453E27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53862" y="2242612"/>
            <a:ext cx="1153212" cy="1638293"/>
          </a:xfrm>
          <a:prstGeom prst="rect">
            <a:avLst/>
          </a:prstGeom>
        </p:spPr>
      </p:pic>
      <p:pic>
        <p:nvPicPr>
          <p:cNvPr id="21" name="Picture 16" descr="Наклейка PNG - AVATAN PLUS">
            <a:extLst>
              <a:ext uri="{FF2B5EF4-FFF2-40B4-BE49-F238E27FC236}">
                <a16:creationId xmlns="" xmlns:a16="http://schemas.microsoft.com/office/drawing/2014/main" id="{5B8CD309-6C1C-2B3B-2DFE-788FADB2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772" y="3687805"/>
            <a:ext cx="2149455" cy="1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Наклейка PNG - AVATAN PLUS">
            <a:extLst>
              <a:ext uri="{FF2B5EF4-FFF2-40B4-BE49-F238E27FC236}">
                <a16:creationId xmlns="" xmlns:a16="http://schemas.microsoft.com/office/drawing/2014/main" id="{BA94F4D1-88C7-A171-A8D7-DDCC21D0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844" y="4339726"/>
            <a:ext cx="2125333" cy="141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Наклейка PNG - AVATAN PLUS">
            <a:extLst>
              <a:ext uri="{FF2B5EF4-FFF2-40B4-BE49-F238E27FC236}">
                <a16:creationId xmlns="" xmlns:a16="http://schemas.microsoft.com/office/drawing/2014/main" id="{575780E8-3CDC-6DB1-9556-696C48719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24" y="1948020"/>
            <a:ext cx="1959903" cy="13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="" xmlns:a16="http://schemas.microsoft.com/office/drawing/2014/main" id="{04AF6E45-859D-7CA6-CC77-398F20359146}"/>
              </a:ext>
            </a:extLst>
          </p:cNvPr>
          <p:cNvSpPr/>
          <p:nvPr/>
        </p:nvSpPr>
        <p:spPr>
          <a:xfrm>
            <a:off x="7923170" y="3496347"/>
            <a:ext cx="806834" cy="843379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="" xmlns:a16="http://schemas.microsoft.com/office/drawing/2014/main" id="{DB4AB25E-9EDC-1E66-F0DC-3B356572F531}"/>
              </a:ext>
            </a:extLst>
          </p:cNvPr>
          <p:cNvSpPr/>
          <p:nvPr/>
        </p:nvSpPr>
        <p:spPr>
          <a:xfrm>
            <a:off x="5766776" y="3496347"/>
            <a:ext cx="806834" cy="843379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="" xmlns:a16="http://schemas.microsoft.com/office/drawing/2014/main" id="{05C8DA29-065D-A1B6-208A-CC6ADEEBD1A6}"/>
              </a:ext>
            </a:extLst>
          </p:cNvPr>
          <p:cNvSpPr/>
          <p:nvPr/>
        </p:nvSpPr>
        <p:spPr>
          <a:xfrm>
            <a:off x="2562484" y="5218402"/>
            <a:ext cx="7221798" cy="125619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+ 1 = 6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п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яти додати один – буде шість.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431911" y="450264"/>
            <a:ext cx="8732066" cy="8387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Число і цифра 6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96DA4701-880A-09C5-FB5D-6A97BC24FA63}"/>
              </a:ext>
            </a:extLst>
          </p:cNvPr>
          <p:cNvSpPr/>
          <p:nvPr/>
        </p:nvSpPr>
        <p:spPr>
          <a:xfrm>
            <a:off x="0" y="574450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11">
            <a:extLst>
              <a:ext uri="{FF2B5EF4-FFF2-40B4-BE49-F238E27FC236}">
                <a16:creationId xmlns="" xmlns:a16="http://schemas.microsoft.com/office/drawing/2014/main" id="{7F624358-E10A-1720-F0E7-916B74D12FCC}"/>
              </a:ext>
            </a:extLst>
          </p:cNvPr>
          <p:cNvSpPr/>
          <p:nvPr/>
        </p:nvSpPr>
        <p:spPr>
          <a:xfrm>
            <a:off x="2146564" y="419474"/>
            <a:ext cx="8732066" cy="5643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</a:rPr>
              <a:t>чисел за малюнком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33E0261-530E-436D-194E-4490CAD7E551}"/>
              </a:ext>
            </a:extLst>
          </p:cNvPr>
          <p:cNvSpPr txBox="1"/>
          <p:nvPr/>
        </p:nvSpPr>
        <p:spPr>
          <a:xfrm>
            <a:off x="3254076" y="1131106"/>
            <a:ext cx="7181676" cy="909836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/>
              <a:t>Порівняй числа за малюнками. </a:t>
            </a:r>
          </a:p>
          <a:p>
            <a:r>
              <a:rPr lang="uk-UA" sz="2400" dirty="0"/>
              <a:t>Запиши нерівності в зошит.</a:t>
            </a:r>
          </a:p>
        </p:txBody>
      </p:sp>
      <p:grpSp>
        <p:nvGrpSpPr>
          <p:cNvPr id="23" name="Групувати 22">
            <a:extLst>
              <a:ext uri="{FF2B5EF4-FFF2-40B4-BE49-F238E27FC236}">
                <a16:creationId xmlns="" xmlns:a16="http://schemas.microsoft.com/office/drawing/2014/main" id="{DF373FB9-2264-784F-35F1-13FCC13986FF}"/>
              </a:ext>
            </a:extLst>
          </p:cNvPr>
          <p:cNvGrpSpPr/>
          <p:nvPr/>
        </p:nvGrpSpPr>
        <p:grpSpPr>
          <a:xfrm>
            <a:off x="524280" y="1145076"/>
            <a:ext cx="1827509" cy="961332"/>
            <a:chOff x="1475615" y="1406802"/>
            <a:chExt cx="2005634" cy="1094243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9736810C-5455-7C80-84C6-37105780D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071"/>
            <a:stretch/>
          </p:blipFill>
          <p:spPr>
            <a:xfrm>
              <a:off x="2356821" y="1456402"/>
              <a:ext cx="1124428" cy="90462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5D60ACA8-9CFA-CD65-1DF6-6456C335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4690"/>
            <a:stretch/>
          </p:blipFill>
          <p:spPr>
            <a:xfrm>
              <a:off x="1475615" y="1490031"/>
              <a:ext cx="1124428" cy="927783"/>
            </a:xfrm>
            <a:prstGeom prst="rect">
              <a:avLst/>
            </a:prstGeom>
          </p:spPr>
        </p:pic>
        <p:sp>
          <p:nvSpPr>
            <p:cNvPr id="26" name="Прямокутник: округлені кути 25">
              <a:extLst>
                <a:ext uri="{FF2B5EF4-FFF2-40B4-BE49-F238E27FC236}">
                  <a16:creationId xmlns="" xmlns:a16="http://schemas.microsoft.com/office/drawing/2014/main" id="{71BE5872-AAF7-F46C-9CD4-168E4A9FC5F0}"/>
                </a:ext>
              </a:extLst>
            </p:cNvPr>
            <p:cNvSpPr/>
            <p:nvPr/>
          </p:nvSpPr>
          <p:spPr>
            <a:xfrm>
              <a:off x="1475615" y="1406802"/>
              <a:ext cx="1906777" cy="1094243"/>
            </a:xfrm>
            <a:prstGeom prst="roundRect">
              <a:avLst/>
            </a:prstGeom>
            <a:noFill/>
            <a:ln w="57150">
              <a:solidFill>
                <a:srgbClr val="FF99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Прямокутник: округлені кути 26">
            <a:extLst>
              <a:ext uri="{FF2B5EF4-FFF2-40B4-BE49-F238E27FC236}">
                <a16:creationId xmlns="" xmlns:a16="http://schemas.microsoft.com/office/drawing/2014/main" id="{615EBDCF-7AAE-BE5E-5356-43C1FCB15FC0}"/>
              </a:ext>
            </a:extLst>
          </p:cNvPr>
          <p:cNvSpPr/>
          <p:nvPr/>
        </p:nvSpPr>
        <p:spPr>
          <a:xfrm>
            <a:off x="1733068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="" xmlns:a16="http://schemas.microsoft.com/office/drawing/2014/main" id="{19A52982-C3E2-86A4-A1B1-84C75A696785}"/>
              </a:ext>
            </a:extLst>
          </p:cNvPr>
          <p:cNvSpPr/>
          <p:nvPr/>
        </p:nvSpPr>
        <p:spPr>
          <a:xfrm>
            <a:off x="545697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9AAEC2A-AC6B-D748-57DC-3AAAEDBAD7B4}"/>
              </a:ext>
            </a:extLst>
          </p:cNvPr>
          <p:cNvSpPr txBox="1"/>
          <p:nvPr/>
        </p:nvSpPr>
        <p:spPr>
          <a:xfrm>
            <a:off x="10540318" y="4630882"/>
            <a:ext cx="706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74FA6AF-C3A1-92F9-298C-497E3E9DB03D}"/>
              </a:ext>
            </a:extLst>
          </p:cNvPr>
          <p:cNvSpPr txBox="1"/>
          <p:nvPr/>
        </p:nvSpPr>
        <p:spPr>
          <a:xfrm>
            <a:off x="1198977" y="4574511"/>
            <a:ext cx="706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2" descr="Ábaco mostrando número diferente - Download Vetores Gratis, Desenhos de  Vetor, Modelos e Clipart">
            <a:extLst>
              <a:ext uri="{FF2B5EF4-FFF2-40B4-BE49-F238E27FC236}">
                <a16:creationId xmlns="" xmlns:a16="http://schemas.microsoft.com/office/drawing/2014/main" id="{ED65ED67-FDC0-3887-13A9-1F524D6D5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1876" r="72015" b="33091"/>
          <a:stretch/>
        </p:blipFill>
        <p:spPr bwMode="auto">
          <a:xfrm>
            <a:off x="612325" y="2456422"/>
            <a:ext cx="1779248" cy="22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Ábaco mostrando número diferente - Download Vetores Gratis, Desenhos de  Vetor, Modelos e Clipart">
            <a:extLst>
              <a:ext uri="{FF2B5EF4-FFF2-40B4-BE49-F238E27FC236}">
                <a16:creationId xmlns="" xmlns:a16="http://schemas.microsoft.com/office/drawing/2014/main" id="{A8E320D0-D97D-D150-BA03-222CED2C3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63519" b="32353"/>
          <a:stretch/>
        </p:blipFill>
        <p:spPr bwMode="auto">
          <a:xfrm>
            <a:off x="2913839" y="2362002"/>
            <a:ext cx="1779248" cy="232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Ábaco mostrando número diferente - Download Vetores Gratis, Desenhos de  Vetor, Modelos e Clipart">
            <a:extLst>
              <a:ext uri="{FF2B5EF4-FFF2-40B4-BE49-F238E27FC236}">
                <a16:creationId xmlns="" xmlns:a16="http://schemas.microsoft.com/office/drawing/2014/main" id="{4A6F2DF3-A284-43EC-294E-D33A0F497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9" r="54870" b="32541"/>
          <a:stretch/>
        </p:blipFill>
        <p:spPr bwMode="auto">
          <a:xfrm>
            <a:off x="5215354" y="2362002"/>
            <a:ext cx="1727516" cy="232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Ábaco mostrando número diferente - Download Vetores Gratis, Desenhos de  Vetor, Modelos e Clipart">
            <a:extLst>
              <a:ext uri="{FF2B5EF4-FFF2-40B4-BE49-F238E27FC236}">
                <a16:creationId xmlns="" xmlns:a16="http://schemas.microsoft.com/office/drawing/2014/main" id="{2CDE1310-7C64-FAC6-E7F1-1453723DA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r="46270" b="32541"/>
          <a:stretch/>
        </p:blipFill>
        <p:spPr bwMode="auto">
          <a:xfrm>
            <a:off x="7662407" y="2362002"/>
            <a:ext cx="1727516" cy="232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кутник: округлені кути 35">
            <a:extLst>
              <a:ext uri="{FF2B5EF4-FFF2-40B4-BE49-F238E27FC236}">
                <a16:creationId xmlns="" xmlns:a16="http://schemas.microsoft.com/office/drawing/2014/main" id="{025CB425-1B3D-8098-FAA5-9E7395E79EAD}"/>
              </a:ext>
            </a:extLst>
          </p:cNvPr>
          <p:cNvSpPr/>
          <p:nvPr/>
        </p:nvSpPr>
        <p:spPr>
          <a:xfrm>
            <a:off x="4007111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кутник: округлені кути 36">
            <a:extLst>
              <a:ext uri="{FF2B5EF4-FFF2-40B4-BE49-F238E27FC236}">
                <a16:creationId xmlns="" xmlns:a16="http://schemas.microsoft.com/office/drawing/2014/main" id="{BB736E69-80BA-F88F-D9DF-C9BCE5BFC39D}"/>
              </a:ext>
            </a:extLst>
          </p:cNvPr>
          <p:cNvSpPr/>
          <p:nvPr/>
        </p:nvSpPr>
        <p:spPr>
          <a:xfrm>
            <a:off x="2819740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45680F-02EE-710C-0BFB-027690448292}"/>
              </a:ext>
            </a:extLst>
          </p:cNvPr>
          <p:cNvSpPr txBox="1"/>
          <p:nvPr/>
        </p:nvSpPr>
        <p:spPr>
          <a:xfrm>
            <a:off x="3473020" y="4574511"/>
            <a:ext cx="706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Прямокутник: округлені кути 38">
            <a:extLst>
              <a:ext uri="{FF2B5EF4-FFF2-40B4-BE49-F238E27FC236}">
                <a16:creationId xmlns="" xmlns:a16="http://schemas.microsoft.com/office/drawing/2014/main" id="{F7B4B54B-9F2D-7F1C-02B9-249A78F2C542}"/>
              </a:ext>
            </a:extLst>
          </p:cNvPr>
          <p:cNvSpPr/>
          <p:nvPr/>
        </p:nvSpPr>
        <p:spPr>
          <a:xfrm>
            <a:off x="6339839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рямокутник: округлені кути 39">
            <a:extLst>
              <a:ext uri="{FF2B5EF4-FFF2-40B4-BE49-F238E27FC236}">
                <a16:creationId xmlns="" xmlns:a16="http://schemas.microsoft.com/office/drawing/2014/main" id="{C1064F15-B37E-496E-FEDD-AD338265F173}"/>
              </a:ext>
            </a:extLst>
          </p:cNvPr>
          <p:cNvSpPr/>
          <p:nvPr/>
        </p:nvSpPr>
        <p:spPr>
          <a:xfrm>
            <a:off x="5152468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B7675EA-DE59-BAEC-04F6-D0EDADC6E616}"/>
              </a:ext>
            </a:extLst>
          </p:cNvPr>
          <p:cNvSpPr txBox="1"/>
          <p:nvPr/>
        </p:nvSpPr>
        <p:spPr>
          <a:xfrm>
            <a:off x="5805748" y="4574511"/>
            <a:ext cx="706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="" xmlns:a16="http://schemas.microsoft.com/office/drawing/2014/main" id="{39C35F68-4B22-9E68-57C7-AC9CDF7A4D51}"/>
              </a:ext>
            </a:extLst>
          </p:cNvPr>
          <p:cNvSpPr/>
          <p:nvPr/>
        </p:nvSpPr>
        <p:spPr>
          <a:xfrm>
            <a:off x="8731174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="" xmlns:a16="http://schemas.microsoft.com/office/drawing/2014/main" id="{2D88BF02-E184-7F31-9E53-EDDBD79AFEF2}"/>
              </a:ext>
            </a:extLst>
          </p:cNvPr>
          <p:cNvSpPr/>
          <p:nvPr/>
        </p:nvSpPr>
        <p:spPr>
          <a:xfrm>
            <a:off x="7543803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6DB479A-1799-1B60-0AFF-0163FECFB1AD}"/>
              </a:ext>
            </a:extLst>
          </p:cNvPr>
          <p:cNvSpPr txBox="1"/>
          <p:nvPr/>
        </p:nvSpPr>
        <p:spPr>
          <a:xfrm>
            <a:off x="8197083" y="4574511"/>
            <a:ext cx="706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="" xmlns:a16="http://schemas.microsoft.com/office/drawing/2014/main" id="{2AEF3CF4-4E4C-BB40-CECB-4FD0DA0AE69E}"/>
              </a:ext>
            </a:extLst>
          </p:cNvPr>
          <p:cNvSpPr/>
          <p:nvPr/>
        </p:nvSpPr>
        <p:spPr>
          <a:xfrm>
            <a:off x="11055430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="" xmlns:a16="http://schemas.microsoft.com/office/drawing/2014/main" id="{6F9FCA5B-3E54-47A7-68D5-9ABAC942515A}"/>
              </a:ext>
            </a:extLst>
          </p:cNvPr>
          <p:cNvSpPr/>
          <p:nvPr/>
        </p:nvSpPr>
        <p:spPr>
          <a:xfrm>
            <a:off x="9868059" y="4842460"/>
            <a:ext cx="706849" cy="592508"/>
          </a:xfrm>
          <a:prstGeom prst="roundRect">
            <a:avLst/>
          </a:prstGeom>
          <a:noFill/>
          <a:ln w="57150"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2" descr="Ábaco mostrando número diferente - Download Vetores Gratis, Desenhos de  Vetor, Modelos e Clipart">
            <a:extLst>
              <a:ext uri="{FF2B5EF4-FFF2-40B4-BE49-F238E27FC236}">
                <a16:creationId xmlns="" xmlns:a16="http://schemas.microsoft.com/office/drawing/2014/main" id="{2D43CAD9-9332-650C-D8BC-BD2EC736B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9" r="54870" b="32541"/>
          <a:stretch/>
        </p:blipFill>
        <p:spPr bwMode="auto">
          <a:xfrm flipH="1">
            <a:off x="9937667" y="2362002"/>
            <a:ext cx="1727516" cy="232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371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4 Shanks Vector Images - Free &amp;amp; Royalty-free Shanks Vectors | 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8" y="2761016"/>
            <a:ext cx="3811304" cy="355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4023" y="461655"/>
            <a:ext cx="8732066" cy="8938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35139" y="1220374"/>
            <a:ext cx="5362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Каже  мати-квочка: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В мене </a:t>
            </a:r>
            <a:r>
              <a:rPr lang="uk-UA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 синочка</a:t>
            </a:r>
          </a:p>
        </p:txBody>
      </p:sp>
      <p:pic>
        <p:nvPicPr>
          <p:cNvPr id="2052" name="Picture 4" descr="Изображения Цыпленок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2312" y="4536448"/>
            <a:ext cx="2034002" cy="202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Идеи на тему «Цыпленок» (36) | цыпленок, цыплята, детские картинк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8"/>
          <a:stretch/>
        </p:blipFill>
        <p:spPr bwMode="auto">
          <a:xfrm>
            <a:off x="3649421" y="4769924"/>
            <a:ext cx="1294073" cy="159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Цыпленок милый мультяшный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49" y="5006340"/>
            <a:ext cx="1000914" cy="13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Цыпленок милый мультяшный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698" y="5006340"/>
            <a:ext cx="1000914" cy="13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Цыпленок милый мультяшный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9599" y="5006340"/>
            <a:ext cx="1000914" cy="13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Цыпленок милый мультяшный: стоковые векторные изображения, иллюстрации | 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3643" y="5006340"/>
            <a:ext cx="1000914" cy="13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690056" y="2744982"/>
            <a:ext cx="62410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І </a:t>
            </a:r>
            <a:r>
              <a:rPr lang="uk-UA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 дочки.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Скільки ж діток в квочки?</a:t>
            </a:r>
          </a:p>
        </p:txBody>
      </p:sp>
    </p:spTree>
    <p:extLst>
      <p:ext uri="{BB962C8B-B14F-4D97-AF65-F5344CB8AC3E}">
        <p14:creationId xmlns:p14="http://schemas.microsoft.com/office/powerpoint/2010/main" val="37564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-165" r="64954" b="94291"/>
          <a:stretch/>
        </p:blipFill>
        <p:spPr>
          <a:xfrm>
            <a:off x="2028792" y="5590389"/>
            <a:ext cx="8388814" cy="792000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2012302" y="3026966"/>
            <a:ext cx="8388814" cy="2762008"/>
          </a:xfrm>
          <a:prstGeom prst="round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051093" y="3058118"/>
            <a:ext cx="9779184" cy="3417985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811905" y="282362"/>
            <a:ext cx="8732066" cy="63223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 в клітинку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C28A3C65-9D2F-F29A-B2A6-3CD48CC9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476476" y="4124139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A484FE4A-3BC7-1D38-D984-B846F14A2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123677" y="4898148"/>
            <a:ext cx="455016" cy="5676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110A153-0F59-F718-ECD2-584255C6D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123677" y="5635323"/>
            <a:ext cx="455016" cy="567661"/>
          </a:xfrm>
          <a:prstGeom prst="rect">
            <a:avLst/>
          </a:prstGeom>
        </p:spPr>
      </p:pic>
      <p:pic>
        <p:nvPicPr>
          <p:cNvPr id="5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7337"/>
            <a:ext cx="1938301" cy="42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559262" y="4898148"/>
            <a:ext cx="455016" cy="5676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545680F-02EE-710C-0BFB-027690448292}"/>
              </a:ext>
            </a:extLst>
          </p:cNvPr>
          <p:cNvSpPr txBox="1"/>
          <p:nvPr/>
        </p:nvSpPr>
        <p:spPr>
          <a:xfrm>
            <a:off x="2865975" y="4858131"/>
            <a:ext cx="44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&lt;</a:t>
            </a:r>
            <a:endParaRPr lang="x-none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285172" y="3404952"/>
            <a:ext cx="455016" cy="567661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 flipV="1">
            <a:off x="5351185" y="2794349"/>
            <a:ext cx="6242539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107324" y="2530584"/>
            <a:ext cx="8792" cy="5275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7024655" y="2530583"/>
            <a:ext cx="8792" cy="5275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7941986" y="2530582"/>
            <a:ext cx="8792" cy="5275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8859317" y="2530582"/>
            <a:ext cx="8792" cy="5275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9822662" y="2543771"/>
            <a:ext cx="8792" cy="5275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732942" y="2530580"/>
            <a:ext cx="8792" cy="5275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911945" y="1939248"/>
            <a:ext cx="39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29276" y="1922742"/>
            <a:ext cx="39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755399" y="1939248"/>
            <a:ext cx="39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672730" y="1922742"/>
            <a:ext cx="39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627283" y="1922741"/>
            <a:ext cx="39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537563" y="1939248"/>
            <a:ext cx="39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A6DB1920-1C08-6C34-3CB5-17A38B1F5D2A}"/>
              </a:ext>
            </a:extLst>
          </p:cNvPr>
          <p:cNvSpPr txBox="1"/>
          <p:nvPr/>
        </p:nvSpPr>
        <p:spPr>
          <a:xfrm>
            <a:off x="834560" y="1000985"/>
            <a:ext cx="10417939" cy="89235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400" b="1">
                <a:solidFill>
                  <a:srgbClr val="44546A">
                    <a:lumMod val="50000"/>
                  </a:srgb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>
                <a:solidFill>
                  <a:srgbClr val="7030A0"/>
                </a:solidFill>
              </a:rPr>
              <a:t>Прочитай </a:t>
            </a:r>
            <a:r>
              <a:rPr lang="ru-RU" sz="2000" dirty="0" smtClean="0">
                <a:solidFill>
                  <a:srgbClr val="7030A0"/>
                </a:solidFill>
              </a:rPr>
              <a:t>числа в порядку </a:t>
            </a:r>
            <a:r>
              <a:rPr lang="ru-RU" sz="2000" dirty="0" err="1" smtClean="0">
                <a:solidFill>
                  <a:srgbClr val="7030A0"/>
                </a:solidFill>
              </a:rPr>
              <a:t>збільшення</a:t>
            </a:r>
            <a:r>
              <a:rPr lang="ru-RU" sz="2000" dirty="0" smtClean="0">
                <a:solidFill>
                  <a:srgbClr val="7030A0"/>
                </a:solidFill>
              </a:rPr>
              <a:t>, </a:t>
            </a:r>
            <a:r>
              <a:rPr lang="ru-RU" sz="2000" dirty="0" err="1" smtClean="0">
                <a:solidFill>
                  <a:srgbClr val="7030A0"/>
                </a:solidFill>
              </a:rPr>
              <a:t>зменшення</a:t>
            </a:r>
            <a:r>
              <a:rPr lang="ru-RU" sz="2000" dirty="0" smtClean="0">
                <a:solidFill>
                  <a:srgbClr val="7030A0"/>
                </a:solidFill>
              </a:rPr>
              <a:t>.  Яке число </a:t>
            </a:r>
            <a:r>
              <a:rPr lang="ru-RU" sz="2000" dirty="0" err="1" smtClean="0">
                <a:solidFill>
                  <a:srgbClr val="7030A0"/>
                </a:solidFill>
              </a:rPr>
              <a:t>попереднє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щодо</a:t>
            </a:r>
            <a:r>
              <a:rPr lang="ru-RU" sz="2000" dirty="0" smtClean="0">
                <a:solidFill>
                  <a:srgbClr val="7030A0"/>
                </a:solidFill>
              </a:rPr>
              <a:t> числа 4, 6? Яке число </a:t>
            </a:r>
            <a:r>
              <a:rPr lang="ru-RU" sz="2000" dirty="0" err="1" smtClean="0">
                <a:solidFill>
                  <a:srgbClr val="7030A0"/>
                </a:solidFill>
              </a:rPr>
              <a:t>наступне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щодо</a:t>
            </a:r>
            <a:r>
              <a:rPr lang="ru-RU" sz="2000" dirty="0" smtClean="0">
                <a:solidFill>
                  <a:srgbClr val="7030A0"/>
                </a:solidFill>
              </a:rPr>
              <a:t> числа 5, 3?  </a:t>
            </a:r>
            <a:r>
              <a:rPr lang="ru-RU" sz="2000" dirty="0" err="1" smtClean="0">
                <a:solidFill>
                  <a:srgbClr val="7030A0"/>
                </a:solidFill>
              </a:rPr>
              <a:t>Назви</a:t>
            </a:r>
            <a:r>
              <a:rPr lang="ru-RU" sz="2000" dirty="0" smtClean="0">
                <a:solidFill>
                  <a:srgbClr val="7030A0"/>
                </a:solidFill>
              </a:rPr>
              <a:t> «</a:t>
            </a:r>
            <a:r>
              <a:rPr lang="ru-RU" sz="2000" dirty="0" err="1" smtClean="0">
                <a:solidFill>
                  <a:srgbClr val="7030A0"/>
                </a:solidFill>
              </a:rPr>
              <a:t>сусідів</a:t>
            </a:r>
            <a:r>
              <a:rPr lang="ru-RU" sz="2000" dirty="0" smtClean="0">
                <a:solidFill>
                  <a:srgbClr val="7030A0"/>
                </a:solidFill>
              </a:rPr>
              <a:t>» числа 5.</a:t>
            </a:r>
            <a:endParaRPr lang="uk-UA" sz="2000" dirty="0">
              <a:solidFill>
                <a:srgbClr val="7030A0"/>
              </a:solidFill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DAD02DF-4006-8056-EE09-A66E0E80AC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4044177" y="4084061"/>
            <a:ext cx="470074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E49BE00D-B783-FE2E-6AEF-D4BA1C6DAB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163441" y="5080110"/>
            <a:ext cx="364486" cy="18915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9AB25949-5C24-8B4E-235E-5C3EA00A1F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4024304" y="3267502"/>
            <a:ext cx="424330" cy="68689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1E0A9D8D-0F44-1C6F-7B9C-0B4F2B786F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595900" y="3368278"/>
            <a:ext cx="381740" cy="6043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100A5002-CB04-7522-B851-B8E600E6A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222113" y="4143677"/>
            <a:ext cx="455016" cy="56766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4369" r="73163" b="85485"/>
          <a:stretch/>
        </p:blipFill>
        <p:spPr>
          <a:xfrm rot="5400000">
            <a:off x="9357609" y="4027338"/>
            <a:ext cx="3420000" cy="1368000"/>
          </a:xfrm>
          <a:prstGeom prst="round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542065" y="5618209"/>
            <a:ext cx="455016" cy="5676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49501" y="5618209"/>
            <a:ext cx="389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F545680F-02EE-710C-0BFB-027690448292}"/>
              </a:ext>
            </a:extLst>
          </p:cNvPr>
          <p:cNvSpPr txBox="1"/>
          <p:nvPr/>
        </p:nvSpPr>
        <p:spPr>
          <a:xfrm>
            <a:off x="5477107" y="5609651"/>
            <a:ext cx="44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&lt;</a:t>
            </a:r>
            <a:endParaRPr lang="x-none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5477107" y="4858131"/>
            <a:ext cx="389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E49BE00D-B783-FE2E-6AEF-D4BA1C6DAB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210415" y="5779322"/>
            <a:ext cx="364486" cy="1891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760236" y="4880738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3110A153-0F59-F718-ECD2-584255C6D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721764" y="5590068"/>
            <a:ext cx="455016" cy="5676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8834" y="4985416"/>
            <a:ext cx="335592" cy="330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3248834" y="5754051"/>
            <a:ext cx="335592" cy="330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5875733" y="4999466"/>
            <a:ext cx="335592" cy="330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5911066" y="5745494"/>
            <a:ext cx="335592" cy="330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8504934" y="5016876"/>
            <a:ext cx="335592" cy="330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8549903" y="5736936"/>
            <a:ext cx="335592" cy="330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78" grpId="0"/>
      <p:bldP spid="79" grpId="0"/>
      <p:bldP spid="3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76200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811905" y="282362"/>
            <a:ext cx="8732066" cy="63223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8E484030-1743-8F74-AD4A-D6D809C95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920216" y="4052131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2AD8759-0E38-1672-3353-2323F353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658663" y="4052131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6F42952-F51D-72CD-8E97-CEA71DF9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456383" y="4052131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FC7BCD5-2AE5-2E45-8945-C8DCBFBF2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7938" y="4052131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C28A3C65-9D2F-F29A-B2A6-3CD48CC9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916434" y="4052131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A484FE4A-3BC7-1D38-D984-B846F14A2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663449" y="4052131"/>
            <a:ext cx="455016" cy="5676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110A153-0F59-F718-ECD2-584255C6D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445579" y="4052131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C932154E-956A-C59F-0509-330BC5413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159487" y="4052131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A4497E6-6CFB-CD05-3429-74577FF32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913939" y="4052131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BD8E5001-ADAB-0C4C-267A-CCE3B529AE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0668391" y="4052131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A421A234-56B5-9339-52C6-8A2CCA1B30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920216" y="4799788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CC9E42C1-A603-FA3B-52B5-6F042E89A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658663" y="4799788"/>
            <a:ext cx="455016" cy="56766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B4E3EB1E-258A-2AA5-E98C-BF6C67FA8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456383" y="4799788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B37C9A2C-96FE-E37A-4B8E-D10131D19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7938" y="4799788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CBAC852E-1C24-4DA8-CA86-982B6CB50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916434" y="4799788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DC99A0FF-B11A-E54D-F3B6-21DF903579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663449" y="4799788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1ADCB6E3-DADB-5F1F-E089-0805DD005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445579" y="4799788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3C5AE8AE-AD68-569C-126A-ED1E1285E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159487" y="4799788"/>
            <a:ext cx="455016" cy="56766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569B7438-C8E7-B3BD-0A52-24FFEC607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913939" y="4799788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B0CF3EC9-A3C3-02CA-3E3F-3EA933CF6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0668391" y="4799788"/>
            <a:ext cx="455016" cy="567661"/>
          </a:xfrm>
          <a:prstGeom prst="rect">
            <a:avLst/>
          </a:prstGeom>
        </p:spPr>
      </p:pic>
      <p:pic>
        <p:nvPicPr>
          <p:cNvPr id="5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3" y="1259569"/>
            <a:ext cx="1938301" cy="42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50" y="1054447"/>
            <a:ext cx="2433640" cy="2447198"/>
          </a:xfrm>
          <a:prstGeom prst="rect">
            <a:avLst/>
          </a:prstGeom>
        </p:spPr>
      </p:pic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96DA4701-880A-09C5-FB5D-6A97BC24FA63}"/>
              </a:ext>
            </a:extLst>
          </p:cNvPr>
          <p:cNvSpPr/>
          <p:nvPr/>
        </p:nvSpPr>
        <p:spPr>
          <a:xfrm>
            <a:off x="0" y="574450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2 Матем\1 УРОКИ Листопад\№020 Число і цифра 6\2023-10-04_2327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11" y="1259569"/>
            <a:ext cx="6242976" cy="142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7003229" y="2366682"/>
            <a:ext cx="419548" cy="34424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08125" y="2881284"/>
            <a:ext cx="283218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/>
              <a:t>Допиши за зразком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042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1811905" y="282362"/>
            <a:ext cx="8732066" cy="63223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3" y="1259569"/>
            <a:ext cx="1938301" cy="42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96DA4701-880A-09C5-FB5D-6A97BC24FA63}"/>
              </a:ext>
            </a:extLst>
          </p:cNvPr>
          <p:cNvSpPr/>
          <p:nvPr/>
        </p:nvSpPr>
        <p:spPr>
          <a:xfrm>
            <a:off x="0" y="574450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8854" y="1001385"/>
            <a:ext cx="879258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Зафарбуй квадрати в кожному рядку відповідно до вказаного числа. Скільки незафарбованих квадратів залишилося в кожному ряду? </a:t>
            </a:r>
            <a:r>
              <a:rPr lang="uk-UA" sz="2400" b="1" dirty="0" err="1" smtClean="0"/>
              <a:t>Запиши</a:t>
            </a:r>
            <a:r>
              <a:rPr lang="uk-UA" sz="2400" b="1" dirty="0" smtClean="0"/>
              <a:t> ці числа у стовпці праворуч.</a:t>
            </a:r>
            <a:endParaRPr lang="ru-RU" sz="2400" b="1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A5A9AC3-A611-7A56-9A5A-A9A722FA9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90112" b="85406"/>
          <a:stretch/>
        </p:blipFill>
        <p:spPr>
          <a:xfrm>
            <a:off x="4007513" y="2340418"/>
            <a:ext cx="2772000" cy="2304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735462" y="2447995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20315" y="2878804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20314" y="3316227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20313" y="3712018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35461" y="4149574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154188" y="2447995"/>
            <a:ext cx="410309" cy="43080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6988079" y="2401789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5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88083" y="2878804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4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88082" y="3316227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988081" y="3712018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B0F0"/>
                </a:solidFill>
              </a:rPr>
              <a:t>2</a:t>
            </a:r>
            <a:endParaRPr lang="uk-UA" sz="2800" b="1" dirty="0">
              <a:solidFill>
                <a:srgbClr val="00B0F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03229" y="4149574"/>
            <a:ext cx="39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1</a:t>
            </a:r>
            <a:endParaRPr lang="uk-UA" sz="2800" b="1" dirty="0">
              <a:solidFill>
                <a:srgbClr val="00B05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728853" y="4812780"/>
            <a:ext cx="543620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У кожному рядку всього         квадратів.</a:t>
            </a:r>
            <a:endParaRPr lang="ru-RU" sz="2400" b="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4154188" y="2878804"/>
            <a:ext cx="410309" cy="430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564497" y="2872459"/>
            <a:ext cx="410309" cy="430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126218" y="3316227"/>
            <a:ext cx="410309" cy="4308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4570617" y="3316227"/>
            <a:ext cx="410309" cy="4308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5011367" y="3316227"/>
            <a:ext cx="410309" cy="4308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4126217" y="3777108"/>
            <a:ext cx="410309" cy="4308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4583831" y="3777107"/>
            <a:ext cx="410309" cy="4308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4994140" y="3777108"/>
            <a:ext cx="474853" cy="4308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5468993" y="3759649"/>
            <a:ext cx="410309" cy="4308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117853" y="4179646"/>
            <a:ext cx="410309" cy="43080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4579542" y="4168888"/>
            <a:ext cx="410309" cy="43080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5011367" y="4168888"/>
            <a:ext cx="410309" cy="43080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5468992" y="4207916"/>
            <a:ext cx="410309" cy="43080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5879303" y="4195779"/>
            <a:ext cx="410309" cy="43080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6177938" y="4797469"/>
            <a:ext cx="410309" cy="4308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6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D:\1 клас\2 Матем\1 УРОКИ Листопад\№020 Число і цифра 6\2023-10-05_0004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09" y="1001385"/>
            <a:ext cx="7798762" cy="45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5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4" grpId="0"/>
      <p:bldP spid="65" grpId="0"/>
      <p:bldP spid="66" grpId="0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74862" y="3580818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36081" y="410524"/>
            <a:ext cx="8732066" cy="69751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Закріплення вивченого матеріалу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69319" y="1258945"/>
            <a:ext cx="8732065" cy="46166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Визнач кількість зайвих предметів на кожному малюнку.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7050" y="2064802"/>
            <a:ext cx="3529135" cy="330436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28311" y="5064003"/>
            <a:ext cx="926612" cy="8206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60496" y="2064802"/>
            <a:ext cx="3529135" cy="330436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61757" y="5064003"/>
            <a:ext cx="926612" cy="8206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93941" y="2064802"/>
            <a:ext cx="3529135" cy="330436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95202" y="5064003"/>
            <a:ext cx="926612" cy="8206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584" y="2551798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62384" y="2551798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584" y="3580818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62384" y="3580818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Дубовые листья. Желуди. Осенний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16" y="2396824"/>
            <a:ext cx="740357" cy="1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Дубовые листья. Желуди. Осенний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57" y="2396823"/>
            <a:ext cx="740357" cy="1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Дубовые листья. Желуди. Осенний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24" y="2396823"/>
            <a:ext cx="740357" cy="1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Дубовые листья. Желуди. Осенний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03" y="3672516"/>
            <a:ext cx="740357" cy="1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Дубовые листья. Желуди. Осенний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60" y="3672515"/>
            <a:ext cx="740357" cy="1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Дубовые листья. Желуди. Осенний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62" y="3672515"/>
            <a:ext cx="740357" cy="1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Дубовые листья. Желуди. Осенний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71" y="3672515"/>
            <a:ext cx="740357" cy="1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170" y="255179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221" y="255179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272" y="255179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323" y="255179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170" y="358081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221" y="358081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272" y="358081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Геометрические объемные фигуры и их названия: шар, куб, пирамида, призма,  тетраэд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2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323" y="3580818"/>
            <a:ext cx="705938" cy="7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>
            <a:endCxn id="22" idx="0"/>
          </p:cNvCxnSpPr>
          <p:nvPr/>
        </p:nvCxnSpPr>
        <p:spPr>
          <a:xfrm>
            <a:off x="2384967" y="3580818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22" idx="2"/>
          </p:cNvCxnSpPr>
          <p:nvPr/>
        </p:nvCxnSpPr>
        <p:spPr>
          <a:xfrm flipV="1">
            <a:off x="2384967" y="3580818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090699" y="3610906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3090699" y="3610906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986869" y="3634409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6986869" y="3634409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713167" y="2396823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10713167" y="2396823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0752323" y="3491803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10752323" y="3491803"/>
            <a:ext cx="745094" cy="9186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36261" y="2573107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58742" y="3629700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Логопедочка: Новогодняя игра &amp;quot;Найди пару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5" b="97534" l="0" r="100000">
                        <a14:foregroundMark x1="74754" y1="53151" x2="74754" y2="5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74862" y="2588197"/>
            <a:ext cx="1535354" cy="9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7979" y="262599"/>
            <a:ext cx="8753713" cy="7288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Завдання для кмітливих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Блок-схема: подготовка 5"/>
          <p:cNvSpPr/>
          <p:nvPr/>
        </p:nvSpPr>
        <p:spPr>
          <a:xfrm>
            <a:off x="983909" y="1716544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1+2</a:t>
            </a:r>
            <a:endParaRPr lang="ru-RU" sz="6000" b="1" dirty="0"/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983909" y="2960505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2+3</a:t>
            </a:r>
            <a:endParaRPr lang="ru-RU" sz="6000" b="1" dirty="0"/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983909" y="4195931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3+1</a:t>
            </a:r>
            <a:endParaRPr lang="ru-RU" sz="6000" b="1" dirty="0"/>
          </a:p>
        </p:txBody>
      </p:sp>
      <p:sp>
        <p:nvSpPr>
          <p:cNvPr id="9" name="Блок-схема: подготовка 8"/>
          <p:cNvSpPr/>
          <p:nvPr/>
        </p:nvSpPr>
        <p:spPr>
          <a:xfrm>
            <a:off x="983909" y="5454965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1+1</a:t>
            </a:r>
            <a:endParaRPr lang="ru-RU" sz="6000" b="1" dirty="0"/>
          </a:p>
        </p:txBody>
      </p:sp>
      <p:sp>
        <p:nvSpPr>
          <p:cNvPr id="10" name="Восьмиугольник 9"/>
          <p:cNvSpPr/>
          <p:nvPr/>
        </p:nvSpPr>
        <p:spPr>
          <a:xfrm>
            <a:off x="6832719" y="15148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5</a:t>
            </a:r>
            <a:endParaRPr lang="ru-RU" sz="6000" b="1" dirty="0"/>
          </a:p>
        </p:txBody>
      </p:sp>
      <p:sp>
        <p:nvSpPr>
          <p:cNvPr id="11" name="Восьмиугольник 10"/>
          <p:cNvSpPr/>
          <p:nvPr/>
        </p:nvSpPr>
        <p:spPr>
          <a:xfrm>
            <a:off x="8025025" y="25816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3</a:t>
            </a:r>
            <a:endParaRPr lang="ru-RU" sz="6000" b="1" dirty="0"/>
          </a:p>
        </p:txBody>
      </p:sp>
      <p:sp>
        <p:nvSpPr>
          <p:cNvPr id="12" name="Восьмиугольник 11"/>
          <p:cNvSpPr/>
          <p:nvPr/>
        </p:nvSpPr>
        <p:spPr>
          <a:xfrm>
            <a:off x="6832718" y="36484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2</a:t>
            </a:r>
            <a:endParaRPr lang="ru-RU" sz="6000" b="1" dirty="0"/>
          </a:p>
        </p:txBody>
      </p:sp>
      <p:sp>
        <p:nvSpPr>
          <p:cNvPr id="13" name="Восьмиугольник 12"/>
          <p:cNvSpPr/>
          <p:nvPr/>
        </p:nvSpPr>
        <p:spPr>
          <a:xfrm>
            <a:off x="8025024" y="47152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4</a:t>
            </a:r>
            <a:endParaRPr lang="ru-RU" sz="60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509669" y="2146945"/>
            <a:ext cx="4515355" cy="1108945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10" idx="4"/>
          </p:cNvCxnSpPr>
          <p:nvPr/>
        </p:nvCxnSpPr>
        <p:spPr>
          <a:xfrm flipV="1">
            <a:off x="3494027" y="2434057"/>
            <a:ext cx="3338692" cy="959025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3" idx="4"/>
          </p:cNvCxnSpPr>
          <p:nvPr/>
        </p:nvCxnSpPr>
        <p:spPr>
          <a:xfrm>
            <a:off x="3494027" y="4637043"/>
            <a:ext cx="4530997" cy="997414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2" idx="4"/>
          </p:cNvCxnSpPr>
          <p:nvPr/>
        </p:nvCxnSpPr>
        <p:spPr>
          <a:xfrm flipV="1">
            <a:off x="3494027" y="4567657"/>
            <a:ext cx="3338691" cy="1304811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2" descr="Пчела: стоковые векторные изображения, иллюстрации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331" y="1120558"/>
            <a:ext cx="2705100" cy="27051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752">
            <a:off x="9429813" y="3605562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3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97151" y="422212"/>
            <a:ext cx="8732066" cy="68582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складу числа 5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38401" y="1244301"/>
            <a:ext cx="5416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7030A0"/>
                </a:solidFill>
              </a:rPr>
              <a:t>Які м’ячі потраплять у ворота?</a:t>
            </a:r>
          </a:p>
        </p:txBody>
      </p:sp>
      <p:pic>
        <p:nvPicPr>
          <p:cNvPr id="17" name="Picture 2" descr="Футбольные ворот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536">
            <a:off x="8649730" y="1883167"/>
            <a:ext cx="3297444" cy="27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Симпатичные футболист - векторные изображения, Симпатичные футболист  картинки | Depositphoto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2" y="1792224"/>
            <a:ext cx="2938449" cy="38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01" y="4444624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915206" y="4971985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+ 1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8" descr="Наклейка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178">
            <a:off x="9636601" y="1977833"/>
            <a:ext cx="871042" cy="11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20" y="2851562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211225" y="3378923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+ 3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38" y="2061615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4814143" y="2588976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+ 2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92" y="5036588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4705497" y="5563949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+ 1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30" y="5194407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6446835" y="5721768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+ 2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17" y="5270581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8200722" y="5797942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+ 2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4238368" y="3365877"/>
            <a:ext cx="5662562" cy="1606109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4477723" y="3463530"/>
            <a:ext cx="5594399" cy="42418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7218339" y="3516636"/>
            <a:ext cx="2973315" cy="1719032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Рисунки для срисовки школьные принадлежности (20 фото) 🔥 Прикольные  картинки и юмо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17"/>
          <a:stretch/>
        </p:blipFill>
        <p:spPr bwMode="auto">
          <a:xfrm flipH="1">
            <a:off x="723364" y="3887222"/>
            <a:ext cx="2280666" cy="27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329027" y="1743182"/>
            <a:ext cx="3041982" cy="1896805"/>
          </a:xfrm>
          <a:prstGeom prst="cloudCallout">
            <a:avLst>
              <a:gd name="adj1" fmla="val -263"/>
              <a:gd name="adj2" fmla="val 7971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6194" y="501844"/>
            <a:ext cx="8732066" cy="5954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>
                <a:solidFill>
                  <a:schemeClr val="bg1"/>
                </a:solidFill>
              </a:rPr>
              <a:t>Організація 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6419" y="1358951"/>
            <a:ext cx="388936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Пролунав уже дзвінок,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Починається урок.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5787" y="1351681"/>
            <a:ext cx="412986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Приготуйте</a:t>
            </a:r>
            <a:r>
              <a:rPr lang="ru-RU" sz="2800" b="1" dirty="0">
                <a:solidFill>
                  <a:schemeClr val="bg1"/>
                </a:solidFill>
              </a:rPr>
              <a:t> без мороки</a:t>
            </a:r>
            <a:endParaRPr lang="uk-UA" sz="2800" b="1" dirty="0">
              <a:solidFill>
                <a:schemeClr val="bg1"/>
              </a:solidFill>
            </a:endParaRPr>
          </a:p>
          <a:p>
            <a:r>
              <a:rPr lang="uk-UA" sz="2800" b="1" dirty="0">
                <a:solidFill>
                  <a:schemeClr val="bg1"/>
                </a:solidFill>
              </a:rPr>
              <a:t>Все, що треба для уроку.</a:t>
            </a:r>
          </a:p>
        </p:txBody>
      </p:sp>
      <p:pic>
        <p:nvPicPr>
          <p:cNvPr id="2052" name="Picture 4" descr="Photo from album &quot;Сборник №4&quot; on | Дети, Лэпбуки и Библиотечные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82" y="3621881"/>
            <a:ext cx="5937609" cy="30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51103" y="2563756"/>
            <a:ext cx="40681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зошит, </a:t>
            </a:r>
            <a:r>
              <a:rPr lang="uk-UA" sz="2800" b="1" dirty="0">
                <a:solidFill>
                  <a:schemeClr val="bg1"/>
                </a:solidFill>
              </a:rPr>
              <a:t>ручку, олівці.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3817" y="2214530"/>
            <a:ext cx="3112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Приготувались? Молодці!</a:t>
            </a:r>
          </a:p>
        </p:txBody>
      </p:sp>
    </p:spTree>
    <p:extLst>
      <p:ext uri="{BB962C8B-B14F-4D97-AF65-F5344CB8AC3E}">
        <p14:creationId xmlns:p14="http://schemas.microsoft.com/office/powerpoint/2010/main" val="37534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Картинки по запросу &quot;клипарт верев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17" y="3072468"/>
            <a:ext cx="7536458" cy="21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ртинки по запросу &quot;клипарт бубли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7445">
            <a:off x="2020482" y="4386287"/>
            <a:ext cx="1829494" cy="13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артинки по запросу &quot;клипарт бубли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8784">
            <a:off x="3006454" y="4520114"/>
            <a:ext cx="1829494" cy="13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Картинки по запросу &quot;клипарт бубли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2296">
            <a:off x="3840494" y="4557372"/>
            <a:ext cx="1829494" cy="13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39714" y="439524"/>
            <a:ext cx="8732066" cy="64957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Завдання для кмітливих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Картинки по запросу &quot;клипарт суслик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25" y="2782996"/>
            <a:ext cx="3041656" cy="37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380123" y="1173218"/>
            <a:ext cx="735816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Ховрашок хоче з’їсти бублик, який має той самий номер, якщо рахувати зліва направо і справа наліво.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Котрий це бублик?</a:t>
            </a:r>
          </a:p>
        </p:txBody>
      </p:sp>
      <p:pic>
        <p:nvPicPr>
          <p:cNvPr id="9222" name="Picture 6" descr="Картинки по запросу &quot;клипарт ветк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94864">
            <a:off x="-362439" y="3933748"/>
            <a:ext cx="4096008" cy="143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артинки по запросу &quot;клипарт ветк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94864">
            <a:off x="5401441" y="3933749"/>
            <a:ext cx="4096008" cy="143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Картинки по запросу &quot;клипарт бубли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2296">
            <a:off x="4694694" y="4495393"/>
            <a:ext cx="1829494" cy="13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Картинки по запросу &quot;клипарт бубли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2296">
            <a:off x="5406064" y="4175032"/>
            <a:ext cx="1829494" cy="13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Картинки по запросу &quot;клипарт бубли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637">
            <a:off x="8538100" y="3952065"/>
            <a:ext cx="1829494" cy="13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Картинки по запросу &quot;клипарт лампочка&quot;">
            <a:extLst>
              <a:ext uri="{FF2B5EF4-FFF2-40B4-BE49-F238E27FC236}">
                <a16:creationId xmlns="" xmlns:a16="http://schemas.microsoft.com/office/drawing/2014/main" id="{DC27D01E-F17B-5B39-4D5C-FA02262A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16620" y="433390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1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03314" y="494529"/>
            <a:ext cx="8732066" cy="6604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Робота з конструктором «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12" y="1527128"/>
            <a:ext cx="3103402" cy="2371886"/>
          </a:xfrm>
          <a:prstGeom prst="rect">
            <a:avLst/>
          </a:prstGeom>
        </p:spPr>
      </p:pic>
      <p:pic>
        <p:nvPicPr>
          <p:cNvPr id="7" name="Picture 12" descr="Лего-цифры и знаки препинания. -клипарт пнг). Обсуждение на LiveInternet -  Российский Сервис Онлайн-Дневников">
            <a:extLst>
              <a:ext uri="{FF2B5EF4-FFF2-40B4-BE49-F238E27FC236}">
                <a16:creationId xmlns="" xmlns:a16="http://schemas.microsoft.com/office/drawing/2014/main" id="{46E7EE68-DABB-6AC8-E82F-2EB8B69B9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70" y="1155015"/>
            <a:ext cx="3496673" cy="48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0434" y="494529"/>
            <a:ext cx="8732066" cy="87169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«Обмін думками» </a:t>
            </a:r>
          </a:p>
        </p:txBody>
      </p:sp>
      <p:pic>
        <p:nvPicPr>
          <p:cNvPr id="1028" name="Picture 4" descr="Premium Vector | Boy and girl talking in class talking | Student cartoon,  Girl talk, Boy and girl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84" y="1918538"/>
            <a:ext cx="5647280" cy="401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Блокноты на заказ с логотипом - печать блокнотов А4, А5 в Москв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r="13208"/>
          <a:stretch/>
        </p:blipFill>
        <p:spPr bwMode="auto">
          <a:xfrm>
            <a:off x="316992" y="1456402"/>
            <a:ext cx="4935375" cy="49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840" y="3749833"/>
            <a:ext cx="2079254" cy="24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4810" y="2416966"/>
            <a:ext cx="3815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rgbClr val="0070C0"/>
                </a:solidFill>
              </a:rPr>
              <a:t>Який </a:t>
            </a:r>
            <a:r>
              <a:rPr lang="ru-RU" sz="2400" b="1" i="1" dirty="0">
                <a:solidFill>
                  <a:srgbClr val="0070C0"/>
                </a:solidFill>
              </a:rPr>
              <a:t>вид </a:t>
            </a:r>
            <a:r>
              <a:rPr lang="uk-UA" sz="2400" b="1" i="1" dirty="0">
                <a:solidFill>
                  <a:srgbClr val="0070C0"/>
                </a:solidFill>
              </a:rPr>
              <a:t>роботи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uk-UA" sz="2400" b="1" i="1" dirty="0">
                <a:solidFill>
                  <a:srgbClr val="0070C0"/>
                </a:solidFill>
              </a:rPr>
              <a:t> вам найбільш сподобався? </a:t>
            </a:r>
          </a:p>
          <a:p>
            <a:endParaRPr lang="uk-UA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</a:rPr>
              <a:t>Що нового ви дізналися сьогодні на уроці?</a:t>
            </a:r>
          </a:p>
          <a:p>
            <a:endParaRPr lang="uk-UA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</a:rPr>
              <a:t>Де можна використати здобуті знання?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0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4111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59385" y="440989"/>
            <a:ext cx="8732066" cy="81275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Лічба. Гра «Увімкни світло»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99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99730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67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39498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67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576298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083" y="1264728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610014" y="1450274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53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96484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70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184801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19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563750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768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942699" y="4152920"/>
            <a:ext cx="83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156" y="3967374"/>
            <a:ext cx="2033716" cy="2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9976415" y="4093072"/>
            <a:ext cx="1259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6" y="1253744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97935" y="1390426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40" y="126472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820795" y="1390426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51" y="1253744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236334" y="1390426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57" y="126472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8571312" y="1390426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415" y="1264727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627170" y="1390425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6" y="3956390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19531" y="4082088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41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197696" y="4104056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41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5569096" y="4104056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67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941222" y="4104056"/>
            <a:ext cx="83985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0" y="3978358"/>
            <a:ext cx="1973861" cy="26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9905555" y="4093071"/>
            <a:ext cx="1244853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7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14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51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НАХОДЧИВЫЕ РФ: КЛИПАРТЫ: Трава различного варианта для анимационного  монтажа (PNG, Прозрачный фон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7" y="3792682"/>
            <a:ext cx="11937412" cy="29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96691" y="422212"/>
            <a:ext cx="8732066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9211" y="1339902"/>
            <a:ext cx="6027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На травичці біля хати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Метушаться цуценята:</a:t>
            </a:r>
          </a:p>
          <a:p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Двоє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 білих, наче сніг,</a:t>
            </a:r>
          </a:p>
          <a:p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Троє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 чорних. Скільки всіх?</a:t>
            </a:r>
          </a:p>
        </p:txBody>
      </p:sp>
      <p:pic>
        <p:nvPicPr>
          <p:cNvPr id="1026" name="Picture 2" descr="Идеи на тему «Собака мальтеза» (15) | собаки, собачки, животны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26" y="4831906"/>
            <a:ext cx="1638097" cy="16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- Cute Black Puppy Cartoon - Free Transparent PNG Clipart Images 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9" b="9808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25" y="3503770"/>
            <a:ext cx="2385073" cy="252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ack puppy, Dog Moe Cuteness Cartoon, Cute puppy dog ​​cartoon, cartoon  Character, mammal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7" b="990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75" y="4733503"/>
            <a:ext cx="2498610" cy="17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uppy Bulldog Cartoon Cuteness Drawing - Cute Dog Transparen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1" y="4688387"/>
            <a:ext cx="2464568" cy="178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Идеи на тему «Собака мальтеза» (15) | собаки, собачки, животны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4024" y="4764452"/>
            <a:ext cx="1638097" cy="16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3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3813413" y="994737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1234" y="573058"/>
            <a:ext cx="9445824" cy="84335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Актуалізація складу чисел. Гра «Засели будиночки»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="" xmlns:a16="http://schemas.microsoft.com/office/drawing/2014/main" id="{99365F81-3704-83AE-11E6-9A1935E8C3D0}"/>
              </a:ext>
            </a:extLst>
          </p:cNvPr>
          <p:cNvGrpSpPr/>
          <p:nvPr/>
        </p:nvGrpSpPr>
        <p:grpSpPr>
          <a:xfrm>
            <a:off x="539954" y="1882487"/>
            <a:ext cx="2752078" cy="4165603"/>
            <a:chOff x="887767" y="1800191"/>
            <a:chExt cx="2752078" cy="4165603"/>
          </a:xfrm>
        </p:grpSpPr>
        <p:pic>
          <p:nvPicPr>
            <p:cNvPr id="12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32E984AD-835B-CF9D-F284-FB119C394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5" r="11493" b="62884"/>
            <a:stretch/>
          </p:blipFill>
          <p:spPr bwMode="auto">
            <a:xfrm>
              <a:off x="887767" y="1800191"/>
              <a:ext cx="2752078" cy="157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313F8C6B-34FA-6880-1101-FAAE420A9B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6" t="36858" r="22167"/>
            <a:stretch/>
          </p:blipFill>
          <p:spPr bwMode="auto">
            <a:xfrm>
              <a:off x="999754" y="3340678"/>
              <a:ext cx="2250639" cy="2625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кутник 13">
              <a:extLst>
                <a:ext uri="{FF2B5EF4-FFF2-40B4-BE49-F238E27FC236}">
                  <a16:creationId xmlns="" xmlns:a16="http://schemas.microsoft.com/office/drawing/2014/main" id="{8C836363-64B6-3428-2AC3-08E2A9A7C572}"/>
                </a:ext>
              </a:extLst>
            </p:cNvPr>
            <p:cNvSpPr/>
            <p:nvPr/>
          </p:nvSpPr>
          <p:spPr>
            <a:xfrm>
              <a:off x="1226002" y="3298978"/>
              <a:ext cx="1929493" cy="80558"/>
            </a:xfrm>
            <a:prstGeom prst="rect">
              <a:avLst/>
            </a:prstGeom>
            <a:solidFill>
              <a:srgbClr val="CE6A6A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="" xmlns:a16="http://schemas.microsoft.com/office/drawing/2014/main" id="{B61C8F32-E0DD-C9CB-EBEF-63F81BFB3869}"/>
                </a:ext>
              </a:extLst>
            </p:cNvPr>
            <p:cNvSpPr/>
            <p:nvPr/>
          </p:nvSpPr>
          <p:spPr>
            <a:xfrm>
              <a:off x="2667228" y="1800191"/>
              <a:ext cx="368580" cy="590064"/>
            </a:xfrm>
            <a:prstGeom prst="rect">
              <a:avLst/>
            </a:prstGeom>
            <a:solidFill>
              <a:srgbClr val="ECDAB2"/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9" name="Групувати 18">
            <a:extLst>
              <a:ext uri="{FF2B5EF4-FFF2-40B4-BE49-F238E27FC236}">
                <a16:creationId xmlns="" xmlns:a16="http://schemas.microsoft.com/office/drawing/2014/main" id="{89B8F137-566D-58D9-4DC6-DA3731EB2B66}"/>
              </a:ext>
            </a:extLst>
          </p:cNvPr>
          <p:cNvGrpSpPr/>
          <p:nvPr/>
        </p:nvGrpSpPr>
        <p:grpSpPr>
          <a:xfrm>
            <a:off x="3475178" y="1882487"/>
            <a:ext cx="2752078" cy="4165603"/>
            <a:chOff x="887767" y="1800191"/>
            <a:chExt cx="2752078" cy="4165603"/>
          </a:xfrm>
        </p:grpSpPr>
        <p:pic>
          <p:nvPicPr>
            <p:cNvPr id="21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C3FDC2AC-1E9E-F694-CDA6-5452B071FD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5" r="11493" b="62884"/>
            <a:stretch/>
          </p:blipFill>
          <p:spPr bwMode="auto">
            <a:xfrm>
              <a:off x="887767" y="1800191"/>
              <a:ext cx="2752078" cy="157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3EDB7A20-6E1B-6546-6491-7B16F77A48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6" t="36858" r="22167"/>
            <a:stretch/>
          </p:blipFill>
          <p:spPr bwMode="auto">
            <a:xfrm>
              <a:off x="999754" y="3340678"/>
              <a:ext cx="2250639" cy="2625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кутник 22">
              <a:extLst>
                <a:ext uri="{FF2B5EF4-FFF2-40B4-BE49-F238E27FC236}">
                  <a16:creationId xmlns="" xmlns:a16="http://schemas.microsoft.com/office/drawing/2014/main" id="{426600C3-3F2F-2632-2CAF-661D91CD00A0}"/>
                </a:ext>
              </a:extLst>
            </p:cNvPr>
            <p:cNvSpPr/>
            <p:nvPr/>
          </p:nvSpPr>
          <p:spPr>
            <a:xfrm>
              <a:off x="1226002" y="3298978"/>
              <a:ext cx="1929493" cy="80558"/>
            </a:xfrm>
            <a:prstGeom prst="rect">
              <a:avLst/>
            </a:prstGeom>
            <a:solidFill>
              <a:srgbClr val="CE6A6A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Прямокутник 23">
              <a:extLst>
                <a:ext uri="{FF2B5EF4-FFF2-40B4-BE49-F238E27FC236}">
                  <a16:creationId xmlns="" xmlns:a16="http://schemas.microsoft.com/office/drawing/2014/main" id="{16DF15B1-6703-C0CE-AFB9-4592512994AE}"/>
                </a:ext>
              </a:extLst>
            </p:cNvPr>
            <p:cNvSpPr/>
            <p:nvPr/>
          </p:nvSpPr>
          <p:spPr>
            <a:xfrm>
              <a:off x="2667228" y="1800191"/>
              <a:ext cx="368580" cy="590064"/>
            </a:xfrm>
            <a:prstGeom prst="rect">
              <a:avLst/>
            </a:prstGeom>
            <a:solidFill>
              <a:srgbClr val="ECDAB2"/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="" xmlns:a16="http://schemas.microsoft.com/office/drawing/2014/main" id="{4553E05C-AAF4-4C68-B672-6551CAA05AEA}"/>
              </a:ext>
            </a:extLst>
          </p:cNvPr>
          <p:cNvGrpSpPr/>
          <p:nvPr/>
        </p:nvGrpSpPr>
        <p:grpSpPr>
          <a:xfrm>
            <a:off x="6345590" y="1882487"/>
            <a:ext cx="2752078" cy="4165603"/>
            <a:chOff x="887767" y="1800191"/>
            <a:chExt cx="2752078" cy="4165603"/>
          </a:xfrm>
        </p:grpSpPr>
        <p:pic>
          <p:nvPicPr>
            <p:cNvPr id="26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522B542B-85D7-D1A9-811D-03303B1084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5" r="11493" b="62884"/>
            <a:stretch/>
          </p:blipFill>
          <p:spPr bwMode="auto">
            <a:xfrm>
              <a:off x="887767" y="1800191"/>
              <a:ext cx="2752078" cy="157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F95C7520-13F9-4F56-5A1B-00D901BEA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6" t="36858" r="22167"/>
            <a:stretch/>
          </p:blipFill>
          <p:spPr bwMode="auto">
            <a:xfrm>
              <a:off x="999754" y="3340678"/>
              <a:ext cx="2250639" cy="2625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кутник 27">
              <a:extLst>
                <a:ext uri="{FF2B5EF4-FFF2-40B4-BE49-F238E27FC236}">
                  <a16:creationId xmlns="" xmlns:a16="http://schemas.microsoft.com/office/drawing/2014/main" id="{ABFCB42A-C9E7-6829-8A9A-56734CE1C2AA}"/>
                </a:ext>
              </a:extLst>
            </p:cNvPr>
            <p:cNvSpPr/>
            <p:nvPr/>
          </p:nvSpPr>
          <p:spPr>
            <a:xfrm>
              <a:off x="1226002" y="3298978"/>
              <a:ext cx="1929493" cy="80558"/>
            </a:xfrm>
            <a:prstGeom prst="rect">
              <a:avLst/>
            </a:prstGeom>
            <a:solidFill>
              <a:srgbClr val="CE6A6A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9" name="Прямокутник 28">
              <a:extLst>
                <a:ext uri="{FF2B5EF4-FFF2-40B4-BE49-F238E27FC236}">
                  <a16:creationId xmlns="" xmlns:a16="http://schemas.microsoft.com/office/drawing/2014/main" id="{CDA563C9-F222-9B06-79A0-4FD5D8B35CE4}"/>
                </a:ext>
              </a:extLst>
            </p:cNvPr>
            <p:cNvSpPr/>
            <p:nvPr/>
          </p:nvSpPr>
          <p:spPr>
            <a:xfrm>
              <a:off x="2667228" y="1800191"/>
              <a:ext cx="368580" cy="590064"/>
            </a:xfrm>
            <a:prstGeom prst="rect">
              <a:avLst/>
            </a:prstGeom>
            <a:solidFill>
              <a:srgbClr val="ECDAB2"/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="" xmlns:a16="http://schemas.microsoft.com/office/drawing/2014/main" id="{FE1B42C4-668F-26C7-60D3-7CCE32421E57}"/>
              </a:ext>
            </a:extLst>
          </p:cNvPr>
          <p:cNvGrpSpPr/>
          <p:nvPr/>
        </p:nvGrpSpPr>
        <p:grpSpPr>
          <a:xfrm>
            <a:off x="9262526" y="1882487"/>
            <a:ext cx="2752078" cy="4165603"/>
            <a:chOff x="887767" y="1800191"/>
            <a:chExt cx="2752078" cy="4165603"/>
          </a:xfrm>
        </p:grpSpPr>
        <p:pic>
          <p:nvPicPr>
            <p:cNvPr id="31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F348A9D2-FBC7-F5A7-2A43-378AE917F2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5" r="11493" b="62884"/>
            <a:stretch/>
          </p:blipFill>
          <p:spPr bwMode="auto">
            <a:xfrm>
              <a:off x="887767" y="1800191"/>
              <a:ext cx="2752078" cy="157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дом, дома, дизайн иконки">
              <a:extLst>
                <a:ext uri="{FF2B5EF4-FFF2-40B4-BE49-F238E27FC236}">
                  <a16:creationId xmlns="" xmlns:a16="http://schemas.microsoft.com/office/drawing/2014/main" id="{BD1FF4A4-6EE6-B2DC-71CA-76C32EC5AE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6" t="36858" r="22167"/>
            <a:stretch/>
          </p:blipFill>
          <p:spPr bwMode="auto">
            <a:xfrm>
              <a:off x="999754" y="3340678"/>
              <a:ext cx="2250639" cy="2625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рямокутник 32">
              <a:extLst>
                <a:ext uri="{FF2B5EF4-FFF2-40B4-BE49-F238E27FC236}">
                  <a16:creationId xmlns="" xmlns:a16="http://schemas.microsoft.com/office/drawing/2014/main" id="{F58043D7-4D13-5961-148D-C0C303C8AB00}"/>
                </a:ext>
              </a:extLst>
            </p:cNvPr>
            <p:cNvSpPr/>
            <p:nvPr/>
          </p:nvSpPr>
          <p:spPr>
            <a:xfrm>
              <a:off x="1226002" y="3298978"/>
              <a:ext cx="1929493" cy="80558"/>
            </a:xfrm>
            <a:prstGeom prst="rect">
              <a:avLst/>
            </a:prstGeom>
            <a:solidFill>
              <a:srgbClr val="CE6A6A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="" xmlns:a16="http://schemas.microsoft.com/office/drawing/2014/main" id="{559AA6E6-D378-0743-8B21-50BF7C34F042}"/>
                </a:ext>
              </a:extLst>
            </p:cNvPr>
            <p:cNvSpPr/>
            <p:nvPr/>
          </p:nvSpPr>
          <p:spPr>
            <a:xfrm>
              <a:off x="2667227" y="1800191"/>
              <a:ext cx="406301" cy="590064"/>
            </a:xfrm>
            <a:prstGeom prst="rect">
              <a:avLst/>
            </a:prstGeom>
            <a:solidFill>
              <a:srgbClr val="ECDAB2"/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5" name="Прямокутник 34">
            <a:extLst>
              <a:ext uri="{FF2B5EF4-FFF2-40B4-BE49-F238E27FC236}">
                <a16:creationId xmlns="" xmlns:a16="http://schemas.microsoft.com/office/drawing/2014/main" id="{FC824844-0A95-6C84-B0B0-8994BD27DD1E}"/>
              </a:ext>
            </a:extLst>
          </p:cNvPr>
          <p:cNvSpPr/>
          <p:nvPr/>
        </p:nvSpPr>
        <p:spPr>
          <a:xfrm>
            <a:off x="1119643" y="4261244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2BDD0E-B4CE-B003-3763-092B13965BFD}"/>
              </a:ext>
            </a:extLst>
          </p:cNvPr>
          <p:cNvSpPr txBox="1"/>
          <p:nvPr/>
        </p:nvSpPr>
        <p:spPr>
          <a:xfrm>
            <a:off x="1601562" y="4123427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Прямокутник 35">
            <a:extLst>
              <a:ext uri="{FF2B5EF4-FFF2-40B4-BE49-F238E27FC236}">
                <a16:creationId xmlns="" xmlns:a16="http://schemas.microsoft.com/office/drawing/2014/main" id="{1B5D147C-470A-573B-D740-FA69D45E1109}"/>
              </a:ext>
            </a:extLst>
          </p:cNvPr>
          <p:cNvSpPr/>
          <p:nvPr/>
        </p:nvSpPr>
        <p:spPr>
          <a:xfrm>
            <a:off x="2077202" y="4261244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кутник 36">
            <a:extLst>
              <a:ext uri="{FF2B5EF4-FFF2-40B4-BE49-F238E27FC236}">
                <a16:creationId xmlns="" xmlns:a16="http://schemas.microsoft.com/office/drawing/2014/main" id="{A00C0151-AD11-F7C5-ECC6-948694C3B474}"/>
              </a:ext>
            </a:extLst>
          </p:cNvPr>
          <p:cNvSpPr/>
          <p:nvPr/>
        </p:nvSpPr>
        <p:spPr>
          <a:xfrm>
            <a:off x="4052151" y="3968765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5048B88-B524-36C1-DBC9-C3CF32B71A30}"/>
              </a:ext>
            </a:extLst>
          </p:cNvPr>
          <p:cNvSpPr txBox="1"/>
          <p:nvPr/>
        </p:nvSpPr>
        <p:spPr>
          <a:xfrm>
            <a:off x="4534070" y="3830948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Прямокутник 38">
            <a:extLst>
              <a:ext uri="{FF2B5EF4-FFF2-40B4-BE49-F238E27FC236}">
                <a16:creationId xmlns="" xmlns:a16="http://schemas.microsoft.com/office/drawing/2014/main" id="{B2C6FBBC-EECC-615E-B40F-FA2E41E4F3F6}"/>
              </a:ext>
            </a:extLst>
          </p:cNvPr>
          <p:cNvSpPr/>
          <p:nvPr/>
        </p:nvSpPr>
        <p:spPr>
          <a:xfrm>
            <a:off x="5009710" y="3968765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рямокутник 39">
            <a:extLst>
              <a:ext uri="{FF2B5EF4-FFF2-40B4-BE49-F238E27FC236}">
                <a16:creationId xmlns="" xmlns:a16="http://schemas.microsoft.com/office/drawing/2014/main" id="{10867C7B-9057-6225-3B59-BF921E4C63D7}"/>
              </a:ext>
            </a:extLst>
          </p:cNvPr>
          <p:cNvSpPr/>
          <p:nvPr/>
        </p:nvSpPr>
        <p:spPr>
          <a:xfrm>
            <a:off x="4052151" y="4786192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FC69CE5-5EFD-C945-BBFD-D781744AF2E7}"/>
              </a:ext>
            </a:extLst>
          </p:cNvPr>
          <p:cNvSpPr txBox="1"/>
          <p:nvPr/>
        </p:nvSpPr>
        <p:spPr>
          <a:xfrm>
            <a:off x="4534070" y="4648375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рямокутник 41">
            <a:extLst>
              <a:ext uri="{FF2B5EF4-FFF2-40B4-BE49-F238E27FC236}">
                <a16:creationId xmlns="" xmlns:a16="http://schemas.microsoft.com/office/drawing/2014/main" id="{A1B8EC76-3CEB-9E2B-C012-1E52B4B9A90F}"/>
              </a:ext>
            </a:extLst>
          </p:cNvPr>
          <p:cNvSpPr/>
          <p:nvPr/>
        </p:nvSpPr>
        <p:spPr>
          <a:xfrm>
            <a:off x="5009710" y="4786192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кутник 42">
            <a:extLst>
              <a:ext uri="{FF2B5EF4-FFF2-40B4-BE49-F238E27FC236}">
                <a16:creationId xmlns="" xmlns:a16="http://schemas.microsoft.com/office/drawing/2014/main" id="{33F5D056-62E5-9DEE-4002-2AD3A82E39E3}"/>
              </a:ext>
            </a:extLst>
          </p:cNvPr>
          <p:cNvSpPr/>
          <p:nvPr/>
        </p:nvSpPr>
        <p:spPr>
          <a:xfrm>
            <a:off x="6922563" y="3699550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3376511-F8CE-0D56-5B1F-E156873699A2}"/>
              </a:ext>
            </a:extLst>
          </p:cNvPr>
          <p:cNvSpPr txBox="1"/>
          <p:nvPr/>
        </p:nvSpPr>
        <p:spPr>
          <a:xfrm>
            <a:off x="7404482" y="3561733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" name="Прямокутник 44">
            <a:extLst>
              <a:ext uri="{FF2B5EF4-FFF2-40B4-BE49-F238E27FC236}">
                <a16:creationId xmlns="" xmlns:a16="http://schemas.microsoft.com/office/drawing/2014/main" id="{934791CC-8146-E20C-3068-54AFE1D9C4A9}"/>
              </a:ext>
            </a:extLst>
          </p:cNvPr>
          <p:cNvSpPr/>
          <p:nvPr/>
        </p:nvSpPr>
        <p:spPr>
          <a:xfrm>
            <a:off x="7880122" y="3699550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Прямокутник 48">
            <a:extLst>
              <a:ext uri="{FF2B5EF4-FFF2-40B4-BE49-F238E27FC236}">
                <a16:creationId xmlns="" xmlns:a16="http://schemas.microsoft.com/office/drawing/2014/main" id="{52732C3B-FB0B-A1C5-B301-FE6C65313904}"/>
              </a:ext>
            </a:extLst>
          </p:cNvPr>
          <p:cNvSpPr/>
          <p:nvPr/>
        </p:nvSpPr>
        <p:spPr>
          <a:xfrm>
            <a:off x="6922563" y="4519876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A56BEA7-DCAC-0B54-2CA0-988E4F4774A4}"/>
              </a:ext>
            </a:extLst>
          </p:cNvPr>
          <p:cNvSpPr txBox="1"/>
          <p:nvPr/>
        </p:nvSpPr>
        <p:spPr>
          <a:xfrm>
            <a:off x="7404482" y="4382059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" name="Прямокутник 50">
            <a:extLst>
              <a:ext uri="{FF2B5EF4-FFF2-40B4-BE49-F238E27FC236}">
                <a16:creationId xmlns="" xmlns:a16="http://schemas.microsoft.com/office/drawing/2014/main" id="{D85DD757-737F-6D04-1361-DBDE2AD5B422}"/>
              </a:ext>
            </a:extLst>
          </p:cNvPr>
          <p:cNvSpPr/>
          <p:nvPr/>
        </p:nvSpPr>
        <p:spPr>
          <a:xfrm>
            <a:off x="7880122" y="4519876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Прямокутник 51">
            <a:extLst>
              <a:ext uri="{FF2B5EF4-FFF2-40B4-BE49-F238E27FC236}">
                <a16:creationId xmlns="" xmlns:a16="http://schemas.microsoft.com/office/drawing/2014/main" id="{10557E13-AC7A-5033-4458-3DB1F9E73034}"/>
              </a:ext>
            </a:extLst>
          </p:cNvPr>
          <p:cNvSpPr/>
          <p:nvPr/>
        </p:nvSpPr>
        <p:spPr>
          <a:xfrm>
            <a:off x="6922563" y="5278707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EA1009F9-2F7C-742D-59A9-35ECFFBB465B}"/>
              </a:ext>
            </a:extLst>
          </p:cNvPr>
          <p:cNvSpPr txBox="1"/>
          <p:nvPr/>
        </p:nvSpPr>
        <p:spPr>
          <a:xfrm>
            <a:off x="7404482" y="5140890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Прямокутник 53">
            <a:extLst>
              <a:ext uri="{FF2B5EF4-FFF2-40B4-BE49-F238E27FC236}">
                <a16:creationId xmlns="" xmlns:a16="http://schemas.microsoft.com/office/drawing/2014/main" id="{107CDDED-AEB4-A616-BE5A-6C13E0909333}"/>
              </a:ext>
            </a:extLst>
          </p:cNvPr>
          <p:cNvSpPr/>
          <p:nvPr/>
        </p:nvSpPr>
        <p:spPr>
          <a:xfrm>
            <a:off x="7880122" y="5278707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Прямокутник 54">
            <a:extLst>
              <a:ext uri="{FF2B5EF4-FFF2-40B4-BE49-F238E27FC236}">
                <a16:creationId xmlns="" xmlns:a16="http://schemas.microsoft.com/office/drawing/2014/main" id="{4449F144-DAFD-9508-5B28-AF4623BA3BB9}"/>
              </a:ext>
            </a:extLst>
          </p:cNvPr>
          <p:cNvSpPr/>
          <p:nvPr/>
        </p:nvSpPr>
        <p:spPr>
          <a:xfrm>
            <a:off x="9839499" y="3614821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101A874-7BD5-E415-D282-9433F45F1A85}"/>
              </a:ext>
            </a:extLst>
          </p:cNvPr>
          <p:cNvSpPr txBox="1"/>
          <p:nvPr/>
        </p:nvSpPr>
        <p:spPr>
          <a:xfrm>
            <a:off x="10321418" y="3477004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Прямокутник 56">
            <a:extLst>
              <a:ext uri="{FF2B5EF4-FFF2-40B4-BE49-F238E27FC236}">
                <a16:creationId xmlns="" xmlns:a16="http://schemas.microsoft.com/office/drawing/2014/main" id="{4B28DD15-FF5C-A433-9C26-DD47CE75DF77}"/>
              </a:ext>
            </a:extLst>
          </p:cNvPr>
          <p:cNvSpPr/>
          <p:nvPr/>
        </p:nvSpPr>
        <p:spPr>
          <a:xfrm>
            <a:off x="10797058" y="3614821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Прямокутник 57">
            <a:extLst>
              <a:ext uri="{FF2B5EF4-FFF2-40B4-BE49-F238E27FC236}">
                <a16:creationId xmlns="" xmlns:a16="http://schemas.microsoft.com/office/drawing/2014/main" id="{011C2EAF-D275-48DE-B6C0-D8E8D058B0BE}"/>
              </a:ext>
            </a:extLst>
          </p:cNvPr>
          <p:cNvSpPr/>
          <p:nvPr/>
        </p:nvSpPr>
        <p:spPr>
          <a:xfrm>
            <a:off x="9839499" y="4165932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53823E4-0134-74E8-45F4-6B84C785E1AA}"/>
              </a:ext>
            </a:extLst>
          </p:cNvPr>
          <p:cNvSpPr txBox="1"/>
          <p:nvPr/>
        </p:nvSpPr>
        <p:spPr>
          <a:xfrm>
            <a:off x="10321418" y="4028115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Прямокутник 59">
            <a:extLst>
              <a:ext uri="{FF2B5EF4-FFF2-40B4-BE49-F238E27FC236}">
                <a16:creationId xmlns="" xmlns:a16="http://schemas.microsoft.com/office/drawing/2014/main" id="{21B0339D-F171-7A27-AFEE-C0F733F5E7F3}"/>
              </a:ext>
            </a:extLst>
          </p:cNvPr>
          <p:cNvSpPr/>
          <p:nvPr/>
        </p:nvSpPr>
        <p:spPr>
          <a:xfrm>
            <a:off x="10797058" y="4165932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Прямокутник 60">
            <a:extLst>
              <a:ext uri="{FF2B5EF4-FFF2-40B4-BE49-F238E27FC236}">
                <a16:creationId xmlns="" xmlns:a16="http://schemas.microsoft.com/office/drawing/2014/main" id="{C0CC9261-3305-333B-60BA-0EEFF6885671}"/>
              </a:ext>
            </a:extLst>
          </p:cNvPr>
          <p:cNvSpPr/>
          <p:nvPr/>
        </p:nvSpPr>
        <p:spPr>
          <a:xfrm>
            <a:off x="9839499" y="4708637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06BF790-125D-5B29-F77C-513E732403AE}"/>
              </a:ext>
            </a:extLst>
          </p:cNvPr>
          <p:cNvSpPr txBox="1"/>
          <p:nvPr/>
        </p:nvSpPr>
        <p:spPr>
          <a:xfrm>
            <a:off x="10321418" y="4570820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3" name="Прямокутник 62">
            <a:extLst>
              <a:ext uri="{FF2B5EF4-FFF2-40B4-BE49-F238E27FC236}">
                <a16:creationId xmlns="" xmlns:a16="http://schemas.microsoft.com/office/drawing/2014/main" id="{5F451D12-4226-7E51-914A-6B0E896A841E}"/>
              </a:ext>
            </a:extLst>
          </p:cNvPr>
          <p:cNvSpPr/>
          <p:nvPr/>
        </p:nvSpPr>
        <p:spPr>
          <a:xfrm>
            <a:off x="10797058" y="4708637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Прямокутник 63">
            <a:extLst>
              <a:ext uri="{FF2B5EF4-FFF2-40B4-BE49-F238E27FC236}">
                <a16:creationId xmlns="" xmlns:a16="http://schemas.microsoft.com/office/drawing/2014/main" id="{06DB1EB0-7204-C0FC-8653-4F26AE346639}"/>
              </a:ext>
            </a:extLst>
          </p:cNvPr>
          <p:cNvSpPr/>
          <p:nvPr/>
        </p:nvSpPr>
        <p:spPr>
          <a:xfrm>
            <a:off x="9839499" y="5238868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2C7C7F24-E096-5E2C-CE3A-C2085190D787}"/>
              </a:ext>
            </a:extLst>
          </p:cNvPr>
          <p:cNvSpPr txBox="1"/>
          <p:nvPr/>
        </p:nvSpPr>
        <p:spPr>
          <a:xfrm>
            <a:off x="10321418" y="5101051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6" name="Прямокутник 65">
            <a:extLst>
              <a:ext uri="{FF2B5EF4-FFF2-40B4-BE49-F238E27FC236}">
                <a16:creationId xmlns="" xmlns:a16="http://schemas.microsoft.com/office/drawing/2014/main" id="{9D8C6A68-6B14-ED2F-5103-3C74B273CD04}"/>
              </a:ext>
            </a:extLst>
          </p:cNvPr>
          <p:cNvSpPr/>
          <p:nvPr/>
        </p:nvSpPr>
        <p:spPr>
          <a:xfrm>
            <a:off x="10797058" y="5238868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BAD55D90-E0F9-DA6E-3EA7-33176F6EDEC7}"/>
              </a:ext>
            </a:extLst>
          </p:cNvPr>
          <p:cNvSpPr/>
          <p:nvPr/>
        </p:nvSpPr>
        <p:spPr>
          <a:xfrm>
            <a:off x="1414479" y="2508317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098CFBBB-2E73-27C7-88C9-751BDFF16BED}"/>
              </a:ext>
            </a:extLst>
          </p:cNvPr>
          <p:cNvSpPr/>
          <p:nvPr/>
        </p:nvSpPr>
        <p:spPr>
          <a:xfrm>
            <a:off x="4335169" y="2508317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408E4F48-29C7-8388-A04D-FEDE5A76550A}"/>
              </a:ext>
            </a:extLst>
          </p:cNvPr>
          <p:cNvSpPr/>
          <p:nvPr/>
        </p:nvSpPr>
        <p:spPr>
          <a:xfrm>
            <a:off x="7188531" y="2508317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B438F36A-6FD4-24AC-04A9-F29D35E1A264}"/>
              </a:ext>
            </a:extLst>
          </p:cNvPr>
          <p:cNvSpPr/>
          <p:nvPr/>
        </p:nvSpPr>
        <p:spPr>
          <a:xfrm>
            <a:off x="10142093" y="2508317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BB89C824-74EF-9058-B16A-A381E42A092D}"/>
              </a:ext>
            </a:extLst>
          </p:cNvPr>
          <p:cNvSpPr/>
          <p:nvPr/>
        </p:nvSpPr>
        <p:spPr>
          <a:xfrm>
            <a:off x="2436467" y="1969879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45E7CA57-A419-8F7F-8221-3ADA8EAAD8B7}"/>
              </a:ext>
            </a:extLst>
          </p:cNvPr>
          <p:cNvSpPr/>
          <p:nvPr/>
        </p:nvSpPr>
        <p:spPr>
          <a:xfrm>
            <a:off x="2436467" y="2225836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6606640E-BA60-0EDE-7B68-D541650CE627}"/>
              </a:ext>
            </a:extLst>
          </p:cNvPr>
          <p:cNvSpPr/>
          <p:nvPr/>
        </p:nvSpPr>
        <p:spPr>
          <a:xfrm>
            <a:off x="5362700" y="1925195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29291C64-38D9-7ADF-79B1-9382B5916DE2}"/>
              </a:ext>
            </a:extLst>
          </p:cNvPr>
          <p:cNvSpPr/>
          <p:nvPr/>
        </p:nvSpPr>
        <p:spPr>
          <a:xfrm>
            <a:off x="5362700" y="2089461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241E1AE4-3FD1-049D-D916-7E5420AF1522}"/>
              </a:ext>
            </a:extLst>
          </p:cNvPr>
          <p:cNvSpPr/>
          <p:nvPr/>
        </p:nvSpPr>
        <p:spPr>
          <a:xfrm>
            <a:off x="5362700" y="2257362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EE940AF7-E25A-E7B0-165F-F13338DE204D}"/>
              </a:ext>
            </a:extLst>
          </p:cNvPr>
          <p:cNvSpPr/>
          <p:nvPr/>
        </p:nvSpPr>
        <p:spPr>
          <a:xfrm>
            <a:off x="8147285" y="1967882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7A9F438E-86F8-6045-14A3-C9C1A968CA34}"/>
              </a:ext>
            </a:extLst>
          </p:cNvPr>
          <p:cNvSpPr/>
          <p:nvPr/>
        </p:nvSpPr>
        <p:spPr>
          <a:xfrm>
            <a:off x="8316015" y="1967882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540851EB-7094-D2F9-44BB-6DAE2418C760}"/>
              </a:ext>
            </a:extLst>
          </p:cNvPr>
          <p:cNvSpPr/>
          <p:nvPr/>
        </p:nvSpPr>
        <p:spPr>
          <a:xfrm>
            <a:off x="8147285" y="2156644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F2CCD468-D2D2-B390-FDDF-438DBC41B484}"/>
              </a:ext>
            </a:extLst>
          </p:cNvPr>
          <p:cNvSpPr/>
          <p:nvPr/>
        </p:nvSpPr>
        <p:spPr>
          <a:xfrm>
            <a:off x="8316015" y="2156644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475FE7B7-112B-2398-86C6-0D5E0B5466FF}"/>
              </a:ext>
            </a:extLst>
          </p:cNvPr>
          <p:cNvSpPr/>
          <p:nvPr/>
        </p:nvSpPr>
        <p:spPr>
          <a:xfrm>
            <a:off x="11074673" y="1949922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AA599C28-6B31-EB20-E069-6F003FAF5CE1}"/>
              </a:ext>
            </a:extLst>
          </p:cNvPr>
          <p:cNvSpPr/>
          <p:nvPr/>
        </p:nvSpPr>
        <p:spPr>
          <a:xfrm>
            <a:off x="11258963" y="1949922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25A269C4-480D-D197-6497-11A57E53C276}"/>
              </a:ext>
            </a:extLst>
          </p:cNvPr>
          <p:cNvSpPr/>
          <p:nvPr/>
        </p:nvSpPr>
        <p:spPr>
          <a:xfrm>
            <a:off x="11074673" y="2252592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D8E54ECD-1FC7-D24B-00CD-EE51EB88AABE}"/>
              </a:ext>
            </a:extLst>
          </p:cNvPr>
          <p:cNvSpPr/>
          <p:nvPr/>
        </p:nvSpPr>
        <p:spPr>
          <a:xfrm>
            <a:off x="11258963" y="2252592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9F0AE594-2D1E-733F-52B3-4D6E59CE60C9}"/>
              </a:ext>
            </a:extLst>
          </p:cNvPr>
          <p:cNvSpPr/>
          <p:nvPr/>
        </p:nvSpPr>
        <p:spPr>
          <a:xfrm>
            <a:off x="11166818" y="2097958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06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754874" y="401622"/>
            <a:ext cx="8732066" cy="7771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Гра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 smtClean="0">
                <a:solidFill>
                  <a:schemeClr val="bg1"/>
                </a:solidFill>
              </a:rPr>
              <a:t>Мовчанка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Светофор клипарт в ДОУ — Все для детского сада">
            <a:extLst>
              <a:ext uri="{FF2B5EF4-FFF2-40B4-BE49-F238E27FC236}">
                <a16:creationId xmlns="" xmlns:a16="http://schemas.microsoft.com/office/drawing/2014/main" id="{6C81D596-1FAE-89B7-B133-7C633510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90" y="1259253"/>
            <a:ext cx="2278450" cy="333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AFBED3AA-178B-5CBD-A077-D8ECCD4D1C35}"/>
              </a:ext>
            </a:extLst>
          </p:cNvPr>
          <p:cNvSpPr/>
          <p:nvPr/>
        </p:nvSpPr>
        <p:spPr>
          <a:xfrm>
            <a:off x="449084" y="1456402"/>
            <a:ext cx="2892661" cy="1181158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>
                <a:solidFill>
                  <a:srgbClr val="7030A0"/>
                </a:solidFill>
              </a:rPr>
              <a:t>Скільки кольорів у світлофора?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6" name="Picture 6" descr="Mr Peabody Stickers | Redbubble">
            <a:extLst>
              <a:ext uri="{FF2B5EF4-FFF2-40B4-BE49-F238E27FC236}">
                <a16:creationId xmlns="" xmlns:a16="http://schemas.microsoft.com/office/drawing/2014/main" id="{8DBB78A8-94B4-BC1A-B861-70E85E403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88160" y="374952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="" xmlns:a16="http://schemas.microsoft.com/office/drawing/2014/main" id="{C35CAE4B-0E3B-4483-F29A-F7BD8FBB16C3}"/>
              </a:ext>
            </a:extLst>
          </p:cNvPr>
          <p:cNvSpPr/>
          <p:nvPr/>
        </p:nvSpPr>
        <p:spPr>
          <a:xfrm>
            <a:off x="3616199" y="1459277"/>
            <a:ext cx="3976092" cy="461242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="" xmlns:a16="http://schemas.microsoft.com/office/drawing/2014/main" id="{FE4BE140-2778-4431-0E38-C43856E07687}"/>
              </a:ext>
            </a:extLst>
          </p:cNvPr>
          <p:cNvSpPr/>
          <p:nvPr/>
        </p:nvSpPr>
        <p:spPr>
          <a:xfrm>
            <a:off x="7866745" y="1443305"/>
            <a:ext cx="3802280" cy="461242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2EEA43F-A834-4E01-B2CF-B2B2B150D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0" b="97785" l="9940" r="89759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110" y="4137922"/>
            <a:ext cx="1578205" cy="1502147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5BEDC5AF-6BFC-407F-B9C0-0D8784E67B27}"/>
              </a:ext>
            </a:extLst>
          </p:cNvPr>
          <p:cNvSpPr/>
          <p:nvPr/>
        </p:nvSpPr>
        <p:spPr>
          <a:xfrm>
            <a:off x="4104267" y="4670424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Машинка клипарт (68 фото) » Рисунки для срисовки и не только">
            <a:extLst>
              <a:ext uri="{FF2B5EF4-FFF2-40B4-BE49-F238E27FC236}">
                <a16:creationId xmlns="" xmlns:a16="http://schemas.microsoft.com/office/drawing/2014/main" id="{BD188012-1438-64D7-0507-45F77C37F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82" y="1783562"/>
            <a:ext cx="2959100" cy="228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D7AB4FC-7478-D019-0F0B-43184E1E9028}"/>
              </a:ext>
            </a:extLst>
          </p:cNvPr>
          <p:cNvSpPr/>
          <p:nvPr/>
        </p:nvSpPr>
        <p:spPr>
          <a:xfrm>
            <a:off x="8226963" y="4646562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0A29EDF-86FD-2CA7-9618-6CC433E58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4" b="98048" l="0" r="995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0713" y="4349613"/>
            <a:ext cx="1231641" cy="1378123"/>
          </a:xfrm>
          <a:prstGeom prst="rect">
            <a:avLst/>
          </a:prstGeom>
        </p:spPr>
      </p:pic>
      <p:sp>
        <p:nvSpPr>
          <p:cNvPr id="2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D5B4A8B5-3E34-A4DE-3DE5-45D9957A2ABE}"/>
              </a:ext>
            </a:extLst>
          </p:cNvPr>
          <p:cNvSpPr/>
          <p:nvPr/>
        </p:nvSpPr>
        <p:spPr>
          <a:xfrm>
            <a:off x="449084" y="1445643"/>
            <a:ext cx="2892661" cy="1554755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Покажіть число, що на 1 більше, ніж кількість колес у машини.</a:t>
            </a:r>
          </a:p>
        </p:txBody>
      </p:sp>
    </p:spTree>
    <p:extLst>
      <p:ext uri="{BB962C8B-B14F-4D97-AF65-F5344CB8AC3E}">
        <p14:creationId xmlns:p14="http://schemas.microsoft.com/office/powerpoint/2010/main" val="29246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75DAC52-78E8-B990-9F56-83B5149B8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5" b="95676" l="9598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6413" y="4261685"/>
            <a:ext cx="1352891" cy="1549752"/>
          </a:xfrm>
          <a:prstGeom prst="rect">
            <a:avLst/>
          </a:prstGeom>
        </p:spPr>
      </p:pic>
      <p:sp>
        <p:nvSpPr>
          <p:cNvPr id="1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AFBED3AA-178B-5CBD-A077-D8ECCD4D1C35}"/>
              </a:ext>
            </a:extLst>
          </p:cNvPr>
          <p:cNvSpPr/>
          <p:nvPr/>
        </p:nvSpPr>
        <p:spPr>
          <a:xfrm>
            <a:off x="449084" y="1456402"/>
            <a:ext cx="2892661" cy="1181158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Скільки крил у двох пташок?</a:t>
            </a:r>
          </a:p>
        </p:txBody>
      </p:sp>
      <p:pic>
        <p:nvPicPr>
          <p:cNvPr id="16" name="Picture 6" descr="Mr Peabody Stickers | Redbubble">
            <a:extLst>
              <a:ext uri="{FF2B5EF4-FFF2-40B4-BE49-F238E27FC236}">
                <a16:creationId xmlns="" xmlns:a16="http://schemas.microsoft.com/office/drawing/2014/main" id="{8DBB78A8-94B4-BC1A-B861-70E85E403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96921" y="362024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="" xmlns:a16="http://schemas.microsoft.com/office/drawing/2014/main" id="{C35CAE4B-0E3B-4483-F29A-F7BD8FBB16C3}"/>
              </a:ext>
            </a:extLst>
          </p:cNvPr>
          <p:cNvSpPr/>
          <p:nvPr/>
        </p:nvSpPr>
        <p:spPr>
          <a:xfrm>
            <a:off x="3616199" y="1314025"/>
            <a:ext cx="3976092" cy="461242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="" xmlns:a16="http://schemas.microsoft.com/office/drawing/2014/main" id="{FE4BE140-2778-4431-0E38-C43856E07687}"/>
              </a:ext>
            </a:extLst>
          </p:cNvPr>
          <p:cNvSpPr/>
          <p:nvPr/>
        </p:nvSpPr>
        <p:spPr>
          <a:xfrm>
            <a:off x="7866745" y="1254388"/>
            <a:ext cx="3802280" cy="461242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5BEDC5AF-6BFC-407F-B9C0-0D8784E67B27}"/>
              </a:ext>
            </a:extLst>
          </p:cNvPr>
          <p:cNvSpPr/>
          <p:nvPr/>
        </p:nvSpPr>
        <p:spPr>
          <a:xfrm>
            <a:off x="4104267" y="4670424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D7AB4FC-7478-D019-0F0B-43184E1E9028}"/>
              </a:ext>
            </a:extLst>
          </p:cNvPr>
          <p:cNvSpPr/>
          <p:nvPr/>
        </p:nvSpPr>
        <p:spPr>
          <a:xfrm>
            <a:off x="8226963" y="4646562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ACA1EDA-20FC-9A97-D99E-1E273D117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" b="95798" l="9351" r="94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8274" y="4205993"/>
            <a:ext cx="1191589" cy="1473237"/>
          </a:xfrm>
          <a:prstGeom prst="rect">
            <a:avLst/>
          </a:prstGeom>
        </p:spPr>
      </p:pic>
      <p:sp>
        <p:nvSpPr>
          <p:cNvPr id="2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D5B4A8B5-3E34-A4DE-3DE5-45D9957A2ABE}"/>
              </a:ext>
            </a:extLst>
          </p:cNvPr>
          <p:cNvSpPr/>
          <p:nvPr/>
        </p:nvSpPr>
        <p:spPr>
          <a:xfrm>
            <a:off x="455723" y="1456401"/>
            <a:ext cx="2892661" cy="159755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rgbClr val="7030A0"/>
                </a:solidFill>
              </a:rPr>
              <a:t>Скільки у мами синів, якщо їх менше, ніж 3, та більше, ніж 1?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2052" name="Picture 4" descr="161,038 карикатура векторные изображения, графика и иллюстрации - 123RF">
            <a:extLst>
              <a:ext uri="{FF2B5EF4-FFF2-40B4-BE49-F238E27FC236}">
                <a16:creationId xmlns="" xmlns:a16="http://schemas.microsoft.com/office/drawing/2014/main" id="{A9343A51-5195-3F37-368F-CD726BAD0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9204" y="1520415"/>
            <a:ext cx="1933294" cy="12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161,038 карикатура векторные изображения, графика и иллюстрации - 123RF">
            <a:extLst>
              <a:ext uri="{FF2B5EF4-FFF2-40B4-BE49-F238E27FC236}">
                <a16:creationId xmlns="" xmlns:a16="http://schemas.microsoft.com/office/drawing/2014/main" id="{C6420264-7B4D-08C7-10A1-3D614FA13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9714" y="2797457"/>
            <a:ext cx="1933294" cy="12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14285BD-78D0-2B6D-AEF7-51AD97F44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155216" y="1396074"/>
            <a:ext cx="1433456" cy="31500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A94BBB-C2B9-4ED0-5A52-B8A029054C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1265" y="1947827"/>
            <a:ext cx="1675949" cy="2212253"/>
          </a:xfrm>
          <a:prstGeom prst="rect">
            <a:avLst/>
          </a:prstGeom>
        </p:spPr>
      </p:pic>
      <p:pic>
        <p:nvPicPr>
          <p:cNvPr id="2058" name="Picture 10" descr="Воздушные шары и шарики png - Мульты,детский PNG &lt;!--if()--&gt;- &lt;!--endif--&gt;  - Каталог статей - PNG">
            <a:extLst>
              <a:ext uri="{FF2B5EF4-FFF2-40B4-BE49-F238E27FC236}">
                <a16:creationId xmlns="" xmlns:a16="http://schemas.microsoft.com/office/drawing/2014/main" id="{B936E14F-14C7-C4F9-B8A6-41623697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54" y="1482139"/>
            <a:ext cx="2575280" cy="42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54874" y="401622"/>
            <a:ext cx="8732066" cy="7771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Гра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 smtClean="0">
                <a:solidFill>
                  <a:schemeClr val="bg1"/>
                </a:solidFill>
              </a:rPr>
              <a:t>Мовчанка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9139161-1069-F5F8-DA02-FBD2D912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7" b="89458" l="9718" r="959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58558" y="4400511"/>
            <a:ext cx="1352890" cy="1408024"/>
          </a:xfrm>
          <a:prstGeom prst="rect">
            <a:avLst/>
          </a:prstGeom>
        </p:spPr>
      </p:pic>
      <p:sp>
        <p:nvSpPr>
          <p:cNvPr id="1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AFBED3AA-178B-5CBD-A077-D8ECCD4D1C35}"/>
              </a:ext>
            </a:extLst>
          </p:cNvPr>
          <p:cNvSpPr/>
          <p:nvPr/>
        </p:nvSpPr>
        <p:spPr>
          <a:xfrm>
            <a:off x="449084" y="1456402"/>
            <a:ext cx="2892661" cy="1181158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>
                <a:solidFill>
                  <a:srgbClr val="7030A0"/>
                </a:solidFill>
              </a:rPr>
              <a:t>Скільки місяців осені?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6" name="Picture 6" descr="Mr Peabody Stickers | Redbubble">
            <a:extLst>
              <a:ext uri="{FF2B5EF4-FFF2-40B4-BE49-F238E27FC236}">
                <a16:creationId xmlns="" xmlns:a16="http://schemas.microsoft.com/office/drawing/2014/main" id="{8DBB78A8-94B4-BC1A-B861-70E85E403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07551" y="2488762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="" xmlns:a16="http://schemas.microsoft.com/office/drawing/2014/main" id="{C35CAE4B-0E3B-4483-F29A-F7BD8FBB16C3}"/>
              </a:ext>
            </a:extLst>
          </p:cNvPr>
          <p:cNvSpPr/>
          <p:nvPr/>
        </p:nvSpPr>
        <p:spPr>
          <a:xfrm>
            <a:off x="3616199" y="1178770"/>
            <a:ext cx="3802280" cy="461242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="" xmlns:a16="http://schemas.microsoft.com/office/drawing/2014/main" id="{FE4BE140-2778-4431-0E38-C43856E07687}"/>
              </a:ext>
            </a:extLst>
          </p:cNvPr>
          <p:cNvSpPr/>
          <p:nvPr/>
        </p:nvSpPr>
        <p:spPr>
          <a:xfrm>
            <a:off x="7718607" y="1196106"/>
            <a:ext cx="3950418" cy="461242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2EEA43F-A834-4E01-B2CF-B2B2B150D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0" b="97785" l="9940" r="89759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228" y="4192218"/>
            <a:ext cx="1578205" cy="1502147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5BEDC5AF-6BFC-407F-B9C0-0D8784E67B27}"/>
              </a:ext>
            </a:extLst>
          </p:cNvPr>
          <p:cNvSpPr/>
          <p:nvPr/>
        </p:nvSpPr>
        <p:spPr>
          <a:xfrm>
            <a:off x="4104267" y="4670424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D7AB4FC-7478-D019-0F0B-43184E1E9028}"/>
              </a:ext>
            </a:extLst>
          </p:cNvPr>
          <p:cNvSpPr/>
          <p:nvPr/>
        </p:nvSpPr>
        <p:spPr>
          <a:xfrm>
            <a:off x="8226963" y="4646562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0A29EDF-86FD-2CA7-9618-6CC433E58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4" b="98048" l="0" r="995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7038" y="4316242"/>
            <a:ext cx="1231641" cy="1378123"/>
          </a:xfrm>
          <a:prstGeom prst="rect">
            <a:avLst/>
          </a:prstGeom>
        </p:spPr>
      </p:pic>
      <p:sp>
        <p:nvSpPr>
          <p:cNvPr id="2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D5B4A8B5-3E34-A4DE-3DE5-45D9957A2ABE}"/>
              </a:ext>
            </a:extLst>
          </p:cNvPr>
          <p:cNvSpPr/>
          <p:nvPr/>
        </p:nvSpPr>
        <p:spPr>
          <a:xfrm>
            <a:off x="449083" y="1456402"/>
            <a:ext cx="2892661" cy="1181158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uk-UA" sz="2400" b="1" dirty="0">
                <a:solidFill>
                  <a:srgbClr val="7030A0"/>
                </a:solidFill>
              </a:rPr>
              <a:t>А зими і осені разом?</a:t>
            </a:r>
          </a:p>
        </p:txBody>
      </p:sp>
      <p:pic>
        <p:nvPicPr>
          <p:cNvPr id="3074" name="Picture 2" descr="Яндекс - Фотки - Осень Дети Пнг - Free Transparent PNG Clipart Images  Download">
            <a:extLst>
              <a:ext uri="{FF2B5EF4-FFF2-40B4-BE49-F238E27FC236}">
                <a16:creationId xmlns="" xmlns:a16="http://schemas.microsoft.com/office/drawing/2014/main" id="{A7839887-9AA6-70F7-14C5-483CF81E2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75" b="97859" l="0" r="98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56" y="1456402"/>
            <a:ext cx="2892217" cy="27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nowman snow Royalty Free Vector Image - VectorStock">
            <a:extLst>
              <a:ext uri="{FF2B5EF4-FFF2-40B4-BE49-F238E27FC236}">
                <a16:creationId xmlns="" xmlns:a16="http://schemas.microsoft.com/office/drawing/2014/main" id="{20A5DB16-7F94-7313-116F-D0E4004CD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9052" b="11380"/>
          <a:stretch/>
        </p:blipFill>
        <p:spPr bwMode="auto">
          <a:xfrm>
            <a:off x="9530265" y="2301645"/>
            <a:ext cx="2067277" cy="2110411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Яндекс - Фотки - Осень Дети Пнг - Free Transparent PNG Clipart Images  Download">
            <a:extLst>
              <a:ext uri="{FF2B5EF4-FFF2-40B4-BE49-F238E27FC236}">
                <a16:creationId xmlns="" xmlns:a16="http://schemas.microsoft.com/office/drawing/2014/main" id="{517B4A17-DB8C-44F7-1F9D-591B1ABB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5" b="97859" l="0" r="98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30" y="1456402"/>
            <a:ext cx="1991884" cy="18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0071FC0E-464A-8100-881E-319A4F7CC825}"/>
              </a:ext>
            </a:extLst>
          </p:cNvPr>
          <p:cNvSpPr/>
          <p:nvPr/>
        </p:nvSpPr>
        <p:spPr>
          <a:xfrm>
            <a:off x="552115" y="5263556"/>
            <a:ext cx="2892661" cy="1181158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Яке найбільше число ви показували?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54874" y="401622"/>
            <a:ext cx="8732066" cy="7771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Гра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 smtClean="0">
                <a:solidFill>
                  <a:schemeClr val="bg1"/>
                </a:solidFill>
              </a:rPr>
              <a:t>Мовчанка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6427" y="499561"/>
            <a:ext cx="8732066" cy="7375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2580" y="1680858"/>
            <a:ext cx="4624135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ми будемо вивчати  число 6.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Ознайомимося з цифрою 6.</a:t>
            </a:r>
          </a:p>
        </p:txBody>
      </p:sp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5" y="1489463"/>
            <a:ext cx="2194616" cy="48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42580" y="3907365"/>
            <a:ext cx="3264127" cy="1815882"/>
          </a:xfrm>
          <a:prstGeom prst="rect">
            <a:avLst/>
          </a:prstGeom>
          <a:solidFill>
            <a:srgbClr val="FF33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2800" b="1" i="0" dirty="0">
                <a:solidFill>
                  <a:schemeClr val="bg1"/>
                </a:solidFill>
                <a:effectLst/>
              </a:rPr>
              <a:t>Цифра «шість» – </a:t>
            </a:r>
            <a:endParaRPr lang="uk-UA" sz="2800" b="1" i="0" dirty="0" smtClean="0">
              <a:solidFill>
                <a:schemeClr val="bg1"/>
              </a:solidFill>
              <a:effectLst/>
            </a:endParaRPr>
          </a:p>
          <a:p>
            <a:pPr algn="ctr" fontAlgn="base"/>
            <a:r>
              <a:rPr lang="uk-UA" sz="2800" b="1" i="0" dirty="0" smtClean="0">
                <a:solidFill>
                  <a:schemeClr val="bg1"/>
                </a:solidFill>
                <a:effectLst/>
              </a:rPr>
              <a:t>немов </a:t>
            </a:r>
            <a:r>
              <a:rPr lang="uk-UA" sz="2800" b="1" i="0" dirty="0">
                <a:solidFill>
                  <a:schemeClr val="bg1"/>
                </a:solidFill>
                <a:effectLst/>
              </a:rPr>
              <a:t>замок:</a:t>
            </a:r>
          </a:p>
          <a:p>
            <a:pPr algn="ctr" fontAlgn="base"/>
            <a:r>
              <a:rPr lang="uk-UA" sz="2800" b="1" dirty="0">
                <a:solidFill>
                  <a:schemeClr val="bg1"/>
                </a:solidFill>
              </a:rPr>
              <a:t>Знизу – круг, </a:t>
            </a:r>
          </a:p>
          <a:p>
            <a:pPr algn="ctr" fontAlgn="base"/>
            <a:r>
              <a:rPr lang="uk-UA" sz="2800" b="1" dirty="0">
                <a:solidFill>
                  <a:schemeClr val="bg1"/>
                </a:solidFill>
              </a:rPr>
              <a:t>вгорі – гачок.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2" descr="INTRODUCCION - SERIACION NUME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32" y="1548902"/>
            <a:ext cx="3620197" cy="3401006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амок PNG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2460" y="3907365"/>
            <a:ext cx="1999223" cy="19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6912</TotalTime>
  <Words>562</Words>
  <Application>Microsoft Office PowerPoint</Application>
  <PresentationFormat>Произвольный</PresentationFormat>
  <Paragraphs>201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641</cp:revision>
  <dcterms:created xsi:type="dcterms:W3CDTF">2018-01-05T16:38:53Z</dcterms:created>
  <dcterms:modified xsi:type="dcterms:W3CDTF">2023-10-04T21:08:14Z</dcterms:modified>
</cp:coreProperties>
</file>