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602" r:id="rId3"/>
    <p:sldId id="641" r:id="rId4"/>
    <p:sldId id="642" r:id="rId5"/>
    <p:sldId id="640" r:id="rId6"/>
    <p:sldId id="655" r:id="rId7"/>
    <p:sldId id="656" r:id="rId8"/>
    <p:sldId id="622" r:id="rId9"/>
    <p:sldId id="643" r:id="rId10"/>
    <p:sldId id="623" r:id="rId11"/>
    <p:sldId id="630" r:id="rId12"/>
    <p:sldId id="647" r:id="rId13"/>
    <p:sldId id="587" r:id="rId14"/>
    <p:sldId id="650" r:id="rId15"/>
    <p:sldId id="644" r:id="rId16"/>
    <p:sldId id="612" r:id="rId17"/>
    <p:sldId id="657" r:id="rId18"/>
    <p:sldId id="658" r:id="rId19"/>
    <p:sldId id="65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63EDE"/>
    <a:srgbClr val="295FFF"/>
    <a:srgbClr val="E838BA"/>
    <a:srgbClr val="322ADA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44" y="-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002" y="4239584"/>
            <a:ext cx="9013804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 [у]. Мала буква у.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 Складання розповіді за малюнками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Буква У. Слова на букву У. Імена на букву УТ. Українська Абетка.  Український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02" y="817582"/>
            <a:ext cx="4215475" cy="298093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100960" y="1626276"/>
            <a:ext cx="2727360" cy="32898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14306" y="420606"/>
            <a:ext cx="9614014" cy="93485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Що робить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у?</a:t>
            </a:r>
            <a:r>
              <a:rPr lang="uk-UA" sz="3200" b="1" dirty="0" smtClean="0">
                <a:solidFill>
                  <a:schemeClr val="bg1"/>
                </a:solidFill>
              </a:rPr>
              <a:t> Зроби </a:t>
            </a:r>
            <a:r>
              <a:rPr lang="uk-UA" sz="3200" b="1" dirty="0">
                <a:solidFill>
                  <a:schemeClr val="bg1"/>
                </a:solidFill>
              </a:rPr>
              <a:t>звуковий аналіз </a:t>
            </a:r>
            <a:r>
              <a:rPr lang="uk-UA" sz="3200" b="1" dirty="0" smtClean="0">
                <a:solidFill>
                  <a:schemeClr val="bg1"/>
                </a:solidFill>
              </a:rPr>
              <a:t>слів. Покажи </a:t>
            </a:r>
            <a:r>
              <a:rPr lang="uk-UA" sz="3200" b="1" dirty="0">
                <a:solidFill>
                  <a:schemeClr val="bg1"/>
                </a:solidFill>
              </a:rPr>
              <a:t>місце букви </a:t>
            </a:r>
            <a:r>
              <a:rPr lang="uk-UA" sz="3200" b="1" i="1" dirty="0">
                <a:solidFill>
                  <a:schemeClr val="bg1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 в словах.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6200000" flipH="1">
            <a:off x="2446436" y="551461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35899" y="5492688"/>
            <a:ext cx="201533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842657" y="5492688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16200000" flipH="1">
            <a:off x="3127895" y="551461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990062" y="561057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11879" y="559815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2565604" flipH="1">
            <a:off x="2125886" y="527445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6" t="40986" r="67818" b="40706"/>
          <a:stretch/>
        </p:blipFill>
        <p:spPr>
          <a:xfrm>
            <a:off x="359011" y="1688751"/>
            <a:ext cx="3492227" cy="349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олилиния 27"/>
          <p:cNvSpPr/>
          <p:nvPr/>
        </p:nvSpPr>
        <p:spPr>
          <a:xfrm>
            <a:off x="580913" y="2280620"/>
            <a:ext cx="1266787" cy="2449641"/>
          </a:xfrm>
          <a:custGeom>
            <a:avLst/>
            <a:gdLst>
              <a:gd name="connsiteX0" fmla="*/ 1367451 w 1367451"/>
              <a:gd name="connsiteY0" fmla="*/ 0 h 2657475"/>
              <a:gd name="connsiteX1" fmla="*/ 786426 w 1367451"/>
              <a:gd name="connsiteY1" fmla="*/ 171450 h 2657475"/>
              <a:gd name="connsiteX2" fmla="*/ 376851 w 1367451"/>
              <a:gd name="connsiteY2" fmla="*/ 514350 h 2657475"/>
              <a:gd name="connsiteX3" fmla="*/ 43476 w 1367451"/>
              <a:gd name="connsiteY3" fmla="*/ 1162050 h 2657475"/>
              <a:gd name="connsiteX4" fmla="*/ 43476 w 1367451"/>
              <a:gd name="connsiteY4" fmla="*/ 1762125 h 2657475"/>
              <a:gd name="connsiteX5" fmla="*/ 405426 w 1367451"/>
              <a:gd name="connsiteY5" fmla="*/ 2247900 h 2657475"/>
              <a:gd name="connsiteX6" fmla="*/ 910251 w 1367451"/>
              <a:gd name="connsiteY6" fmla="*/ 2657475 h 265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7451" h="2657475">
                <a:moveTo>
                  <a:pt x="1367451" y="0"/>
                </a:moveTo>
                <a:cubicBezTo>
                  <a:pt x="1159488" y="42862"/>
                  <a:pt x="951526" y="85725"/>
                  <a:pt x="786426" y="171450"/>
                </a:cubicBezTo>
                <a:cubicBezTo>
                  <a:pt x="621326" y="257175"/>
                  <a:pt x="500676" y="349250"/>
                  <a:pt x="376851" y="514350"/>
                </a:cubicBezTo>
                <a:cubicBezTo>
                  <a:pt x="253026" y="679450"/>
                  <a:pt x="99038" y="954088"/>
                  <a:pt x="43476" y="1162050"/>
                </a:cubicBezTo>
                <a:cubicBezTo>
                  <a:pt x="-12087" y="1370013"/>
                  <a:pt x="-16849" y="1581150"/>
                  <a:pt x="43476" y="1762125"/>
                </a:cubicBezTo>
                <a:cubicBezTo>
                  <a:pt x="103801" y="1943100"/>
                  <a:pt x="260964" y="2098675"/>
                  <a:pt x="405426" y="2247900"/>
                </a:cubicBezTo>
                <a:cubicBezTo>
                  <a:pt x="549888" y="2397125"/>
                  <a:pt x="730069" y="2527300"/>
                  <a:pt x="910251" y="26574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40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33" t="40538" r="41348" b="41154"/>
          <a:stretch/>
        </p:blipFill>
        <p:spPr>
          <a:xfrm>
            <a:off x="4038127" y="1626276"/>
            <a:ext cx="3653591" cy="351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43" t="40066" r="17043" b="40957"/>
          <a:stretch/>
        </p:blipFill>
        <p:spPr>
          <a:xfrm>
            <a:off x="7941019" y="1626276"/>
            <a:ext cx="3281742" cy="357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 rot="16200000" flipH="1">
            <a:off x="5151787" y="563539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68020" y="5613467"/>
            <a:ext cx="2558439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874778" y="561346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16200000" flipH="1">
            <a:off x="6160016" y="563539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525067" y="572976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544000" y="571893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ый треугольник 40"/>
          <p:cNvSpPr/>
          <p:nvPr/>
        </p:nvSpPr>
        <p:spPr>
          <a:xfrm rot="12565604" flipH="1">
            <a:off x="6676520" y="538902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6301315" y="4673561"/>
            <a:ext cx="242685" cy="508796"/>
            <a:chOff x="2062163" y="3759994"/>
            <a:chExt cx="328612" cy="527051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рямоугольник 44"/>
          <p:cNvSpPr/>
          <p:nvPr/>
        </p:nvSpPr>
        <p:spPr>
          <a:xfrm rot="16200000" flipH="1">
            <a:off x="7027887" y="563539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16200000" flipH="1">
            <a:off x="8178814" y="561362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895047" y="5591697"/>
            <a:ext cx="340446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9404509" y="559712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 rot="16200000" flipH="1">
            <a:off x="9023807" y="561362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552094" y="570799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0034800" y="570799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рямоугольный треугольник 51"/>
          <p:cNvSpPr/>
          <p:nvPr/>
        </p:nvSpPr>
        <p:spPr>
          <a:xfrm rot="12565604" flipH="1">
            <a:off x="11148754" y="5384579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/>
          <p:cNvGrpSpPr/>
          <p:nvPr/>
        </p:nvGrpSpPr>
        <p:grpSpPr>
          <a:xfrm>
            <a:off x="9800664" y="4730261"/>
            <a:ext cx="242685" cy="508796"/>
            <a:chOff x="2062163" y="3759994"/>
            <a:chExt cx="328612" cy="527051"/>
          </a:xfrm>
        </p:grpSpPr>
        <p:cxnSp>
          <p:nvCxnSpPr>
            <p:cNvPr id="54" name="Прямая соединительная линия 53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олилиния 54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Прямоугольник 55"/>
          <p:cNvSpPr/>
          <p:nvPr/>
        </p:nvSpPr>
        <p:spPr>
          <a:xfrm rot="16200000" flipH="1">
            <a:off x="9680289" y="561212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10445634" y="4746508"/>
            <a:ext cx="242685" cy="508796"/>
            <a:chOff x="2062163" y="3759994"/>
            <a:chExt cx="328612" cy="527051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олилиния 58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0" name="Прямая соединительная линия 59"/>
          <p:cNvCxnSpPr/>
          <p:nvPr/>
        </p:nvCxnSpPr>
        <p:spPr>
          <a:xfrm>
            <a:off x="10362968" y="559169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 rot="16200000" flipH="1">
            <a:off x="10626420" y="561901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0993258" y="569566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1515955" y="4652179"/>
            <a:ext cx="242685" cy="508796"/>
            <a:chOff x="2062163" y="3759994"/>
            <a:chExt cx="328612" cy="527051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9924207" y="4552370"/>
            <a:ext cx="1295064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57101" y="445746"/>
            <a:ext cx="8756193" cy="808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40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7725020" y="4730022"/>
            <a:ext cx="2115760" cy="41699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8515000" y="2441505"/>
            <a:ext cx="683646" cy="57769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4" idx="1"/>
          </p:cNvCxnSpPr>
          <p:nvPr/>
        </p:nvCxnSpPr>
        <p:spPr>
          <a:xfrm>
            <a:off x="7597567" y="2323794"/>
            <a:ext cx="2257967" cy="11985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749891" y="3109335"/>
            <a:ext cx="428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/>
              <a:t>у</a:t>
            </a:r>
            <a:endParaRPr lang="ru-RU" sz="4000" b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5203375" y="2836487"/>
            <a:ext cx="914483" cy="7153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191537" y="3547990"/>
            <a:ext cx="909815" cy="469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215095" y="3554420"/>
            <a:ext cx="891042" cy="82412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IMÁGENES DE ESTUDIAN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60"/>
          <a:stretch/>
        </p:blipFill>
        <p:spPr bwMode="auto">
          <a:xfrm flipH="1">
            <a:off x="6313820" y="1462861"/>
            <a:ext cx="1283747" cy="17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Учитель векторы, картинки, клипарт Учитель | скачать на Depositphot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9000" l="10000" r="90000">
                        <a14:foregroundMark x1="51333" y1="62333" x2="51333" y2="62333"/>
                        <a14:foregroundMark x1="22333" y1="17667" x2="22333" y2="17667"/>
                        <a14:foregroundMark x1="23167" y1="23667" x2="23167" y2="23667"/>
                        <a14:foregroundMark x1="24500" y1="31667" x2="24500" y2="31667"/>
                        <a14:foregroundMark x1="24833" y1="37167" x2="24833" y2="37167"/>
                        <a14:foregroundMark x1="24833" y1="41833" x2="24833" y2="41833"/>
                        <a14:foregroundMark x1="23333" y1="21000" x2="23333" y2="21000"/>
                        <a14:foregroundMark x1="53833" y1="61333" x2="53833" y2="61333"/>
                        <a14:foregroundMark x1="56833" y1="60833" x2="56833" y2="608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14528"/>
          <a:stretch/>
        </p:blipFill>
        <p:spPr bwMode="auto">
          <a:xfrm flipH="1">
            <a:off x="7472877" y="2838318"/>
            <a:ext cx="1286670" cy="186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удав скачать бесплатно - Удав Hognose змея рептилия Kingsnakes - Удав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4" b="95385" l="10000" r="97692">
                        <a14:foregroundMark x1="32308" y1="86923" x2="32308" y2="86923"/>
                        <a14:foregroundMark x1="39231" y1="86923" x2="39231" y2="86923"/>
                        <a14:foregroundMark x1="60000" y1="85000" x2="60000" y2="85000"/>
                        <a14:foregroundMark x1="72692" y1="85385" x2="71154" y2="85000"/>
                        <a14:foregroundMark x1="63462" y1="91154" x2="63462" y2="91154"/>
                        <a14:foregroundMark x1="45385" y1="86538" x2="47692" y2="86923"/>
                        <a14:foregroundMark x1="81923" y1="88077" x2="81923" y2="8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08" y="3817221"/>
            <a:ext cx="1644004" cy="164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971256" y="3402259"/>
            <a:ext cx="1244572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 rot="11726673" flipH="1">
            <a:off x="10294636" y="3230231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 flipH="1">
            <a:off x="10471903" y="3435864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0314867" y="3395819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10074252" y="3486158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0683316" y="3479150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280534" y="2244303"/>
            <a:ext cx="2582406" cy="29388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6200000" flipH="1">
            <a:off x="9818299" y="2281129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9645420" y="2245630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0286080" y="2241318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9394167" y="2322715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0051848" y="2322029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6200000" flipH="1">
            <a:off x="10466309" y="2275476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0693044" y="2311982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1625862" y="2322028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ый треугольник 42"/>
          <p:cNvSpPr/>
          <p:nvPr/>
        </p:nvSpPr>
        <p:spPr>
          <a:xfrm rot="11726673" flipH="1">
            <a:off x="10157582" y="2057642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 rot="11726673" flipH="1">
            <a:off x="10804455" y="4369804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0305706" y="4539889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10038464" y="4613120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696645" y="4625657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10475571" y="4587128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16200000" flipH="1">
            <a:off x="11398606" y="2266243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 rot="16200000" flipH="1">
            <a:off x="10996190" y="4587129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11219269" y="2278069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Группа 54"/>
          <p:cNvGrpSpPr/>
          <p:nvPr/>
        </p:nvGrpSpPr>
        <p:grpSpPr>
          <a:xfrm>
            <a:off x="10913631" y="2300140"/>
            <a:ext cx="220234" cy="145338"/>
            <a:chOff x="8955121" y="4381105"/>
            <a:chExt cx="220234" cy="145338"/>
          </a:xfrm>
        </p:grpSpPr>
        <p:sp>
          <p:nvSpPr>
            <p:cNvPr id="56" name="Прямоугольник 55"/>
            <p:cNvSpPr/>
            <p:nvPr/>
          </p:nvSpPr>
          <p:spPr>
            <a:xfrm rot="16200000" flipH="1">
              <a:off x="9037680" y="4298546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16200000" flipH="1">
              <a:off x="9037681" y="4388768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1957100" y="445746"/>
            <a:ext cx="8756193" cy="808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Знайди схему кожного слова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1 УРОКИ 2023\Читання\020 - Звук [у]. Мала буква у\2023-10-03_1743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1" y="1843562"/>
            <a:ext cx="3716967" cy="28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10895412" y="3476735"/>
            <a:ext cx="220234" cy="145338"/>
            <a:chOff x="8955121" y="4381105"/>
            <a:chExt cx="220234" cy="145338"/>
          </a:xfrm>
        </p:grpSpPr>
        <p:sp>
          <p:nvSpPr>
            <p:cNvPr id="51" name="Прямоугольник 50"/>
            <p:cNvSpPr/>
            <p:nvPr/>
          </p:nvSpPr>
          <p:spPr>
            <a:xfrm rot="16200000" flipH="1">
              <a:off x="9037680" y="4298546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 rot="16200000" flipH="1">
              <a:off x="9037681" y="4388768"/>
              <a:ext cx="55116" cy="2202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0025466" y="3823323"/>
            <a:ext cx="203036" cy="286318"/>
            <a:chOff x="2011606" y="3760073"/>
            <a:chExt cx="359076" cy="496846"/>
          </a:xfrm>
        </p:grpSpPr>
        <p:cxnSp>
          <p:nvCxnSpPr>
            <p:cNvPr id="61" name="Прямая соединительная линия 60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олилиния 61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9361828" y="2636733"/>
            <a:ext cx="203036" cy="286318"/>
            <a:chOff x="2011606" y="3760073"/>
            <a:chExt cx="359076" cy="496846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0009877" y="4938518"/>
            <a:ext cx="203036" cy="286318"/>
            <a:chOff x="2011606" y="3760073"/>
            <a:chExt cx="359076" cy="496846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Полилиния 67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9" grpId="0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3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8079" y="445746"/>
            <a:ext cx="8756193" cy="11356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Назви 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в яких словах буква у стоїть </a:t>
            </a:r>
            <a:r>
              <a:rPr lang="uk-UA" sz="3200" b="1" i="1" dirty="0">
                <a:solidFill>
                  <a:schemeClr val="bg1"/>
                </a:solidFill>
              </a:rPr>
              <a:t>у</a:t>
            </a:r>
            <a:r>
              <a:rPr lang="uk-UA" sz="3200" b="1" dirty="0">
                <a:solidFill>
                  <a:schemeClr val="bg1"/>
                </a:solidFill>
              </a:rPr>
              <a:t> середині, </a:t>
            </a:r>
            <a:r>
              <a:rPr lang="uk-UA" sz="3200" b="1" dirty="0" smtClean="0">
                <a:solidFill>
                  <a:schemeClr val="bg1"/>
                </a:solidFill>
              </a:rPr>
              <a:t>а </a:t>
            </a:r>
            <a:r>
              <a:rPr lang="uk-UA" sz="3200" b="1" dirty="0">
                <a:solidFill>
                  <a:schemeClr val="bg1"/>
                </a:solidFill>
              </a:rPr>
              <a:t>в яких у </a:t>
            </a:r>
            <a:r>
              <a:rPr lang="uk-UA" sz="3200" b="1" dirty="0" smtClean="0">
                <a:solidFill>
                  <a:schemeClr val="bg1"/>
                </a:solidFill>
              </a:rPr>
              <a:t>кінці слова.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33659" y="2165636"/>
            <a:ext cx="3048838" cy="367759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020702" y="3102483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020702" y="4192617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5801823" y="2959697"/>
            <a:ext cx="1312961" cy="119927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9364637" y="4521680"/>
            <a:ext cx="763303" cy="14115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157619" y="4765673"/>
            <a:ext cx="1721252" cy="345139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7172" idx="3"/>
          </p:cNvCxnSpPr>
          <p:nvPr/>
        </p:nvCxnSpPr>
        <p:spPr>
          <a:xfrm flipH="1">
            <a:off x="9373833" y="3286261"/>
            <a:ext cx="900824" cy="1066444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9364637" y="3344198"/>
            <a:ext cx="763302" cy="1331850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8916428" y="3128905"/>
            <a:ext cx="281235" cy="457008"/>
            <a:chOff x="2011606" y="3760073"/>
            <a:chExt cx="359076" cy="496846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олилиния 31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953444" y="4205828"/>
            <a:ext cx="281235" cy="457008"/>
            <a:chOff x="2011606" y="3760073"/>
            <a:chExt cx="359076" cy="496846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2" name="Picture 4" descr="Орехи шишки на прозрачном фон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0"/>
          <a:stretch/>
        </p:blipFill>
        <p:spPr bwMode="auto">
          <a:xfrm rot="6850145">
            <a:off x="9844253" y="2090798"/>
            <a:ext cx="1457593" cy="10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⬇ Скачать картинки Кенгуру, стоковые фото Кенгуру в хорошем качестве |  Depositphoto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67" l="9929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090" y="3311627"/>
            <a:ext cx="2274460" cy="32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Страус Винтаж Клипарт Бесплатная фотография - Public Domain Pic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16" y="3438254"/>
            <a:ext cx="2212529" cy="30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Змейка травы (уж ужа) изолированная на белизне Стоковое Фото - изображение  насчитывающей конец, взорвать: 402305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00" r="92750">
                        <a14:backgroundMark x1="42375" y1="55125" x2="42375" y2="55125"/>
                        <a14:backgroundMark x1="46875" y1="52875" x2="46875" y2="52875"/>
                        <a14:backgroundMark x1="38125" y1="56625" x2="38125" y2="56625"/>
                        <a14:backgroundMark x1="33375" y1="35500" x2="33375" y2="35500"/>
                        <a14:backgroundMark x1="37000" y1="35500" x2="37000" y2="35500"/>
                        <a14:backgroundMark x1="38375" y1="35125" x2="38375" y2="35125"/>
                        <a14:backgroundMark x1="38375" y1="34125" x2="38375" y2="34125"/>
                        <a14:backgroundMark x1="48000" y1="27750" x2="48000" y2="27750"/>
                        <a14:backgroundMark x1="49250" y1="27250" x2="49250" y2="27250"/>
                        <a14:backgroundMark x1="53000" y1="28250" x2="53000" y2="28250"/>
                        <a14:backgroundMark x1="56125" y1="29250" x2="56125" y2="29250"/>
                        <a14:backgroundMark x1="81000" y1="42875" x2="81000" y2="42875"/>
                        <a14:backgroundMark x1="79625" y1="42625" x2="79625" y2="42625"/>
                        <a14:backgroundMark x1="82375" y1="43125" x2="82375" y2="43125"/>
                        <a14:backgroundMark x1="47375" y1="72000" x2="47375" y2="72000"/>
                        <a14:backgroundMark x1="35625" y1="69750" x2="35625" y2="69750"/>
                        <a14:backgroundMark x1="67500" y1="63875" x2="67500" y2="6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29" y="1971503"/>
            <a:ext cx="1531982" cy="15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01369" y="445746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</a:t>
            </a:r>
            <a:r>
              <a:rPr lang="uk-UA" sz="4000" b="1" dirty="0">
                <a:solidFill>
                  <a:schemeClr val="bg1"/>
                </a:solidFill>
              </a:rPr>
              <a:t>розповідь за </a:t>
            </a:r>
            <a:r>
              <a:rPr lang="uk-UA" sz="4000" b="1" dirty="0" smtClean="0">
                <a:solidFill>
                  <a:schemeClr val="bg1"/>
                </a:solidFill>
              </a:rPr>
              <a:t>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815018" y="1988926"/>
            <a:ext cx="3223883" cy="38887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9" y="2177623"/>
            <a:ext cx="2822652" cy="351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40244" r="40445" b="39197"/>
          <a:stretch/>
        </p:blipFill>
        <p:spPr>
          <a:xfrm>
            <a:off x="3789804" y="2177623"/>
            <a:ext cx="3515242" cy="351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53359" y="1282274"/>
            <a:ext cx="3301698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вимовляє хлопчик, граючись із паровозиком?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44385" y="1341156"/>
            <a:ext cx="3006079" cy="6925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</a:t>
            </a:r>
            <a:r>
              <a:rPr lang="uk-UA" sz="2000" b="1" dirty="0">
                <a:solidFill>
                  <a:schemeClr val="bg1"/>
                </a:solidFill>
              </a:rPr>
              <a:t>плаче немовля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10" t="40740" r="11084" b="38701"/>
          <a:stretch/>
        </p:blipFill>
        <p:spPr>
          <a:xfrm>
            <a:off x="7511883" y="2140397"/>
            <a:ext cx="3552510" cy="354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651483" y="1348456"/>
            <a:ext cx="3006079" cy="6925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Що вигукують діти, заблукавши в лісі?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60149" y="2290983"/>
            <a:ext cx="2604204" cy="352538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58" t="65393" r="14266" b="20469"/>
          <a:stretch/>
        </p:blipFill>
        <p:spPr>
          <a:xfrm>
            <a:off x="9617336" y="1397681"/>
            <a:ext cx="2004645" cy="2110154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07" t="72855" r="30017" b="13007"/>
          <a:stretch/>
        </p:blipFill>
        <p:spPr>
          <a:xfrm>
            <a:off x="7833233" y="3823626"/>
            <a:ext cx="2004645" cy="2110154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71912" r="63063" b="12929"/>
          <a:stretch/>
        </p:blipFill>
        <p:spPr>
          <a:xfrm flipH="1">
            <a:off x="3364893" y="3507835"/>
            <a:ext cx="2846387" cy="2262554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1" t="67685" r="49979" b="22497"/>
          <a:stretch/>
        </p:blipFill>
        <p:spPr>
          <a:xfrm>
            <a:off x="5359561" y="2290983"/>
            <a:ext cx="1954831" cy="1673654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Прямая со стрелкой 31"/>
          <p:cNvCxnSpPr/>
          <p:nvPr/>
        </p:nvCxnSpPr>
        <p:spPr>
          <a:xfrm>
            <a:off x="7389583" y="2915322"/>
            <a:ext cx="1445973" cy="908304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6336976" y="2678655"/>
            <a:ext cx="3172784" cy="211925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4964312" y="5953232"/>
            <a:ext cx="991674" cy="321184"/>
            <a:chOff x="4132601" y="5642899"/>
            <a:chExt cx="991674" cy="321184"/>
          </a:xfrm>
        </p:grpSpPr>
        <p:sp>
          <p:nvSpPr>
            <p:cNvPr id="37" name="Прямоугольник 36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/>
          <p:cNvSpPr/>
          <p:nvPr/>
        </p:nvSpPr>
        <p:spPr>
          <a:xfrm rot="16200000" flipH="1">
            <a:off x="6648098" y="5753895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6200000" flipH="1">
            <a:off x="7622612" y="5992015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16200000" flipH="1">
            <a:off x="8605358" y="5753895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16200000" flipH="1">
            <a:off x="9270036" y="6220131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03476" y="486133"/>
            <a:ext cx="8916067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Поясни, </a:t>
            </a:r>
            <a:r>
              <a:rPr lang="uk-UA" sz="2400" b="1" dirty="0">
                <a:solidFill>
                  <a:schemeClr val="bg1"/>
                </a:solidFill>
              </a:rPr>
              <a:t>де живе кожна пташка. Чим ці гнізда відрізняються?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речення про птахів, </a:t>
            </a:r>
            <a:r>
              <a:rPr lang="uk-UA" sz="2400" b="1" dirty="0" smtClean="0">
                <a:solidFill>
                  <a:schemeClr val="bg1"/>
                </a:solidFill>
              </a:rPr>
              <a:t>використовуючи </a:t>
            </a:r>
            <a:r>
              <a:rPr lang="uk-UA" sz="2400" b="1" dirty="0">
                <a:solidFill>
                  <a:schemeClr val="bg1"/>
                </a:solidFill>
              </a:rPr>
              <a:t>службове слово.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41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529294" y="5865598"/>
            <a:ext cx="203036" cy="286318"/>
            <a:chOff x="2011606" y="3760073"/>
            <a:chExt cx="359076" cy="496846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олилиния 22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589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ctor Illustration Homemade Wooden Slingshot Weapon Stock Vector (Royalty  Free) 15904120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14593" b="17320"/>
          <a:stretch/>
        </p:blipFill>
        <p:spPr bwMode="auto">
          <a:xfrm rot="1883839">
            <a:off x="6781597" y="2510415"/>
            <a:ext cx="855276" cy="126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0801" y="483479"/>
            <a:ext cx="9073816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Аналіз  </a:t>
            </a:r>
            <a:r>
              <a:rPr lang="uk-UA" sz="3600" b="1" dirty="0">
                <a:solidFill>
                  <a:schemeClr val="bg1"/>
                </a:solidFill>
              </a:rPr>
              <a:t>написання малої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746810" y="1394067"/>
            <a:ext cx="7842655" cy="5076138"/>
            <a:chOff x="4118972" y="1683617"/>
            <a:chExt cx="6810292" cy="454928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8654463" y="3961630"/>
              <a:ext cx="2271273" cy="2271272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657991" y="1683617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390246" y="1683617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390246" y="3954890"/>
              <a:ext cx="2271273" cy="2278012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118972" y="3961629"/>
              <a:ext cx="2271273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118972" y="1683617"/>
              <a:ext cx="2274801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3" name="Прямая соединительная линия 32"/>
          <p:cNvCxnSpPr/>
          <p:nvPr/>
        </p:nvCxnSpPr>
        <p:spPr>
          <a:xfrm>
            <a:off x="3786680" y="1416820"/>
            <a:ext cx="1398637" cy="25115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олилиния 33"/>
          <p:cNvSpPr/>
          <p:nvPr/>
        </p:nvSpPr>
        <p:spPr>
          <a:xfrm>
            <a:off x="3786679" y="1416820"/>
            <a:ext cx="2533374" cy="3922274"/>
          </a:xfrm>
          <a:custGeom>
            <a:avLst/>
            <a:gdLst>
              <a:gd name="connsiteX0" fmla="*/ 1908699 w 1908699"/>
              <a:gd name="connsiteY0" fmla="*/ 0 h 3172897"/>
              <a:gd name="connsiteX1" fmla="*/ 1180730 w 1908699"/>
              <a:gd name="connsiteY1" fmla="*/ 1775534 h 3172897"/>
              <a:gd name="connsiteX2" fmla="*/ 337351 w 1908699"/>
              <a:gd name="connsiteY2" fmla="*/ 3071674 h 3172897"/>
              <a:gd name="connsiteX3" fmla="*/ 0 w 1908699"/>
              <a:gd name="connsiteY3" fmla="*/ 2991775 h 317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699" h="3172897">
                <a:moveTo>
                  <a:pt x="1908699" y="0"/>
                </a:moveTo>
                <a:cubicBezTo>
                  <a:pt x="1675660" y="631794"/>
                  <a:pt x="1442621" y="1263588"/>
                  <a:pt x="1180730" y="1775534"/>
                </a:cubicBezTo>
                <a:cubicBezTo>
                  <a:pt x="918839" y="2287480"/>
                  <a:pt x="534139" y="2868967"/>
                  <a:pt x="337351" y="3071674"/>
                </a:cubicBezTo>
                <a:cubicBezTo>
                  <a:pt x="140563" y="3274381"/>
                  <a:pt x="70281" y="3133078"/>
                  <a:pt x="0" y="29917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360659" y="4035344"/>
            <a:ext cx="2772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/>
              <a:t>Скажи, горобчик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, чом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</a:p>
          <a:p>
            <a:r>
              <a:rPr lang="uk-UA" sz="1400" b="1" dirty="0"/>
              <a:t>Ти так не любиш б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кв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 «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»?</a:t>
            </a:r>
          </a:p>
          <a:p>
            <a:r>
              <a:rPr lang="uk-UA" sz="1400" b="1" dirty="0"/>
              <a:t>Погляньте, хлопчики й дівчатка!</a:t>
            </a:r>
          </a:p>
          <a:p>
            <a:r>
              <a:rPr lang="uk-UA" sz="1400" b="1" dirty="0"/>
              <a:t>Ця б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ква схожа на рогатк</a:t>
            </a:r>
            <a:r>
              <a:rPr lang="uk-UA" sz="1400" b="1" dirty="0">
                <a:solidFill>
                  <a:srgbClr val="FF0000"/>
                </a:solidFill>
              </a:rPr>
              <a:t>у</a:t>
            </a:r>
            <a:r>
              <a:rPr lang="uk-UA" sz="1400" b="1" dirty="0"/>
              <a:t>!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8723873" y="1475328"/>
            <a:ext cx="1170335" cy="20199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10590631" y="1475328"/>
            <a:ext cx="1179437" cy="26594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олилиния 52"/>
          <p:cNvSpPr/>
          <p:nvPr/>
        </p:nvSpPr>
        <p:spPr>
          <a:xfrm>
            <a:off x="9024110" y="1394067"/>
            <a:ext cx="2533374" cy="3922274"/>
          </a:xfrm>
          <a:custGeom>
            <a:avLst/>
            <a:gdLst>
              <a:gd name="connsiteX0" fmla="*/ 1908699 w 1908699"/>
              <a:gd name="connsiteY0" fmla="*/ 0 h 3172897"/>
              <a:gd name="connsiteX1" fmla="*/ 1180730 w 1908699"/>
              <a:gd name="connsiteY1" fmla="*/ 1775534 h 3172897"/>
              <a:gd name="connsiteX2" fmla="*/ 337351 w 1908699"/>
              <a:gd name="connsiteY2" fmla="*/ 3071674 h 3172897"/>
              <a:gd name="connsiteX3" fmla="*/ 0 w 1908699"/>
              <a:gd name="connsiteY3" fmla="*/ 2991775 h 317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699" h="3172897">
                <a:moveTo>
                  <a:pt x="1908699" y="0"/>
                </a:moveTo>
                <a:cubicBezTo>
                  <a:pt x="1675660" y="631794"/>
                  <a:pt x="1442621" y="1263588"/>
                  <a:pt x="1180730" y="1775534"/>
                </a:cubicBezTo>
                <a:cubicBezTo>
                  <a:pt x="918839" y="2287480"/>
                  <a:pt x="534139" y="2868967"/>
                  <a:pt x="337351" y="3071674"/>
                </a:cubicBezTo>
                <a:cubicBezTo>
                  <a:pt x="140563" y="3274381"/>
                  <a:pt x="70281" y="3133078"/>
                  <a:pt x="0" y="29917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9007328" y="1405443"/>
            <a:ext cx="1398637" cy="25115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8947834" y="1328222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1441802" y="1328221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310253" y="3797218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22" name="Picture 2" descr="Воробей птицы для детей нарисованные цветные красивые (37 фото) - красивые  фото и картинки pofoto.clu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47" y="1519372"/>
            <a:ext cx="1875860" cy="134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E6A247A5-5245-6E65-542C-3020B404980E}"/>
              </a:ext>
            </a:extLst>
          </p:cNvPr>
          <p:cNvSpPr/>
          <p:nvPr/>
        </p:nvSpPr>
        <p:spPr>
          <a:xfrm>
            <a:off x="10306337" y="3797217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766463"/>
            <a:ext cx="2635688" cy="32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3" grpId="0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7584" y="3632291"/>
            <a:ext cx="3420060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у клітинках малу букву «у» у рядку.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3164" y="445746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8" t="30985" r="21615" b="63786"/>
          <a:stretch/>
        </p:blipFill>
        <p:spPr>
          <a:xfrm>
            <a:off x="1326995" y="4639915"/>
            <a:ext cx="10247971" cy="109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2419002" y="5012860"/>
            <a:ext cx="328612" cy="527051"/>
            <a:chOff x="2062163" y="3759994"/>
            <a:chExt cx="328612" cy="527051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олилиния 22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138093" y="5003982"/>
            <a:ext cx="328612" cy="527051"/>
            <a:chOff x="2062163" y="3759994"/>
            <a:chExt cx="328612" cy="527051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олилиния 26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822321" y="5006362"/>
            <a:ext cx="328612" cy="527051"/>
            <a:chOff x="2062163" y="3759994"/>
            <a:chExt cx="328612" cy="527051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олилиния 29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527171" y="5015240"/>
            <a:ext cx="328612" cy="527051"/>
            <a:chOff x="2062163" y="3759994"/>
            <a:chExt cx="328612" cy="527051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олилиния 32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239927" y="5003982"/>
            <a:ext cx="328612" cy="527051"/>
            <a:chOff x="2062163" y="3759994"/>
            <a:chExt cx="328612" cy="527051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930536" y="5012860"/>
            <a:ext cx="328612" cy="527051"/>
            <a:chOff x="2062163" y="3759994"/>
            <a:chExt cx="328612" cy="527051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олилиния 38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629005" y="5026500"/>
            <a:ext cx="328612" cy="527051"/>
            <a:chOff x="2062163" y="3759994"/>
            <a:chExt cx="328612" cy="527051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олилиния 41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348096" y="5017622"/>
            <a:ext cx="328612" cy="527051"/>
            <a:chOff x="2062163" y="3759994"/>
            <a:chExt cx="328612" cy="527051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олилиния 44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032324" y="5020002"/>
            <a:ext cx="328612" cy="527051"/>
            <a:chOff x="2062163" y="3759994"/>
            <a:chExt cx="328612" cy="527051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Полилиния 47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8737174" y="5028880"/>
            <a:ext cx="328612" cy="527051"/>
            <a:chOff x="2062163" y="3759994"/>
            <a:chExt cx="328612" cy="527051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Полилиния 50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9449930" y="5017622"/>
            <a:ext cx="328612" cy="527051"/>
            <a:chOff x="2062163" y="3759994"/>
            <a:chExt cx="328612" cy="527051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Полилиния 53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10140539" y="5026500"/>
            <a:ext cx="328612" cy="527051"/>
            <a:chOff x="2062163" y="3759994"/>
            <a:chExt cx="328612" cy="527051"/>
          </a:xfrm>
        </p:grpSpPr>
        <p:cxnSp>
          <p:nvCxnSpPr>
            <p:cNvPr id="57" name="Прямая соединительная линия 56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Полилиния 57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0856011" y="5017622"/>
            <a:ext cx="328612" cy="527051"/>
            <a:chOff x="2062163" y="3759994"/>
            <a:chExt cx="328612" cy="527051"/>
          </a:xfrm>
        </p:grpSpPr>
        <p:cxnSp>
          <p:nvCxnSpPr>
            <p:cNvPr id="60" name="Прямая соединительная линия 59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Полилиния 60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3138093" y="445746"/>
            <a:ext cx="7195989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</a:t>
            </a:r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020 - Звук [у]. Мала буква у\2023-10-03_1813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14" y="1398511"/>
            <a:ext cx="4942924" cy="280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ый треугольник 63"/>
          <p:cNvSpPr/>
          <p:nvPr/>
        </p:nvSpPr>
        <p:spPr>
          <a:xfrm rot="11726673" flipH="1">
            <a:off x="6696527" y="3746132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6197778" y="3916217"/>
            <a:ext cx="739" cy="21029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5894287" y="3974237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503846" y="3989448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 rot="16200000" flipH="1">
            <a:off x="6341707" y="3932652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 rot="16200000" flipH="1">
            <a:off x="6749295" y="3931095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5861948" y="4208442"/>
            <a:ext cx="203036" cy="286318"/>
            <a:chOff x="2011606" y="3760073"/>
            <a:chExt cx="359076" cy="496846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Полилиния 71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3" name="Прямоугольный треугольник 72"/>
          <p:cNvSpPr/>
          <p:nvPr/>
        </p:nvSpPr>
        <p:spPr>
          <a:xfrm rot="11726673" flipH="1">
            <a:off x="8316093" y="3726740"/>
            <a:ext cx="65247" cy="141668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8673448" y="3896825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>
            <a:off x="8187400" y="3954845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8979516" y="3970056"/>
            <a:ext cx="13835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 rot="16200000" flipH="1">
            <a:off x="8817377" y="3913260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 rot="16200000" flipH="1">
            <a:off x="7968972" y="3911705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9" name="Группа 78"/>
          <p:cNvGrpSpPr/>
          <p:nvPr/>
        </p:nvGrpSpPr>
        <p:grpSpPr>
          <a:xfrm>
            <a:off x="8196099" y="4197149"/>
            <a:ext cx="203036" cy="286318"/>
            <a:chOff x="2011606" y="3760073"/>
            <a:chExt cx="359076" cy="496846"/>
          </a:xfrm>
        </p:grpSpPr>
        <p:cxnSp>
          <p:nvCxnSpPr>
            <p:cNvPr id="80" name="Прямая соединительная линия 79"/>
            <p:cNvCxnSpPr/>
            <p:nvPr/>
          </p:nvCxnSpPr>
          <p:spPr>
            <a:xfrm>
              <a:off x="2011606" y="3760073"/>
              <a:ext cx="217591" cy="333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Полилиния 80"/>
            <p:cNvSpPr/>
            <p:nvPr/>
          </p:nvSpPr>
          <p:spPr>
            <a:xfrm>
              <a:off x="2062163" y="3763163"/>
              <a:ext cx="308519" cy="493756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2" name="Прямоугольник 91"/>
          <p:cNvSpPr/>
          <p:nvPr/>
        </p:nvSpPr>
        <p:spPr>
          <a:xfrm rot="16200000" flipH="1">
            <a:off x="8481585" y="3909328"/>
            <a:ext cx="55116" cy="220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7" grpId="0" animBg="1"/>
      <p:bldP spid="68" grpId="0" animBg="1"/>
      <p:bldP spid="69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707" y="1705971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020 - Звук [у]. Мала буква у\2023-10-03_182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05" y="1438274"/>
            <a:ext cx="6884508" cy="25511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458276" y="2592593"/>
            <a:ext cx="834948" cy="946673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V="1">
            <a:off x="5458276" y="2162287"/>
            <a:ext cx="1050100" cy="123223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H="1">
            <a:off x="7853082" y="2420471"/>
            <a:ext cx="920342" cy="83960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flipH="1" flipV="1">
            <a:off x="7982175" y="2778406"/>
            <a:ext cx="791249" cy="48166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Читання\020 - Звук [у]. Мала буква у\2023-10-03_183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05" y="1438274"/>
            <a:ext cx="6884508" cy="36894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 клас\1. Навчання грамоти\1 УРОКИ 2023\Читання\020 - Звук [у]. Мала буква у\2023-10-03_1831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15" y="1438274"/>
            <a:ext cx="8306717" cy="37206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 rot="1616533">
            <a:off x="6652243" y="3260074"/>
            <a:ext cx="2401677" cy="17332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359115" y="1858009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63718" y="672352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675973" y="2389656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нь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463EDE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дав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FF0000"/>
                </a:solidFill>
              </a:rPr>
              <a:t>ау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нг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у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463EDE"/>
                </a:solidFill>
              </a:rPr>
              <a:t>ь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47314" y="1951672"/>
            <a:ext cx="5382437" cy="391596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Пригадайте, яку букву вивчали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ви знаєте про цей звук? Який він?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Доберіть слова, в яких звук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стоїть на початку, потім в середині і в кінці слова.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63718" y="668889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Вправа «Мікрофон»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0395784" y="154643"/>
            <a:ext cx="1610438" cy="19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300930" y="4704946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536316" y="468107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093574" y="4790719"/>
            <a:ext cx="2477943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3267330" y="4815109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083157" y="5589174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536317" y="5353600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39311" y="5306614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3405041" y="5375991"/>
            <a:ext cx="219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uk-UA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втомився/</a:t>
            </a:r>
          </a:p>
          <a:p>
            <a:pPr algn="ctr"/>
            <a:r>
              <a:rPr lang="uk-UA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втомилась </a:t>
            </a:r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завдань!</a:t>
            </a:r>
            <a:endParaRPr 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" t="1489" r="70898" b="47959"/>
          <a:stretch/>
        </p:blipFill>
        <p:spPr bwMode="auto">
          <a:xfrm>
            <a:off x="639166" y="2054542"/>
            <a:ext cx="1924180" cy="2736177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Иллюстрация школьников детей мультфильм Premium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t="-277" r="23632" b="50993"/>
          <a:stretch/>
        </p:blipFill>
        <p:spPr bwMode="auto">
          <a:xfrm>
            <a:off x="6567964" y="1901536"/>
            <a:ext cx="1738161" cy="28891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05041" y="1174595"/>
            <a:ext cx="518818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Оціни свою роботу на </a:t>
            </a:r>
            <a:r>
              <a:rPr lang="uk-UA" sz="2400" b="1" dirty="0" err="1" smtClean="0">
                <a:solidFill>
                  <a:schemeClr val="bg1"/>
                </a:solidFill>
              </a:rPr>
              <a:t>уроці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Хлопець замислив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30" y="1855175"/>
            <a:ext cx="1597431" cy="29020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Людина\Хлопець в роздумах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084" y="2054542"/>
            <a:ext cx="1756053" cy="2668513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4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481186" y="1479660"/>
            <a:ext cx="5181893" cy="46890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1623569"/>
            <a:ext cx="51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Продзвенів уже дзвінок,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Починаємо урок!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Руки вчасно піднімати.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щоб не було мороки.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готові до уроку?!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гаразд, часу не гаймо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розпочинаймо!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4134" y="477011"/>
            <a:ext cx="8782050" cy="7386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«Знайди букву О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rot="272255">
            <a:off x="1148171" y="1282163"/>
            <a:ext cx="4797240" cy="2071089"/>
          </a:xfrm>
          <a:prstGeom prst="cloudCallout">
            <a:avLst>
              <a:gd name="adj1" fmla="val -8686"/>
              <a:gd name="adj2" fmla="val 6563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68516"/>
            <a:ext cx="3693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ми вивчили минулого уроку?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відшукати букву О у цьому завданні?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959" y="2003695"/>
            <a:ext cx="3693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Порахуй,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 літер «О» у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тебе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вийшло?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816953" y="3275269"/>
            <a:ext cx="2388237" cy="32330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6395" y="3640678"/>
            <a:ext cx="5322278" cy="2655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О  Т   А   Ж   В   О   Б    И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 М   О   Д   О   Г   Л   Е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К   О   Н   Я   У   А   О   П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Х   І   К   О   Ф   О   З   И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565815" y="3849812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827603" y="3842914"/>
            <a:ext cx="496388" cy="462098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71976" y="446721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295434" y="4463430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18771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433962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368209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740660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62" y="1091944"/>
            <a:ext cx="22574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Playground Park Scene Equipment Illustration Stock Vector (Royalty Free)  1566153622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2691"/>
          <a:stretch/>
        </p:blipFill>
        <p:spPr bwMode="auto">
          <a:xfrm>
            <a:off x="5057422" y="1141212"/>
            <a:ext cx="6188964" cy="24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Трава фон мультяшный - 52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9"/>
          <a:stretch/>
        </p:blipFill>
        <p:spPr bwMode="auto">
          <a:xfrm>
            <a:off x="5057422" y="3905334"/>
            <a:ext cx="6188964" cy="263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5162" y="450462"/>
            <a:ext cx="9232979" cy="8650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за схемами, використовуючи імена,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</a:t>
            </a:r>
            <a:r>
              <a:rPr lang="uk-UA" sz="2800" b="1" dirty="0">
                <a:solidFill>
                  <a:schemeClr val="bg1"/>
                </a:solidFill>
              </a:rPr>
              <a:t>починаються на О.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60953" y="2857116"/>
            <a:ext cx="608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                          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                       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57422" y="3429000"/>
            <a:ext cx="11016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781057" y="3429918"/>
            <a:ext cx="11016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369148" y="3386393"/>
            <a:ext cx="9841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0027359" y="3377407"/>
            <a:ext cx="815004" cy="89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65076" y="5877196"/>
            <a:ext cx="608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800" b="1" dirty="0"/>
              <a:t>                              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О                             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220160" y="6312281"/>
            <a:ext cx="6848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121708" y="6312281"/>
            <a:ext cx="5875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369148" y="6302182"/>
            <a:ext cx="809810" cy="100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906071" y="6302182"/>
            <a:ext cx="9362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64232" y="1453129"/>
            <a:ext cx="3667691" cy="4424067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6887380" y="6312281"/>
            <a:ext cx="2937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331901" y="6312281"/>
            <a:ext cx="5875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9380864" y="6312281"/>
            <a:ext cx="2937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Мальчик-подросток катается на роликах в шлеме, налокотниках и наколенниках.  | Премиум векторы | Катание на роликовых коньках, Мальчики, Мальчик -подросток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11" y="3838730"/>
            <a:ext cx="2742690" cy="27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36" y="4298111"/>
            <a:ext cx="1655695" cy="1963406"/>
          </a:xfrm>
          <a:prstGeom prst="rect">
            <a:avLst/>
          </a:prstGeom>
        </p:spPr>
      </p:pic>
      <p:pic>
        <p:nvPicPr>
          <p:cNvPr id="16" name="Picture 8" descr="46 Van dong ý tưởng | mầm non, chủ đề mầm non, trang trí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053" y="1463534"/>
            <a:ext cx="1158505" cy="18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Рисунок мальчик с мячом - 57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51" b="96351" l="17889" r="78889">
                        <a14:foregroundMark x1="34000" y1="67389" x2="34000" y2="67389"/>
                        <a14:foregroundMark x1="31333" y1="75029" x2="31333" y2="75029"/>
                        <a14:foregroundMark x1="35556" y1="74686" x2="35778" y2="74230"/>
                        <a14:foregroundMark x1="36111" y1="68757" x2="36111" y2="68757"/>
                        <a14:foregroundMark x1="33889" y1="62372" x2="33889" y2="62372"/>
                        <a14:foregroundMark x1="31889" y1="60547" x2="31889" y2="60547"/>
                        <a14:foregroundMark x1="31778" y1="72634" x2="31778" y2="72634"/>
                        <a14:foregroundMark x1="31222" y1="59179" x2="31222" y2="59179"/>
                        <a14:foregroundMark x1="58667" y1="79704" x2="58667" y2="79704"/>
                        <a14:foregroundMark x1="33444" y1="71152" x2="33444" y2="71152"/>
                        <a14:foregroundMark x1="32667" y1="84835" x2="32667" y2="84835"/>
                        <a14:foregroundMark x1="30000" y1="80388" x2="30000" y2="80388"/>
                        <a14:foregroundMark x1="27556" y1="79475" x2="27556" y2="79475"/>
                        <a14:foregroundMark x1="25889" y1="84265" x2="25889" y2="84265"/>
                        <a14:foregroundMark x1="27889" y1="84265" x2="27889" y2="84265"/>
                        <a14:foregroundMark x1="30889" y1="79932" x2="30889" y2="79932"/>
                        <a14:foregroundMark x1="35778" y1="81984" x2="35778" y2="81984"/>
                        <a14:foregroundMark x1="35333" y1="87001" x2="35333" y2="87001"/>
                        <a14:foregroundMark x1="29889" y1="88940" x2="29889" y2="88940"/>
                        <a14:foregroundMark x1="26778" y1="85405" x2="26778" y2="85405"/>
                        <a14:foregroundMark x1="24556" y1="85405" x2="24556" y2="85405"/>
                        <a14:foregroundMark x1="24333" y1="83010" x2="24333" y2="83010"/>
                        <a14:foregroundMark x1="23889" y1="84036" x2="23889" y2="84036"/>
                        <a14:foregroundMark x1="24333" y1="86431" x2="24333" y2="86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00" y="1499256"/>
            <a:ext cx="1927407" cy="18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6277629" y="3430468"/>
            <a:ext cx="293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9465398" y="3377407"/>
            <a:ext cx="293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431" y="445746"/>
            <a:ext cx="10215029" cy="952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Побудуй </a:t>
            </a:r>
            <a:r>
              <a:rPr lang="uk-UA" sz="2800" b="1" dirty="0">
                <a:solidFill>
                  <a:schemeClr val="bg1"/>
                </a:solidFill>
              </a:rPr>
              <a:t>звукові схеми цих слів.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один із цих предметів за схемою.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656007" y="1974442"/>
            <a:ext cx="2787430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5878092" y="200840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295181" y="209078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5450484" y="178344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4928557" y="19934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5597846" y="1990315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217573" y="209955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211433" y="2849367"/>
            <a:ext cx="326659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034051" y="284564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5751168" y="296327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4833590" y="296628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6799895" y="265358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3981078" y="377390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 rot="16200000" flipH="1">
            <a:off x="5408573" y="28729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6678820" y="295708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3719371" y="3751981"/>
            <a:ext cx="423434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4665478" y="3755370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4925019" y="377390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4340701" y="386623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5283306" y="386467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7303083" y="354188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59084" y="5549843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498739" y="5711511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618252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7157039" y="5750294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8139785" y="5512174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804463" y="5978410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510057" y="4616837"/>
            <a:ext cx="3210710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4779059" y="464082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079505" y="472436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7625085" y="439314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5860169" y="464192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525608" y="475351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148060" y="286709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 rot="16200000" flipH="1">
            <a:off x="4473138" y="287692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Рисунки роликов красивые (5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6778" l="0" r="99778">
                        <a14:foregroundMark x1="19667" y1="23667" x2="19667" y2="23667"/>
                        <a14:foregroundMark x1="19667" y1="38667" x2="19667" y2="38667"/>
                        <a14:foregroundMark x1="22444" y1="47667" x2="22444" y2="47667"/>
                        <a14:foregroundMark x1="30444" y1="53333" x2="31556" y2="54556"/>
                        <a14:foregroundMark x1="38889" y1="58667" x2="41889" y2="59556"/>
                        <a14:foregroundMark x1="49667" y1="60889" x2="50778" y2="60889"/>
                        <a14:foregroundMark x1="56333" y1="61778" x2="56333" y2="61778"/>
                        <a14:foregroundMark x1="61556" y1="61111" x2="61556" y2="61111"/>
                        <a14:foregroundMark x1="23556" y1="50889" x2="22889" y2="50333"/>
                        <a14:foregroundMark x1="16333" y1="45556" x2="14667" y2="43111"/>
                        <a14:foregroundMark x1="23111" y1="17889" x2="23111" y2="17889"/>
                        <a14:foregroundMark x1="21333" y1="28222" x2="21333" y2="29111"/>
                        <a14:foregroundMark x1="22222" y1="35778" x2="23778" y2="36667"/>
                        <a14:foregroundMark x1="26556" y1="42333" x2="26556" y2="42333"/>
                        <a14:foregroundMark x1="40111" y1="46222" x2="40111" y2="46222"/>
                        <a14:foregroundMark x1="50333" y1="55889" x2="52444" y2="56333"/>
                        <a14:foregroundMark x1="47111" y1="52222" x2="47111" y2="52222"/>
                        <a14:foregroundMark x1="41000" y1="49000" x2="41000" y2="49000"/>
                        <a14:foregroundMark x1="35778" y1="45556" x2="35778" y2="45556"/>
                        <a14:foregroundMark x1="60444" y1="49444" x2="58778" y2="49000"/>
                        <a14:foregroundMark x1="46444" y1="38667" x2="46000" y2="38000"/>
                        <a14:foregroundMark x1="44667" y1="28444" x2="44667" y2="28444"/>
                        <a14:foregroundMark x1="46000" y1="18333" x2="46000" y2="18333"/>
                        <a14:foregroundMark x1="48556" y1="11556" x2="48556" y2="11556"/>
                        <a14:foregroundMark x1="54222" y1="13778" x2="54222" y2="13778"/>
                        <a14:foregroundMark x1="51222" y1="25000" x2="51222" y2="25000"/>
                        <a14:foregroundMark x1="51222" y1="16333" x2="51222" y2="1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2" y="1990315"/>
            <a:ext cx="1798605" cy="17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apik.pro/uploads/posts/2021-12/1639244888_28-papik-pro-p-velosiped-klipart-3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471" y="1923103"/>
            <a:ext cx="3668923" cy="21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Як вибрати ковзани: покрокова інструкція для новачків MOY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0" l="22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221" y="4534556"/>
            <a:ext cx="1709239" cy="17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Самокат на прозрачном фон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612" y="4011227"/>
            <a:ext cx="3107712" cy="226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 rot="16200000" flipH="1">
            <a:off x="6340182" y="28729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16200000" flipH="1">
            <a:off x="7112180" y="28651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5583653" y="376341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 rot="16200000" flipH="1">
            <a:off x="5848122" y="37847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206409" y="387556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6536595" y="376341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 rot="16200000" flipH="1">
            <a:off x="6789300" y="37847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7147587" y="387556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 rot="16200000" flipH="1">
            <a:off x="7575568" y="37847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 rot="16200000" flipH="1">
            <a:off x="6178903" y="465193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 flipH="1">
            <a:off x="6544115" y="197657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 rot="16200000" flipH="1">
            <a:off x="6797824" y="199783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7137305" y="208898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2A99E4C-D607-4607-8ABB-5F06E103A1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8742" y="4636516"/>
            <a:ext cx="42676" cy="4450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5752C3-487C-48F1-A862-C6C1FE195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0990" y="4794474"/>
            <a:ext cx="390178" cy="1097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48097E-AAFD-4E67-AE3D-38F243D5D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498" y="4773901"/>
            <a:ext cx="390178" cy="109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BC8652-E6C4-458D-A588-57D4DD8EB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659" y="4730771"/>
            <a:ext cx="207282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5" grpId="0" animBg="1"/>
      <p:bldP spid="111" grpId="0" animBg="1"/>
      <p:bldP spid="112" grpId="0" animBg="1"/>
      <p:bldP spid="157" grpId="0" animBg="1"/>
      <p:bldP spid="161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1" grpId="0" animBg="1"/>
      <p:bldP spid="62" grpId="0" animBg="1"/>
      <p:bldP spid="63" grpId="0" animBg="1"/>
      <p:bldP spid="69" grpId="0" animBg="1"/>
      <p:bldP spid="64" grpId="0" animBg="1"/>
      <p:bldP spid="72" grpId="0" animBg="1"/>
      <p:bldP spid="73" grpId="0" animBg="1"/>
      <p:bldP spid="75" grpId="0" animBg="1"/>
      <p:bldP spid="76" grpId="0" animBg="1"/>
      <p:bldP spid="89" grpId="0" animBg="1"/>
      <p:bldP spid="90" grpId="0" animBg="1"/>
      <p:bldP spid="91" grpId="0" animBg="1"/>
      <p:bldP spid="92" grpId="0" animBg="1"/>
      <p:bldP spid="97" grpId="0" animBg="1"/>
      <p:bldP spid="1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16536" y="1437901"/>
            <a:ext cx="5798371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познайомимось з друкованою малою буквою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її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друкувати,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добирати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зі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звуком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початку, в середині і в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кінці слова;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продовжимо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вчитись виконувати звуковий аналіз слів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нь</a:t>
            </a:r>
          </a:p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463EDE"/>
                </a:solidFill>
              </a:rPr>
              <a:t>ь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дав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стр</a:t>
            </a:r>
            <a:r>
              <a:rPr lang="uk-UA" sz="3200" b="1" dirty="0">
                <a:solidFill>
                  <a:srgbClr val="FF0000"/>
                </a:solidFill>
              </a:rPr>
              <a:t>ау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нг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у 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463EDE"/>
                </a:solidFill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22009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2" t="4401" r="14243" b="69450"/>
          <a:stretch/>
        </p:blipFill>
        <p:spPr>
          <a:xfrm>
            <a:off x="2899234" y="2197546"/>
            <a:ext cx="8361449" cy="383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010890" y="496683"/>
            <a:ext cx="8756193" cy="5940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розповідь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88820" y="2346763"/>
            <a:ext cx="2411736" cy="3025337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344707" y="1132937"/>
            <a:ext cx="9422376" cy="9642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знайомі тобі ці </a:t>
            </a:r>
            <a:r>
              <a:rPr lang="uk-UA" sz="2000" b="1" dirty="0">
                <a:solidFill>
                  <a:schemeClr val="bg1"/>
                </a:solidFill>
              </a:rPr>
              <a:t>букви? </a:t>
            </a:r>
            <a:r>
              <a:rPr lang="uk-UA" sz="2000" b="1" dirty="0" smtClean="0">
                <a:solidFill>
                  <a:schemeClr val="bg1"/>
                </a:solidFill>
              </a:rPr>
              <a:t>Здогадайся</a:t>
            </a:r>
            <a:r>
              <a:rPr lang="uk-UA" sz="2000" b="1" dirty="0">
                <a:solidFill>
                  <a:schemeClr val="bg1"/>
                </a:solidFill>
              </a:rPr>
              <a:t>, хто з них учень, хто учителька.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Де </a:t>
            </a:r>
            <a:r>
              <a:rPr lang="uk-UA" sz="2000" b="1" dirty="0">
                <a:solidFill>
                  <a:schemeClr val="bg1"/>
                </a:solidFill>
              </a:rPr>
              <a:t>відбувається подія? Що роблять букви? </a:t>
            </a:r>
            <a:r>
              <a:rPr lang="uk-UA" sz="2000" b="1" dirty="0" smtClean="0">
                <a:solidFill>
                  <a:schemeClr val="bg1"/>
                </a:solidFill>
              </a:rPr>
              <a:t>Досліди </a:t>
            </a:r>
            <a:r>
              <a:rPr lang="uk-UA" sz="2000" b="1" dirty="0">
                <a:solidFill>
                  <a:schemeClr val="bg1"/>
                </a:solidFill>
              </a:rPr>
              <a:t>звуковий аналіз слова </a:t>
            </a:r>
            <a:r>
              <a:rPr lang="uk-UA" sz="2000" b="1" i="1" dirty="0">
                <a:solidFill>
                  <a:schemeClr val="bg1"/>
                </a:solidFill>
              </a:rPr>
              <a:t>указка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2839193" y="1460815"/>
            <a:ext cx="5242827" cy="2471719"/>
          </a:xfrm>
          <a:prstGeom prst="cloudCallout">
            <a:avLst>
              <a:gd name="adj1" fmla="val -45090"/>
              <a:gd name="adj2" fmla="val 52654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218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2853" y="2008679"/>
            <a:ext cx="4796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помітила/помітив?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звук належить до голосних, бо утворюється за допомогою голосу.</a:t>
            </a:r>
          </a:p>
          <a:p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ще голосні звуки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знаєш?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6328" y="3716997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У – у – у!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0" y="2891013"/>
            <a:ext cx="2984597" cy="29895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3140397">
            <a:off x="7838937" y="2117511"/>
            <a:ext cx="191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О – о – о!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8368238">
            <a:off x="9896818" y="203668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 – а – а!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34" y="4295398"/>
            <a:ext cx="2578162" cy="18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45900</TotalTime>
  <Words>562</Words>
  <Application>Microsoft Office PowerPoint</Application>
  <PresentationFormat>Произвольный</PresentationFormat>
  <Paragraphs>109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2700</cp:revision>
  <dcterms:created xsi:type="dcterms:W3CDTF">2018-01-05T16:38:53Z</dcterms:created>
  <dcterms:modified xsi:type="dcterms:W3CDTF">2023-10-05T14:41:42Z</dcterms:modified>
</cp:coreProperties>
</file>