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1558" r:id="rId3"/>
    <p:sldId id="1522" r:id="rId4"/>
    <p:sldId id="1561" r:id="rId5"/>
    <p:sldId id="1563" r:id="rId6"/>
    <p:sldId id="1557" r:id="rId7"/>
    <p:sldId id="1535" r:id="rId8"/>
    <p:sldId id="1520" r:id="rId9"/>
    <p:sldId id="1559" r:id="rId10"/>
    <p:sldId id="1556" r:id="rId11"/>
    <p:sldId id="1552" r:id="rId12"/>
    <p:sldId id="1551" r:id="rId13"/>
    <p:sldId id="1517" r:id="rId14"/>
    <p:sldId id="1562" r:id="rId15"/>
    <p:sldId id="1413" r:id="rId16"/>
    <p:sldId id="1564" r:id="rId17"/>
    <p:sldId id="1553" r:id="rId18"/>
    <p:sldId id="1547" r:id="rId19"/>
    <p:sldId id="1555" r:id="rId20"/>
    <p:sldId id="1548" r:id="rId21"/>
    <p:sldId id="1565" r:id="rId22"/>
    <p:sldId id="1566" r:id="rId23"/>
    <p:sldId id="156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FE3D0A"/>
    <a:srgbClr val="FFF9D2"/>
    <a:srgbClr val="FE987A"/>
    <a:srgbClr val="F19700"/>
    <a:srgbClr val="ED7D02"/>
    <a:srgbClr val="FFFF99"/>
    <a:srgbClr val="004FA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02" autoAdjust="0"/>
    <p:restoredTop sz="95274" autoAdjust="0"/>
  </p:normalViewPr>
  <p:slideViewPr>
    <p:cSldViewPr snapToGrid="0">
      <p:cViewPr varScale="1">
        <p:scale>
          <a:sx n="84" d="100"/>
          <a:sy n="84" d="100"/>
        </p:scale>
        <p:origin x="-30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A26C42F-5E0F-4939-F85B-E875EB1D69B9}"/>
              </a:ext>
            </a:extLst>
          </p:cNvPr>
          <p:cNvSpPr txBox="1"/>
          <p:nvPr/>
        </p:nvSpPr>
        <p:spPr>
          <a:xfrm>
            <a:off x="1361380" y="4594461"/>
            <a:ext cx="8776907" cy="102155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Числа 1-6. Склад числа 6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465" t="256" r="465" b="8960"/>
          <a:stretch/>
        </p:blipFill>
        <p:spPr>
          <a:xfrm>
            <a:off x="1361380" y="907373"/>
            <a:ext cx="4171332" cy="3430927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68655" y="1898014"/>
            <a:ext cx="3450800" cy="173664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21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9">
            <a:extLst>
              <a:ext uri="{FF2B5EF4-FFF2-40B4-BE49-F238E27FC236}">
                <a16:creationId xmlns="" xmlns:a16="http://schemas.microsoft.com/office/drawing/2014/main" id="{1E3D6E43-3614-5C8E-F951-0274E77A023C}"/>
              </a:ext>
            </a:extLst>
          </p:cNvPr>
          <p:cNvGrpSpPr/>
          <p:nvPr/>
        </p:nvGrpSpPr>
        <p:grpSpPr>
          <a:xfrm>
            <a:off x="430312" y="1928505"/>
            <a:ext cx="11391274" cy="3611995"/>
            <a:chOff x="466345" y="1493581"/>
            <a:chExt cx="11166016" cy="3611995"/>
          </a:xfrm>
        </p:grpSpPr>
        <p:sp>
          <p:nvSpPr>
            <p:cNvPr id="4" name="Прямокутник: округлені кути 24">
              <a:extLst>
                <a:ext uri="{FF2B5EF4-FFF2-40B4-BE49-F238E27FC236}">
                  <a16:creationId xmlns="" xmlns:a16="http://schemas.microsoft.com/office/drawing/2014/main" id="{ECFE67C1-35D2-6D6F-C8CA-2F9A8DFC4D6A}"/>
                </a:ext>
              </a:extLst>
            </p:cNvPr>
            <p:cNvSpPr/>
            <p:nvPr/>
          </p:nvSpPr>
          <p:spPr>
            <a:xfrm>
              <a:off x="466345" y="1493581"/>
              <a:ext cx="11166016" cy="3611995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Прямокутник: округлені кути 25">
              <a:extLst>
                <a:ext uri="{FF2B5EF4-FFF2-40B4-BE49-F238E27FC236}">
                  <a16:creationId xmlns="" xmlns:a16="http://schemas.microsoft.com/office/drawing/2014/main" id="{CEEE19AA-E83E-E964-EF22-74BABFE2885C}"/>
                </a:ext>
              </a:extLst>
            </p:cNvPr>
            <p:cNvSpPr/>
            <p:nvPr/>
          </p:nvSpPr>
          <p:spPr>
            <a:xfrm>
              <a:off x="559640" y="1583316"/>
              <a:ext cx="10970944" cy="34246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9" name="Прямоугольник 7">
            <a:extLst>
              <a:ext uri="{FF2B5EF4-FFF2-40B4-BE49-F238E27FC236}">
                <a16:creationId xmlns="" xmlns:a16="http://schemas.microsoft.com/office/drawing/2014/main" id="{AE460DEF-B476-5259-1236-F4C42C0027B4}"/>
              </a:ext>
            </a:extLst>
          </p:cNvPr>
          <p:cNvSpPr/>
          <p:nvPr/>
        </p:nvSpPr>
        <p:spPr>
          <a:xfrm>
            <a:off x="1823174" y="427256"/>
            <a:ext cx="8767776" cy="8371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Склад числа </a:t>
            </a:r>
            <a:r>
              <a:rPr lang="en-US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C88A40-B7A3-EE52-DDFC-30696D6BA793}"/>
              </a:ext>
            </a:extLst>
          </p:cNvPr>
          <p:cNvSpPr txBox="1"/>
          <p:nvPr/>
        </p:nvSpPr>
        <p:spPr>
          <a:xfrm>
            <a:off x="1228993" y="4569127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+ 1 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кутник: округлені кути 4">
            <a:extLst>
              <a:ext uri="{FF2B5EF4-FFF2-40B4-BE49-F238E27FC236}">
                <a16:creationId xmlns="" xmlns:a16="http://schemas.microsoft.com/office/drawing/2014/main" id="{7E2D534C-131B-31C0-11B1-A6871BD9264A}"/>
              </a:ext>
            </a:extLst>
          </p:cNvPr>
          <p:cNvSpPr/>
          <p:nvPr/>
        </p:nvSpPr>
        <p:spPr>
          <a:xfrm>
            <a:off x="3011166" y="4603753"/>
            <a:ext cx="652777" cy="638633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AE3D77-8571-3B92-4EDB-4716A39C55E0}"/>
              </a:ext>
            </a:extLst>
          </p:cNvPr>
          <p:cNvSpPr txBox="1"/>
          <p:nvPr/>
        </p:nvSpPr>
        <p:spPr>
          <a:xfrm>
            <a:off x="3061499" y="4561632"/>
            <a:ext cx="55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 сполучна лінія 10">
            <a:extLst>
              <a:ext uri="{FF2B5EF4-FFF2-40B4-BE49-F238E27FC236}">
                <a16:creationId xmlns="" xmlns:a16="http://schemas.microsoft.com/office/drawing/2014/main" id="{B1D18865-CFE0-CC1C-3849-92872CFA4F57}"/>
              </a:ext>
            </a:extLst>
          </p:cNvPr>
          <p:cNvCxnSpPr>
            <a:cxnSpLocks/>
          </p:cNvCxnSpPr>
          <p:nvPr/>
        </p:nvCxnSpPr>
        <p:spPr>
          <a:xfrm>
            <a:off x="4392712" y="2147900"/>
            <a:ext cx="0" cy="3165374"/>
          </a:xfrm>
          <a:prstGeom prst="line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8">
            <a:extLst>
              <a:ext uri="{FF2B5EF4-FFF2-40B4-BE49-F238E27FC236}">
                <a16:creationId xmlns="" xmlns:a16="http://schemas.microsoft.com/office/drawing/2014/main" id="{BFF42A4A-9067-2C19-C362-FE5D27EB8866}"/>
              </a:ext>
            </a:extLst>
          </p:cNvPr>
          <p:cNvCxnSpPr>
            <a:cxnSpLocks/>
          </p:cNvCxnSpPr>
          <p:nvPr/>
        </p:nvCxnSpPr>
        <p:spPr>
          <a:xfrm>
            <a:off x="8048298" y="2147900"/>
            <a:ext cx="0" cy="3165374"/>
          </a:xfrm>
          <a:prstGeom prst="line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82CAF13-15CC-E192-FC7E-145E1AEF5567}"/>
              </a:ext>
            </a:extLst>
          </p:cNvPr>
          <p:cNvSpPr txBox="1"/>
          <p:nvPr/>
        </p:nvSpPr>
        <p:spPr>
          <a:xfrm>
            <a:off x="4950729" y="4569127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+ 2 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кутник: округлені кути 20">
            <a:extLst>
              <a:ext uri="{FF2B5EF4-FFF2-40B4-BE49-F238E27FC236}">
                <a16:creationId xmlns="" xmlns:a16="http://schemas.microsoft.com/office/drawing/2014/main" id="{DDA1B15A-6113-55B2-6F8B-3B652C20474D}"/>
              </a:ext>
            </a:extLst>
          </p:cNvPr>
          <p:cNvSpPr/>
          <p:nvPr/>
        </p:nvSpPr>
        <p:spPr>
          <a:xfrm>
            <a:off x="6732902" y="4603753"/>
            <a:ext cx="652777" cy="638633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3755FA-7505-60EA-1BE3-A963D91D9229}"/>
              </a:ext>
            </a:extLst>
          </p:cNvPr>
          <p:cNvSpPr txBox="1"/>
          <p:nvPr/>
        </p:nvSpPr>
        <p:spPr>
          <a:xfrm>
            <a:off x="6783235" y="4561632"/>
            <a:ext cx="55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040305-E16B-3F7B-2EAF-027838AC22F0}"/>
              </a:ext>
            </a:extLst>
          </p:cNvPr>
          <p:cNvSpPr txBox="1"/>
          <p:nvPr/>
        </p:nvSpPr>
        <p:spPr>
          <a:xfrm>
            <a:off x="8764040" y="4569127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+ 3 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кутник: округлені кути 23">
            <a:extLst>
              <a:ext uri="{FF2B5EF4-FFF2-40B4-BE49-F238E27FC236}">
                <a16:creationId xmlns="" xmlns:a16="http://schemas.microsoft.com/office/drawing/2014/main" id="{1B4E32D0-6E7D-84B5-B65A-737701653DFF}"/>
              </a:ext>
            </a:extLst>
          </p:cNvPr>
          <p:cNvSpPr/>
          <p:nvPr/>
        </p:nvSpPr>
        <p:spPr>
          <a:xfrm>
            <a:off x="10546213" y="4603753"/>
            <a:ext cx="652777" cy="638633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C139428-218A-982B-8D1E-4B3E0595E0C6}"/>
              </a:ext>
            </a:extLst>
          </p:cNvPr>
          <p:cNvSpPr txBox="1"/>
          <p:nvPr/>
        </p:nvSpPr>
        <p:spPr>
          <a:xfrm>
            <a:off x="10596546" y="4561632"/>
            <a:ext cx="55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Стеклянная банка: векторные изображения и иллюстрации, которые можно  скачать бесплатно | Freepik">
            <a:extLst>
              <a:ext uri="{FF2B5EF4-FFF2-40B4-BE49-F238E27FC236}">
                <a16:creationId xmlns="" xmlns:a16="http://schemas.microsoft.com/office/drawing/2014/main" id="{72F372D4-0F38-51CE-F6BE-C12460C06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7469" b="3844"/>
          <a:stretch/>
        </p:blipFill>
        <p:spPr bwMode="auto">
          <a:xfrm>
            <a:off x="3011166" y="3337314"/>
            <a:ext cx="974696" cy="10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баночка с вареньем png | PNGWing">
            <a:extLst>
              <a:ext uri="{FF2B5EF4-FFF2-40B4-BE49-F238E27FC236}">
                <a16:creationId xmlns="" xmlns:a16="http://schemas.microsoft.com/office/drawing/2014/main" id="{A6DE3031-A372-2A9B-9FBC-02814E0B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7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баночка с вареньем png | PNGWing">
            <a:extLst>
              <a:ext uri="{FF2B5EF4-FFF2-40B4-BE49-F238E27FC236}">
                <a16:creationId xmlns="" xmlns:a16="http://schemas.microsoft.com/office/drawing/2014/main" id="{ED769401-FF34-7C2C-248A-E9774711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76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баночка с вареньем png | PNGWing">
            <a:extLst>
              <a:ext uri="{FF2B5EF4-FFF2-40B4-BE49-F238E27FC236}">
                <a16:creationId xmlns="" xmlns:a16="http://schemas.microsoft.com/office/drawing/2014/main" id="{5854C5D7-F366-D33C-B4FF-8B982311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85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баночка с вареньем png | PNGWing">
            <a:extLst>
              <a:ext uri="{FF2B5EF4-FFF2-40B4-BE49-F238E27FC236}">
                <a16:creationId xmlns="" xmlns:a16="http://schemas.microsoft.com/office/drawing/2014/main" id="{309FBCBC-D726-F3D2-4804-7859656C8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7" y="3350020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баночка с вареньем png | PNGWing">
            <a:extLst>
              <a:ext uri="{FF2B5EF4-FFF2-40B4-BE49-F238E27FC236}">
                <a16:creationId xmlns="" xmlns:a16="http://schemas.microsoft.com/office/drawing/2014/main" id="{42CF7B7F-D356-E49E-04F4-5296810D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76" y="3350020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Стеклянная банка: векторные изображения и иллюстрации, которые можно  скачать бесплатно | Freepik">
            <a:extLst>
              <a:ext uri="{FF2B5EF4-FFF2-40B4-BE49-F238E27FC236}">
                <a16:creationId xmlns="" xmlns:a16="http://schemas.microsoft.com/office/drawing/2014/main" id="{D73196A9-8F87-2DE9-2001-ECCE0B2DD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7469" b="3844"/>
          <a:stretch/>
        </p:blipFill>
        <p:spPr bwMode="auto">
          <a:xfrm>
            <a:off x="6682006" y="3337314"/>
            <a:ext cx="974696" cy="10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баночка с вареньем png | PNGWing">
            <a:extLst>
              <a:ext uri="{FF2B5EF4-FFF2-40B4-BE49-F238E27FC236}">
                <a16:creationId xmlns="" xmlns:a16="http://schemas.microsoft.com/office/drawing/2014/main" id="{8E1CE5A1-480B-4528-9B52-FA977C63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47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баночка с вареньем png | PNGWing">
            <a:extLst>
              <a:ext uri="{FF2B5EF4-FFF2-40B4-BE49-F238E27FC236}">
                <a16:creationId xmlns="" xmlns:a16="http://schemas.microsoft.com/office/drawing/2014/main" id="{6EA55F33-5FA3-BF6B-E864-D0DFF9CE4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16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баночка с вареньем png | PNGWing">
            <a:extLst>
              <a:ext uri="{FF2B5EF4-FFF2-40B4-BE49-F238E27FC236}">
                <a16:creationId xmlns="" xmlns:a16="http://schemas.microsoft.com/office/drawing/2014/main" id="{08379C02-D721-8C84-2EB5-B7DAB0F5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25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баночка с вареньем png | PNGWing">
            <a:extLst>
              <a:ext uri="{FF2B5EF4-FFF2-40B4-BE49-F238E27FC236}">
                <a16:creationId xmlns="" xmlns:a16="http://schemas.microsoft.com/office/drawing/2014/main" id="{8C5BA49E-33E2-A5D5-18A1-50F5AC9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47" y="3350020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Стеклянная банка: векторные изображения и иллюстрации, которые можно  скачать бесплатно | Freepik">
            <a:extLst>
              <a:ext uri="{FF2B5EF4-FFF2-40B4-BE49-F238E27FC236}">
                <a16:creationId xmlns="" xmlns:a16="http://schemas.microsoft.com/office/drawing/2014/main" id="{378E6AE9-3155-EA9F-C2B5-214917C94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7469" b="3844"/>
          <a:stretch/>
        </p:blipFill>
        <p:spPr bwMode="auto">
          <a:xfrm>
            <a:off x="10419063" y="3337314"/>
            <a:ext cx="974696" cy="10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баночка с вареньем png | PNGWing">
            <a:extLst>
              <a:ext uri="{FF2B5EF4-FFF2-40B4-BE49-F238E27FC236}">
                <a16:creationId xmlns="" xmlns:a16="http://schemas.microsoft.com/office/drawing/2014/main" id="{918F5C5B-E39A-F3DF-9A34-4DC5E21E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04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баночка с вареньем png | PNGWing">
            <a:extLst>
              <a:ext uri="{FF2B5EF4-FFF2-40B4-BE49-F238E27FC236}">
                <a16:creationId xmlns="" xmlns:a16="http://schemas.microsoft.com/office/drawing/2014/main" id="{117F04EB-3288-225E-EFDB-726D7BDA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873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баночка с вареньем png | PNGWing">
            <a:extLst>
              <a:ext uri="{FF2B5EF4-FFF2-40B4-BE49-F238E27FC236}">
                <a16:creationId xmlns="" xmlns:a16="http://schemas.microsoft.com/office/drawing/2014/main" id="{A4E98739-19EF-0150-ED59-01A71762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31" l="0" r="99348">
                        <a14:foregroundMark x1="52717" y1="91713" x2="52717" y2="91713"/>
                        <a14:foregroundMark x1="53043" y1="92179" x2="53043" y2="92179"/>
                        <a14:foregroundMark x1="64565" y1="94320" x2="64565" y2="94320"/>
                        <a14:foregroundMark x1="60109" y1="94320" x2="60109" y2="94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182" y="2286065"/>
            <a:ext cx="911504" cy="10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Стеклянная банка: векторные изображения и иллюстрации, которые можно  скачать бесплатно | Freepik">
            <a:extLst>
              <a:ext uri="{FF2B5EF4-FFF2-40B4-BE49-F238E27FC236}">
                <a16:creationId xmlns="" xmlns:a16="http://schemas.microsoft.com/office/drawing/2014/main" id="{8B0ADB18-9140-7AD9-CFF2-F22C4D0C4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7469" b="3844"/>
          <a:stretch/>
        </p:blipFill>
        <p:spPr bwMode="auto">
          <a:xfrm>
            <a:off x="5659722" y="3337314"/>
            <a:ext cx="974696" cy="10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Стеклянная банка: векторные изображения и иллюстрации, которые можно  скачать бесплатно | Freepik">
            <a:extLst>
              <a:ext uri="{FF2B5EF4-FFF2-40B4-BE49-F238E27FC236}">
                <a16:creationId xmlns="" xmlns:a16="http://schemas.microsoft.com/office/drawing/2014/main" id="{88885EB9-41F5-9D15-D237-238865BD9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7469" b="3844"/>
          <a:stretch/>
        </p:blipFill>
        <p:spPr bwMode="auto">
          <a:xfrm>
            <a:off x="9406584" y="3337314"/>
            <a:ext cx="974696" cy="10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Стеклянная банка: векторные изображения и иллюстрации, которые можно  скачать бесплатно | Freepik">
            <a:extLst>
              <a:ext uri="{FF2B5EF4-FFF2-40B4-BE49-F238E27FC236}">
                <a16:creationId xmlns="" xmlns:a16="http://schemas.microsoft.com/office/drawing/2014/main" id="{0B67F07B-0F91-A65E-7744-572AC0D9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7469" b="3844"/>
          <a:stretch/>
        </p:blipFill>
        <p:spPr bwMode="auto">
          <a:xfrm>
            <a:off x="8361335" y="3337314"/>
            <a:ext cx="974696" cy="10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C452117-F709-CC11-8CFD-EBDEE21A1E6F}"/>
              </a:ext>
            </a:extLst>
          </p:cNvPr>
          <p:cNvSpPr txBox="1"/>
          <p:nvPr/>
        </p:nvSpPr>
        <p:spPr>
          <a:xfrm>
            <a:off x="3272789" y="1371602"/>
            <a:ext cx="5683558" cy="440266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Поясни, як утворені рівності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8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ілінія: фігура 6">
            <a:extLst>
              <a:ext uri="{FF2B5EF4-FFF2-40B4-BE49-F238E27FC236}">
                <a16:creationId xmlns="" xmlns:a16="http://schemas.microsoft.com/office/drawing/2014/main" id="{BF191CAC-F822-250D-FD42-64DB6202BDAF}"/>
              </a:ext>
            </a:extLst>
          </p:cNvPr>
          <p:cNvSpPr/>
          <p:nvPr/>
        </p:nvSpPr>
        <p:spPr>
          <a:xfrm>
            <a:off x="448056" y="2622957"/>
            <a:ext cx="3469606" cy="992983"/>
          </a:xfrm>
          <a:custGeom>
            <a:avLst/>
            <a:gdLst>
              <a:gd name="connsiteX0" fmla="*/ 0 w 2139696"/>
              <a:gd name="connsiteY0" fmla="*/ 174207 h 825433"/>
              <a:gd name="connsiteX1" fmla="*/ 182880 w 2139696"/>
              <a:gd name="connsiteY1" fmla="*/ 18759 h 825433"/>
              <a:gd name="connsiteX2" fmla="*/ 347472 w 2139696"/>
              <a:gd name="connsiteY2" fmla="*/ 82767 h 825433"/>
              <a:gd name="connsiteX3" fmla="*/ 448056 w 2139696"/>
              <a:gd name="connsiteY3" fmla="*/ 521679 h 825433"/>
              <a:gd name="connsiteX4" fmla="*/ 731520 w 2139696"/>
              <a:gd name="connsiteY4" fmla="*/ 759423 h 825433"/>
              <a:gd name="connsiteX5" fmla="*/ 1188720 w 2139696"/>
              <a:gd name="connsiteY5" fmla="*/ 814287 h 825433"/>
              <a:gd name="connsiteX6" fmla="*/ 1645920 w 2139696"/>
              <a:gd name="connsiteY6" fmla="*/ 576543 h 825433"/>
              <a:gd name="connsiteX7" fmla="*/ 1783080 w 2139696"/>
              <a:gd name="connsiteY7" fmla="*/ 210783 h 825433"/>
              <a:gd name="connsiteX8" fmla="*/ 1929384 w 2139696"/>
              <a:gd name="connsiteY8" fmla="*/ 471 h 825433"/>
              <a:gd name="connsiteX9" fmla="*/ 2139696 w 2139696"/>
              <a:gd name="connsiteY9" fmla="*/ 165063 h 82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696" h="825433">
                <a:moveTo>
                  <a:pt x="0" y="174207"/>
                </a:moveTo>
                <a:cubicBezTo>
                  <a:pt x="62484" y="104103"/>
                  <a:pt x="124968" y="33999"/>
                  <a:pt x="182880" y="18759"/>
                </a:cubicBezTo>
                <a:cubicBezTo>
                  <a:pt x="240792" y="3519"/>
                  <a:pt x="303276" y="-1053"/>
                  <a:pt x="347472" y="82767"/>
                </a:cubicBezTo>
                <a:cubicBezTo>
                  <a:pt x="391668" y="166587"/>
                  <a:pt x="384048" y="408903"/>
                  <a:pt x="448056" y="521679"/>
                </a:cubicBezTo>
                <a:cubicBezTo>
                  <a:pt x="512064" y="634455"/>
                  <a:pt x="608076" y="710655"/>
                  <a:pt x="731520" y="759423"/>
                </a:cubicBezTo>
                <a:cubicBezTo>
                  <a:pt x="854964" y="808191"/>
                  <a:pt x="1036320" y="844767"/>
                  <a:pt x="1188720" y="814287"/>
                </a:cubicBezTo>
                <a:cubicBezTo>
                  <a:pt x="1341120" y="783807"/>
                  <a:pt x="1546860" y="677127"/>
                  <a:pt x="1645920" y="576543"/>
                </a:cubicBezTo>
                <a:cubicBezTo>
                  <a:pt x="1744980" y="475959"/>
                  <a:pt x="1735836" y="306795"/>
                  <a:pt x="1783080" y="210783"/>
                </a:cubicBezTo>
                <a:cubicBezTo>
                  <a:pt x="1830324" y="114771"/>
                  <a:pt x="1869948" y="8091"/>
                  <a:pt x="1929384" y="471"/>
                </a:cubicBezTo>
                <a:cubicBezTo>
                  <a:pt x="1988820" y="-7149"/>
                  <a:pt x="2064258" y="78957"/>
                  <a:pt x="2139696" y="165063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Прямоугольник 11">
            <a:extLst>
              <a:ext uri="{FF2B5EF4-FFF2-40B4-BE49-F238E27FC236}">
                <a16:creationId xmlns="" xmlns:a16="http://schemas.microsoft.com/office/drawing/2014/main" id="{A8046C95-CBE4-1D70-819F-25971FDB92D1}"/>
              </a:ext>
            </a:extLst>
          </p:cNvPr>
          <p:cNvSpPr/>
          <p:nvPr/>
        </p:nvSpPr>
        <p:spPr>
          <a:xfrm>
            <a:off x="2132013" y="422211"/>
            <a:ext cx="8732066" cy="61440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 числа 6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C452117-F709-CC11-8CFD-EBDEE21A1E6F}"/>
              </a:ext>
            </a:extLst>
          </p:cNvPr>
          <p:cNvSpPr txBox="1"/>
          <p:nvPr/>
        </p:nvSpPr>
        <p:spPr>
          <a:xfrm>
            <a:off x="692807" y="1149502"/>
            <a:ext cx="5219183" cy="1128064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Скільки всього намистин у кожній низці?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Скільки з них синіх і скільки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коричневих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Запам’ятай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склад числа 6 за зразком.</a:t>
            </a:r>
          </a:p>
        </p:txBody>
      </p:sp>
      <p:pic>
        <p:nvPicPr>
          <p:cNvPr id="39" name="Picture 4" descr="Pearl PNG">
            <a:extLst>
              <a:ext uri="{FF2B5EF4-FFF2-40B4-BE49-F238E27FC236}">
                <a16:creationId xmlns="" xmlns:a16="http://schemas.microsoft.com/office/drawing/2014/main" id="{6528F296-5FC9-7607-5E15-9FE11103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1" y="2763894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Pearl PNG">
            <a:extLst>
              <a:ext uri="{FF2B5EF4-FFF2-40B4-BE49-F238E27FC236}">
                <a16:creationId xmlns="" xmlns:a16="http://schemas.microsoft.com/office/drawing/2014/main" id="{E0F650D5-CF27-4D38-8E4F-FC138F66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29" y="2805320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Pearl PNG">
            <a:extLst>
              <a:ext uri="{FF2B5EF4-FFF2-40B4-BE49-F238E27FC236}">
                <a16:creationId xmlns="" xmlns:a16="http://schemas.microsoft.com/office/drawing/2014/main" id="{D357D355-3136-ACCE-6A65-BE18FE6B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56" y="316651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earl PNG">
            <a:extLst>
              <a:ext uri="{FF2B5EF4-FFF2-40B4-BE49-F238E27FC236}">
                <a16:creationId xmlns="" xmlns:a16="http://schemas.microsoft.com/office/drawing/2014/main" id="{D2DB8C9C-F503-C311-C506-08865528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83" y="334998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earl PNG">
            <a:extLst>
              <a:ext uri="{FF2B5EF4-FFF2-40B4-BE49-F238E27FC236}">
                <a16:creationId xmlns="" xmlns:a16="http://schemas.microsoft.com/office/drawing/2014/main" id="{44F101C0-46B3-91C5-67D7-FF75B051D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63" y="3377414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Pearl PNG">
            <a:extLst>
              <a:ext uri="{FF2B5EF4-FFF2-40B4-BE49-F238E27FC236}">
                <a16:creationId xmlns="" xmlns:a16="http://schemas.microsoft.com/office/drawing/2014/main" id="{675792DB-A6AD-4BC5-B73D-37801F6D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24" y="3227125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олілінія: фігура 54">
            <a:extLst>
              <a:ext uri="{FF2B5EF4-FFF2-40B4-BE49-F238E27FC236}">
                <a16:creationId xmlns="" xmlns:a16="http://schemas.microsoft.com/office/drawing/2014/main" id="{E12E0264-F092-DACF-5583-7A9ED98913A7}"/>
              </a:ext>
            </a:extLst>
          </p:cNvPr>
          <p:cNvSpPr/>
          <p:nvPr/>
        </p:nvSpPr>
        <p:spPr>
          <a:xfrm>
            <a:off x="4177187" y="2622957"/>
            <a:ext cx="3469606" cy="992983"/>
          </a:xfrm>
          <a:custGeom>
            <a:avLst/>
            <a:gdLst>
              <a:gd name="connsiteX0" fmla="*/ 0 w 2139696"/>
              <a:gd name="connsiteY0" fmla="*/ 174207 h 825433"/>
              <a:gd name="connsiteX1" fmla="*/ 182880 w 2139696"/>
              <a:gd name="connsiteY1" fmla="*/ 18759 h 825433"/>
              <a:gd name="connsiteX2" fmla="*/ 347472 w 2139696"/>
              <a:gd name="connsiteY2" fmla="*/ 82767 h 825433"/>
              <a:gd name="connsiteX3" fmla="*/ 448056 w 2139696"/>
              <a:gd name="connsiteY3" fmla="*/ 521679 h 825433"/>
              <a:gd name="connsiteX4" fmla="*/ 731520 w 2139696"/>
              <a:gd name="connsiteY4" fmla="*/ 759423 h 825433"/>
              <a:gd name="connsiteX5" fmla="*/ 1188720 w 2139696"/>
              <a:gd name="connsiteY5" fmla="*/ 814287 h 825433"/>
              <a:gd name="connsiteX6" fmla="*/ 1645920 w 2139696"/>
              <a:gd name="connsiteY6" fmla="*/ 576543 h 825433"/>
              <a:gd name="connsiteX7" fmla="*/ 1783080 w 2139696"/>
              <a:gd name="connsiteY7" fmla="*/ 210783 h 825433"/>
              <a:gd name="connsiteX8" fmla="*/ 1929384 w 2139696"/>
              <a:gd name="connsiteY8" fmla="*/ 471 h 825433"/>
              <a:gd name="connsiteX9" fmla="*/ 2139696 w 2139696"/>
              <a:gd name="connsiteY9" fmla="*/ 165063 h 82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696" h="825433">
                <a:moveTo>
                  <a:pt x="0" y="174207"/>
                </a:moveTo>
                <a:cubicBezTo>
                  <a:pt x="62484" y="104103"/>
                  <a:pt x="124968" y="33999"/>
                  <a:pt x="182880" y="18759"/>
                </a:cubicBezTo>
                <a:cubicBezTo>
                  <a:pt x="240792" y="3519"/>
                  <a:pt x="303276" y="-1053"/>
                  <a:pt x="347472" y="82767"/>
                </a:cubicBezTo>
                <a:cubicBezTo>
                  <a:pt x="391668" y="166587"/>
                  <a:pt x="384048" y="408903"/>
                  <a:pt x="448056" y="521679"/>
                </a:cubicBezTo>
                <a:cubicBezTo>
                  <a:pt x="512064" y="634455"/>
                  <a:pt x="608076" y="710655"/>
                  <a:pt x="731520" y="759423"/>
                </a:cubicBezTo>
                <a:cubicBezTo>
                  <a:pt x="854964" y="808191"/>
                  <a:pt x="1036320" y="844767"/>
                  <a:pt x="1188720" y="814287"/>
                </a:cubicBezTo>
                <a:cubicBezTo>
                  <a:pt x="1341120" y="783807"/>
                  <a:pt x="1546860" y="677127"/>
                  <a:pt x="1645920" y="576543"/>
                </a:cubicBezTo>
                <a:cubicBezTo>
                  <a:pt x="1744980" y="475959"/>
                  <a:pt x="1735836" y="306795"/>
                  <a:pt x="1783080" y="210783"/>
                </a:cubicBezTo>
                <a:cubicBezTo>
                  <a:pt x="1830324" y="114771"/>
                  <a:pt x="1869948" y="8091"/>
                  <a:pt x="1929384" y="471"/>
                </a:cubicBezTo>
                <a:cubicBezTo>
                  <a:pt x="1988820" y="-7149"/>
                  <a:pt x="2064258" y="78957"/>
                  <a:pt x="2139696" y="165063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6" name="Picture 4" descr="Pearl PNG">
            <a:extLst>
              <a:ext uri="{FF2B5EF4-FFF2-40B4-BE49-F238E27FC236}">
                <a16:creationId xmlns="" xmlns:a16="http://schemas.microsoft.com/office/drawing/2014/main" id="{750A4B42-0833-A186-A92E-043D9609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62" y="2763894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Pearl PNG">
            <a:extLst>
              <a:ext uri="{FF2B5EF4-FFF2-40B4-BE49-F238E27FC236}">
                <a16:creationId xmlns="" xmlns:a16="http://schemas.microsoft.com/office/drawing/2014/main" id="{54A78FEF-E214-B514-248B-21E0C26D3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260" y="2805320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Pearl PNG">
            <a:extLst>
              <a:ext uri="{FF2B5EF4-FFF2-40B4-BE49-F238E27FC236}">
                <a16:creationId xmlns="" xmlns:a16="http://schemas.microsoft.com/office/drawing/2014/main" id="{BC1FB66B-3827-BE11-6FD3-223BFF42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87" y="316651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Pearl PNG">
            <a:extLst>
              <a:ext uri="{FF2B5EF4-FFF2-40B4-BE49-F238E27FC236}">
                <a16:creationId xmlns="" xmlns:a16="http://schemas.microsoft.com/office/drawing/2014/main" id="{893002A9-66FD-74E0-7F9D-90EC0E6F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14" y="334998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Pearl PNG">
            <a:extLst>
              <a:ext uri="{FF2B5EF4-FFF2-40B4-BE49-F238E27FC236}">
                <a16:creationId xmlns="" xmlns:a16="http://schemas.microsoft.com/office/drawing/2014/main" id="{B002C739-AAED-CE8B-446A-3249A63C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94" y="3377414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олілінія: фігура 61">
            <a:extLst>
              <a:ext uri="{FF2B5EF4-FFF2-40B4-BE49-F238E27FC236}">
                <a16:creationId xmlns="" xmlns:a16="http://schemas.microsoft.com/office/drawing/2014/main" id="{7E3CE2D8-F397-F4CD-E0B9-45EDB723E712}"/>
              </a:ext>
            </a:extLst>
          </p:cNvPr>
          <p:cNvSpPr/>
          <p:nvPr/>
        </p:nvSpPr>
        <p:spPr>
          <a:xfrm>
            <a:off x="7909259" y="2622957"/>
            <a:ext cx="3469606" cy="992983"/>
          </a:xfrm>
          <a:custGeom>
            <a:avLst/>
            <a:gdLst>
              <a:gd name="connsiteX0" fmla="*/ 0 w 2139696"/>
              <a:gd name="connsiteY0" fmla="*/ 174207 h 825433"/>
              <a:gd name="connsiteX1" fmla="*/ 182880 w 2139696"/>
              <a:gd name="connsiteY1" fmla="*/ 18759 h 825433"/>
              <a:gd name="connsiteX2" fmla="*/ 347472 w 2139696"/>
              <a:gd name="connsiteY2" fmla="*/ 82767 h 825433"/>
              <a:gd name="connsiteX3" fmla="*/ 448056 w 2139696"/>
              <a:gd name="connsiteY3" fmla="*/ 521679 h 825433"/>
              <a:gd name="connsiteX4" fmla="*/ 731520 w 2139696"/>
              <a:gd name="connsiteY4" fmla="*/ 759423 h 825433"/>
              <a:gd name="connsiteX5" fmla="*/ 1188720 w 2139696"/>
              <a:gd name="connsiteY5" fmla="*/ 814287 h 825433"/>
              <a:gd name="connsiteX6" fmla="*/ 1645920 w 2139696"/>
              <a:gd name="connsiteY6" fmla="*/ 576543 h 825433"/>
              <a:gd name="connsiteX7" fmla="*/ 1783080 w 2139696"/>
              <a:gd name="connsiteY7" fmla="*/ 210783 h 825433"/>
              <a:gd name="connsiteX8" fmla="*/ 1929384 w 2139696"/>
              <a:gd name="connsiteY8" fmla="*/ 471 h 825433"/>
              <a:gd name="connsiteX9" fmla="*/ 2139696 w 2139696"/>
              <a:gd name="connsiteY9" fmla="*/ 165063 h 82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696" h="825433">
                <a:moveTo>
                  <a:pt x="0" y="174207"/>
                </a:moveTo>
                <a:cubicBezTo>
                  <a:pt x="62484" y="104103"/>
                  <a:pt x="124968" y="33999"/>
                  <a:pt x="182880" y="18759"/>
                </a:cubicBezTo>
                <a:cubicBezTo>
                  <a:pt x="240792" y="3519"/>
                  <a:pt x="303276" y="-1053"/>
                  <a:pt x="347472" y="82767"/>
                </a:cubicBezTo>
                <a:cubicBezTo>
                  <a:pt x="391668" y="166587"/>
                  <a:pt x="384048" y="408903"/>
                  <a:pt x="448056" y="521679"/>
                </a:cubicBezTo>
                <a:cubicBezTo>
                  <a:pt x="512064" y="634455"/>
                  <a:pt x="608076" y="710655"/>
                  <a:pt x="731520" y="759423"/>
                </a:cubicBezTo>
                <a:cubicBezTo>
                  <a:pt x="854964" y="808191"/>
                  <a:pt x="1036320" y="844767"/>
                  <a:pt x="1188720" y="814287"/>
                </a:cubicBezTo>
                <a:cubicBezTo>
                  <a:pt x="1341120" y="783807"/>
                  <a:pt x="1546860" y="677127"/>
                  <a:pt x="1645920" y="576543"/>
                </a:cubicBezTo>
                <a:cubicBezTo>
                  <a:pt x="1744980" y="475959"/>
                  <a:pt x="1735836" y="306795"/>
                  <a:pt x="1783080" y="210783"/>
                </a:cubicBezTo>
                <a:cubicBezTo>
                  <a:pt x="1830324" y="114771"/>
                  <a:pt x="1869948" y="8091"/>
                  <a:pt x="1929384" y="471"/>
                </a:cubicBezTo>
                <a:cubicBezTo>
                  <a:pt x="1988820" y="-7149"/>
                  <a:pt x="2064258" y="78957"/>
                  <a:pt x="2139696" y="165063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2" name="Picture 4" descr="Pearl PNG">
            <a:extLst>
              <a:ext uri="{FF2B5EF4-FFF2-40B4-BE49-F238E27FC236}">
                <a16:creationId xmlns="" xmlns:a16="http://schemas.microsoft.com/office/drawing/2014/main" id="{7AA2AF67-338F-3F27-911B-02FFD7E0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34" y="2763894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Pearl PNG">
            <a:extLst>
              <a:ext uri="{FF2B5EF4-FFF2-40B4-BE49-F238E27FC236}">
                <a16:creationId xmlns="" xmlns:a16="http://schemas.microsoft.com/office/drawing/2014/main" id="{2127AFD8-7019-6155-FEA4-D87942BB9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332" y="2805320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Pearl PNG">
            <a:extLst>
              <a:ext uri="{FF2B5EF4-FFF2-40B4-BE49-F238E27FC236}">
                <a16:creationId xmlns="" xmlns:a16="http://schemas.microsoft.com/office/drawing/2014/main" id="{2738796C-434C-A985-4FC9-B53694ED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59" y="316651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Pearl PNG">
            <a:extLst>
              <a:ext uri="{FF2B5EF4-FFF2-40B4-BE49-F238E27FC236}">
                <a16:creationId xmlns="" xmlns:a16="http://schemas.microsoft.com/office/drawing/2014/main" id="{39C3FB2B-E352-5CE4-1B02-8C7DDA1A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686" y="334998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олілінія: фігура 68">
            <a:extLst>
              <a:ext uri="{FF2B5EF4-FFF2-40B4-BE49-F238E27FC236}">
                <a16:creationId xmlns="" xmlns:a16="http://schemas.microsoft.com/office/drawing/2014/main" id="{495CAE5D-E8E7-6F4A-7AA0-644F8A3F6E7C}"/>
              </a:ext>
            </a:extLst>
          </p:cNvPr>
          <p:cNvSpPr/>
          <p:nvPr/>
        </p:nvSpPr>
        <p:spPr>
          <a:xfrm>
            <a:off x="2234813" y="4735252"/>
            <a:ext cx="3469606" cy="992983"/>
          </a:xfrm>
          <a:custGeom>
            <a:avLst/>
            <a:gdLst>
              <a:gd name="connsiteX0" fmla="*/ 0 w 2139696"/>
              <a:gd name="connsiteY0" fmla="*/ 174207 h 825433"/>
              <a:gd name="connsiteX1" fmla="*/ 182880 w 2139696"/>
              <a:gd name="connsiteY1" fmla="*/ 18759 h 825433"/>
              <a:gd name="connsiteX2" fmla="*/ 347472 w 2139696"/>
              <a:gd name="connsiteY2" fmla="*/ 82767 h 825433"/>
              <a:gd name="connsiteX3" fmla="*/ 448056 w 2139696"/>
              <a:gd name="connsiteY3" fmla="*/ 521679 h 825433"/>
              <a:gd name="connsiteX4" fmla="*/ 731520 w 2139696"/>
              <a:gd name="connsiteY4" fmla="*/ 759423 h 825433"/>
              <a:gd name="connsiteX5" fmla="*/ 1188720 w 2139696"/>
              <a:gd name="connsiteY5" fmla="*/ 814287 h 825433"/>
              <a:gd name="connsiteX6" fmla="*/ 1645920 w 2139696"/>
              <a:gd name="connsiteY6" fmla="*/ 576543 h 825433"/>
              <a:gd name="connsiteX7" fmla="*/ 1783080 w 2139696"/>
              <a:gd name="connsiteY7" fmla="*/ 210783 h 825433"/>
              <a:gd name="connsiteX8" fmla="*/ 1929384 w 2139696"/>
              <a:gd name="connsiteY8" fmla="*/ 471 h 825433"/>
              <a:gd name="connsiteX9" fmla="*/ 2139696 w 2139696"/>
              <a:gd name="connsiteY9" fmla="*/ 165063 h 82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696" h="825433">
                <a:moveTo>
                  <a:pt x="0" y="174207"/>
                </a:moveTo>
                <a:cubicBezTo>
                  <a:pt x="62484" y="104103"/>
                  <a:pt x="124968" y="33999"/>
                  <a:pt x="182880" y="18759"/>
                </a:cubicBezTo>
                <a:cubicBezTo>
                  <a:pt x="240792" y="3519"/>
                  <a:pt x="303276" y="-1053"/>
                  <a:pt x="347472" y="82767"/>
                </a:cubicBezTo>
                <a:cubicBezTo>
                  <a:pt x="391668" y="166587"/>
                  <a:pt x="384048" y="408903"/>
                  <a:pt x="448056" y="521679"/>
                </a:cubicBezTo>
                <a:cubicBezTo>
                  <a:pt x="512064" y="634455"/>
                  <a:pt x="608076" y="710655"/>
                  <a:pt x="731520" y="759423"/>
                </a:cubicBezTo>
                <a:cubicBezTo>
                  <a:pt x="854964" y="808191"/>
                  <a:pt x="1036320" y="844767"/>
                  <a:pt x="1188720" y="814287"/>
                </a:cubicBezTo>
                <a:cubicBezTo>
                  <a:pt x="1341120" y="783807"/>
                  <a:pt x="1546860" y="677127"/>
                  <a:pt x="1645920" y="576543"/>
                </a:cubicBezTo>
                <a:cubicBezTo>
                  <a:pt x="1744980" y="475959"/>
                  <a:pt x="1735836" y="306795"/>
                  <a:pt x="1783080" y="210783"/>
                </a:cubicBezTo>
                <a:cubicBezTo>
                  <a:pt x="1830324" y="114771"/>
                  <a:pt x="1869948" y="8091"/>
                  <a:pt x="1929384" y="471"/>
                </a:cubicBezTo>
                <a:cubicBezTo>
                  <a:pt x="1988820" y="-7149"/>
                  <a:pt x="2064258" y="78957"/>
                  <a:pt x="2139696" y="165063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7" name="Picture 4" descr="Pearl PNG">
            <a:extLst>
              <a:ext uri="{FF2B5EF4-FFF2-40B4-BE49-F238E27FC236}">
                <a16:creationId xmlns="" xmlns:a16="http://schemas.microsoft.com/office/drawing/2014/main" id="{B14F89F3-716B-3D06-FC67-D5B5DBE2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88" y="4876189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Pearl PNG">
            <a:extLst>
              <a:ext uri="{FF2B5EF4-FFF2-40B4-BE49-F238E27FC236}">
                <a16:creationId xmlns="" xmlns:a16="http://schemas.microsoft.com/office/drawing/2014/main" id="{EDB6E10F-2766-09C7-DA04-65B38246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86" y="4917615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Pearl PNG">
            <a:extLst>
              <a:ext uri="{FF2B5EF4-FFF2-40B4-BE49-F238E27FC236}">
                <a16:creationId xmlns="" xmlns:a16="http://schemas.microsoft.com/office/drawing/2014/main" id="{08A0079E-DCBD-03EA-2EAA-5E49DAA7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13" y="5278807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олілінія: фігура 75">
            <a:extLst>
              <a:ext uri="{FF2B5EF4-FFF2-40B4-BE49-F238E27FC236}">
                <a16:creationId xmlns="" xmlns:a16="http://schemas.microsoft.com/office/drawing/2014/main" id="{D6E5AE76-7458-7B45-9CD0-F7B7F02A8AB0}"/>
              </a:ext>
            </a:extLst>
          </p:cNvPr>
          <p:cNvSpPr/>
          <p:nvPr/>
        </p:nvSpPr>
        <p:spPr>
          <a:xfrm>
            <a:off x="6399455" y="4735252"/>
            <a:ext cx="3469606" cy="992983"/>
          </a:xfrm>
          <a:custGeom>
            <a:avLst/>
            <a:gdLst>
              <a:gd name="connsiteX0" fmla="*/ 0 w 2139696"/>
              <a:gd name="connsiteY0" fmla="*/ 174207 h 825433"/>
              <a:gd name="connsiteX1" fmla="*/ 182880 w 2139696"/>
              <a:gd name="connsiteY1" fmla="*/ 18759 h 825433"/>
              <a:gd name="connsiteX2" fmla="*/ 347472 w 2139696"/>
              <a:gd name="connsiteY2" fmla="*/ 82767 h 825433"/>
              <a:gd name="connsiteX3" fmla="*/ 448056 w 2139696"/>
              <a:gd name="connsiteY3" fmla="*/ 521679 h 825433"/>
              <a:gd name="connsiteX4" fmla="*/ 731520 w 2139696"/>
              <a:gd name="connsiteY4" fmla="*/ 759423 h 825433"/>
              <a:gd name="connsiteX5" fmla="*/ 1188720 w 2139696"/>
              <a:gd name="connsiteY5" fmla="*/ 814287 h 825433"/>
              <a:gd name="connsiteX6" fmla="*/ 1645920 w 2139696"/>
              <a:gd name="connsiteY6" fmla="*/ 576543 h 825433"/>
              <a:gd name="connsiteX7" fmla="*/ 1783080 w 2139696"/>
              <a:gd name="connsiteY7" fmla="*/ 210783 h 825433"/>
              <a:gd name="connsiteX8" fmla="*/ 1929384 w 2139696"/>
              <a:gd name="connsiteY8" fmla="*/ 471 h 825433"/>
              <a:gd name="connsiteX9" fmla="*/ 2139696 w 2139696"/>
              <a:gd name="connsiteY9" fmla="*/ 165063 h 82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696" h="825433">
                <a:moveTo>
                  <a:pt x="0" y="174207"/>
                </a:moveTo>
                <a:cubicBezTo>
                  <a:pt x="62484" y="104103"/>
                  <a:pt x="124968" y="33999"/>
                  <a:pt x="182880" y="18759"/>
                </a:cubicBezTo>
                <a:cubicBezTo>
                  <a:pt x="240792" y="3519"/>
                  <a:pt x="303276" y="-1053"/>
                  <a:pt x="347472" y="82767"/>
                </a:cubicBezTo>
                <a:cubicBezTo>
                  <a:pt x="391668" y="166587"/>
                  <a:pt x="384048" y="408903"/>
                  <a:pt x="448056" y="521679"/>
                </a:cubicBezTo>
                <a:cubicBezTo>
                  <a:pt x="512064" y="634455"/>
                  <a:pt x="608076" y="710655"/>
                  <a:pt x="731520" y="759423"/>
                </a:cubicBezTo>
                <a:cubicBezTo>
                  <a:pt x="854964" y="808191"/>
                  <a:pt x="1036320" y="844767"/>
                  <a:pt x="1188720" y="814287"/>
                </a:cubicBezTo>
                <a:cubicBezTo>
                  <a:pt x="1341120" y="783807"/>
                  <a:pt x="1546860" y="677127"/>
                  <a:pt x="1645920" y="576543"/>
                </a:cubicBezTo>
                <a:cubicBezTo>
                  <a:pt x="1744980" y="475959"/>
                  <a:pt x="1735836" y="306795"/>
                  <a:pt x="1783080" y="210783"/>
                </a:cubicBezTo>
                <a:cubicBezTo>
                  <a:pt x="1830324" y="114771"/>
                  <a:pt x="1869948" y="8091"/>
                  <a:pt x="1929384" y="471"/>
                </a:cubicBezTo>
                <a:cubicBezTo>
                  <a:pt x="1988820" y="-7149"/>
                  <a:pt x="2064258" y="78957"/>
                  <a:pt x="2139696" y="165063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1" name="Picture 4" descr="Pearl PNG">
            <a:extLst>
              <a:ext uri="{FF2B5EF4-FFF2-40B4-BE49-F238E27FC236}">
                <a16:creationId xmlns="" xmlns:a16="http://schemas.microsoft.com/office/drawing/2014/main" id="{C4F284E0-C56B-E49B-22BA-F1A6F23F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30" y="4876189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Pearl PNG">
            <a:extLst>
              <a:ext uri="{FF2B5EF4-FFF2-40B4-BE49-F238E27FC236}">
                <a16:creationId xmlns="" xmlns:a16="http://schemas.microsoft.com/office/drawing/2014/main" id="{999DA679-B693-4E20-FB3E-41047D7B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28" y="4917615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Pearl PNG">
            <a:extLst>
              <a:ext uri="{FF2B5EF4-FFF2-40B4-BE49-F238E27FC236}">
                <a16:creationId xmlns="" xmlns:a16="http://schemas.microsoft.com/office/drawing/2014/main" id="{DB6F56F5-9041-93DE-DD3D-18468162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70" y="3217532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Pearl PNG">
            <a:extLst>
              <a:ext uri="{FF2B5EF4-FFF2-40B4-BE49-F238E27FC236}">
                <a16:creationId xmlns="" xmlns:a16="http://schemas.microsoft.com/office/drawing/2014/main" id="{9519754F-BCC0-C6B9-6E1B-3B1D70EA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638" y="3217531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Pearl PNG">
            <a:extLst>
              <a:ext uri="{FF2B5EF4-FFF2-40B4-BE49-F238E27FC236}">
                <a16:creationId xmlns="" xmlns:a16="http://schemas.microsoft.com/office/drawing/2014/main" id="{5D5DF62E-0586-1162-0433-9883C545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84" y="3353851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Pearl PNG">
            <a:extLst>
              <a:ext uri="{FF2B5EF4-FFF2-40B4-BE49-F238E27FC236}">
                <a16:creationId xmlns="" xmlns:a16="http://schemas.microsoft.com/office/drawing/2014/main" id="{2DAAEF1F-B9F9-67ED-E878-6EC40917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21" y="5310880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Pearl PNG">
            <a:extLst>
              <a:ext uri="{FF2B5EF4-FFF2-40B4-BE49-F238E27FC236}">
                <a16:creationId xmlns="" xmlns:a16="http://schemas.microsoft.com/office/drawing/2014/main" id="{980C71E3-1430-3573-68BE-C76F0C98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84" y="5462277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Pearl PNG">
            <a:extLst>
              <a:ext uri="{FF2B5EF4-FFF2-40B4-BE49-F238E27FC236}">
                <a16:creationId xmlns="" xmlns:a16="http://schemas.microsoft.com/office/drawing/2014/main" id="{1760E509-7FD4-36BD-65B9-E6FB8894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53" y="5484656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Pearl PNG">
            <a:extLst>
              <a:ext uri="{FF2B5EF4-FFF2-40B4-BE49-F238E27FC236}">
                <a16:creationId xmlns="" xmlns:a16="http://schemas.microsoft.com/office/drawing/2014/main" id="{476A18CF-FE55-6123-3419-FF154F37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31" y="5321399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Pearl PNG">
            <a:extLst>
              <a:ext uri="{FF2B5EF4-FFF2-40B4-BE49-F238E27FC236}">
                <a16:creationId xmlns="" xmlns:a16="http://schemas.microsoft.com/office/drawing/2014/main" id="{EF0C9B81-951C-364A-FB87-8808481D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176" y="5485876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Pearl PNG">
            <a:extLst>
              <a:ext uri="{FF2B5EF4-FFF2-40B4-BE49-F238E27FC236}">
                <a16:creationId xmlns="" xmlns:a16="http://schemas.microsoft.com/office/drawing/2014/main" id="{6B36477D-9359-C9E3-00C3-2584F631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61" y="5481471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Pearl PNG">
            <a:extLst>
              <a:ext uri="{FF2B5EF4-FFF2-40B4-BE49-F238E27FC236}">
                <a16:creationId xmlns="" xmlns:a16="http://schemas.microsoft.com/office/drawing/2014/main" id="{4AA77A16-96F5-1E98-3B94-7AF1906E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52" y="5298766"/>
            <a:ext cx="421805" cy="4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4D5D7DE-A7BB-4006-F1F3-6765D6E56628}"/>
              </a:ext>
            </a:extLst>
          </p:cNvPr>
          <p:cNvSpPr txBox="1"/>
          <p:nvPr/>
        </p:nvSpPr>
        <p:spPr>
          <a:xfrm>
            <a:off x="1054264" y="3704545"/>
            <a:ext cx="21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6 = 5 + 1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03BCE5B6-4CD2-4EE1-86A9-335F2DFAFCC7}"/>
              </a:ext>
            </a:extLst>
          </p:cNvPr>
          <p:cNvSpPr txBox="1"/>
          <p:nvPr/>
        </p:nvSpPr>
        <p:spPr>
          <a:xfrm>
            <a:off x="4796094" y="3704545"/>
            <a:ext cx="21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6 =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+ 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Прямокутник: округлені кути 10">
            <a:extLst>
              <a:ext uri="{FF2B5EF4-FFF2-40B4-BE49-F238E27FC236}">
                <a16:creationId xmlns="" xmlns:a16="http://schemas.microsoft.com/office/drawing/2014/main" id="{3CF01F55-D1F2-FE83-7A3D-0C21E3831F85}"/>
              </a:ext>
            </a:extLst>
          </p:cNvPr>
          <p:cNvSpPr/>
          <p:nvPr/>
        </p:nvSpPr>
        <p:spPr>
          <a:xfrm>
            <a:off x="6322174" y="3807790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D542B55-F7AB-A9A0-534C-7E2FB76283F4}"/>
              </a:ext>
            </a:extLst>
          </p:cNvPr>
          <p:cNvSpPr txBox="1"/>
          <p:nvPr/>
        </p:nvSpPr>
        <p:spPr>
          <a:xfrm>
            <a:off x="8523451" y="3708037"/>
            <a:ext cx="21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6 =      + 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7" name="Прямокутник: округлені кути 95">
            <a:extLst>
              <a:ext uri="{FF2B5EF4-FFF2-40B4-BE49-F238E27FC236}">
                <a16:creationId xmlns="" xmlns:a16="http://schemas.microsoft.com/office/drawing/2014/main" id="{F6696D28-E649-3AA6-6ADD-59A350EA6ACF}"/>
              </a:ext>
            </a:extLst>
          </p:cNvPr>
          <p:cNvSpPr/>
          <p:nvPr/>
        </p:nvSpPr>
        <p:spPr>
          <a:xfrm>
            <a:off x="10269577" y="3809603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Прямокутник: округлені кути 96">
            <a:extLst>
              <a:ext uri="{FF2B5EF4-FFF2-40B4-BE49-F238E27FC236}">
                <a16:creationId xmlns="" xmlns:a16="http://schemas.microsoft.com/office/drawing/2014/main" id="{6DDDB09F-B3CF-19D5-3D81-3EB6ED3236D6}"/>
              </a:ext>
            </a:extLst>
          </p:cNvPr>
          <p:cNvSpPr/>
          <p:nvPr/>
        </p:nvSpPr>
        <p:spPr>
          <a:xfrm>
            <a:off x="9274277" y="3807789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D92466F1-DBC2-078C-2016-EB6FAF8AE48C}"/>
              </a:ext>
            </a:extLst>
          </p:cNvPr>
          <p:cNvSpPr txBox="1"/>
          <p:nvPr/>
        </p:nvSpPr>
        <p:spPr>
          <a:xfrm>
            <a:off x="2638876" y="5846877"/>
            <a:ext cx="21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6 =      + 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0" name="Прямокутник: округлені кути 98">
            <a:extLst>
              <a:ext uri="{FF2B5EF4-FFF2-40B4-BE49-F238E27FC236}">
                <a16:creationId xmlns="" xmlns:a16="http://schemas.microsoft.com/office/drawing/2014/main" id="{8F666F28-0A93-519F-BD96-F9C682159771}"/>
              </a:ext>
            </a:extLst>
          </p:cNvPr>
          <p:cNvSpPr/>
          <p:nvPr/>
        </p:nvSpPr>
        <p:spPr>
          <a:xfrm>
            <a:off x="4385002" y="5948443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Прямокутник: округлені кути 99">
            <a:extLst>
              <a:ext uri="{FF2B5EF4-FFF2-40B4-BE49-F238E27FC236}">
                <a16:creationId xmlns="" xmlns:a16="http://schemas.microsoft.com/office/drawing/2014/main" id="{49C157C6-3A01-2C4C-6A4A-C09CB2D9149E}"/>
              </a:ext>
            </a:extLst>
          </p:cNvPr>
          <p:cNvSpPr/>
          <p:nvPr/>
        </p:nvSpPr>
        <p:spPr>
          <a:xfrm>
            <a:off x="3389702" y="5946629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4278280F-FE5A-19FC-78E0-A149349A0F3B}"/>
              </a:ext>
            </a:extLst>
          </p:cNvPr>
          <p:cNvSpPr txBox="1"/>
          <p:nvPr/>
        </p:nvSpPr>
        <p:spPr>
          <a:xfrm>
            <a:off x="6889683" y="5846877"/>
            <a:ext cx="21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6 =      + 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3" name="Прямокутник: округлені кути 101">
            <a:extLst>
              <a:ext uri="{FF2B5EF4-FFF2-40B4-BE49-F238E27FC236}">
                <a16:creationId xmlns="" xmlns:a16="http://schemas.microsoft.com/office/drawing/2014/main" id="{71D0B78E-38FD-6C80-4F7F-D59F7BF835F4}"/>
              </a:ext>
            </a:extLst>
          </p:cNvPr>
          <p:cNvSpPr/>
          <p:nvPr/>
        </p:nvSpPr>
        <p:spPr>
          <a:xfrm>
            <a:off x="8635809" y="5948443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4" name="Прямокутник: округлені кути 102">
            <a:extLst>
              <a:ext uri="{FF2B5EF4-FFF2-40B4-BE49-F238E27FC236}">
                <a16:creationId xmlns="" xmlns:a16="http://schemas.microsoft.com/office/drawing/2014/main" id="{7BCF37FB-0B76-41E8-0743-1ACBEBFF183E}"/>
              </a:ext>
            </a:extLst>
          </p:cNvPr>
          <p:cNvSpPr/>
          <p:nvPr/>
        </p:nvSpPr>
        <p:spPr>
          <a:xfrm>
            <a:off x="7640509" y="5946629"/>
            <a:ext cx="567509" cy="51708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69EE2710-CA76-E675-B594-DFA2A7131874}"/>
              </a:ext>
            </a:extLst>
          </p:cNvPr>
          <p:cNvSpPr txBox="1"/>
          <p:nvPr/>
        </p:nvSpPr>
        <p:spPr>
          <a:xfrm>
            <a:off x="6378861" y="3712030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AEC605E5-4715-9F65-6A27-14FE5A4D3749}"/>
              </a:ext>
            </a:extLst>
          </p:cNvPr>
          <p:cNvSpPr txBox="1"/>
          <p:nvPr/>
        </p:nvSpPr>
        <p:spPr>
          <a:xfrm>
            <a:off x="9346120" y="3712030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63AC642-A9C9-F245-E6D9-056D9E0270DB}"/>
              </a:ext>
            </a:extLst>
          </p:cNvPr>
          <p:cNvSpPr txBox="1"/>
          <p:nvPr/>
        </p:nvSpPr>
        <p:spPr>
          <a:xfrm>
            <a:off x="10377904" y="3712030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245228F7-0B29-F582-01B7-12BA06E14632}"/>
              </a:ext>
            </a:extLst>
          </p:cNvPr>
          <p:cNvSpPr txBox="1"/>
          <p:nvPr/>
        </p:nvSpPr>
        <p:spPr>
          <a:xfrm>
            <a:off x="8704822" y="5846877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5BA28B37-48AC-557F-A11B-9FA23D19267B}"/>
              </a:ext>
            </a:extLst>
          </p:cNvPr>
          <p:cNvSpPr txBox="1"/>
          <p:nvPr/>
        </p:nvSpPr>
        <p:spPr>
          <a:xfrm>
            <a:off x="7697953" y="5846877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5A5AA4AB-6C54-0D53-355E-A89A2FDDC6BC}"/>
              </a:ext>
            </a:extLst>
          </p:cNvPr>
          <p:cNvSpPr txBox="1"/>
          <p:nvPr/>
        </p:nvSpPr>
        <p:spPr>
          <a:xfrm>
            <a:off x="4464529" y="5846877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AEE227AE-F782-1519-470C-665D01CD40D9}"/>
              </a:ext>
            </a:extLst>
          </p:cNvPr>
          <p:cNvSpPr txBox="1"/>
          <p:nvPr/>
        </p:nvSpPr>
        <p:spPr>
          <a:xfrm>
            <a:off x="3422934" y="5846877"/>
            <a:ext cx="4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2" name="Прямоугольник 4">
            <a:extLst>
              <a:ext uri="{FF2B5EF4-FFF2-40B4-BE49-F238E27FC236}">
                <a16:creationId xmlns="" xmlns:a16="http://schemas.microsoft.com/office/drawing/2014/main" id="{7903C94D-33B0-D31E-FAF5-B3085105C458}"/>
              </a:ext>
            </a:extLst>
          </p:cNvPr>
          <p:cNvSpPr/>
          <p:nvPr/>
        </p:nvSpPr>
        <p:spPr>
          <a:xfrm>
            <a:off x="0" y="5656661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C452117-F709-CC11-8CFD-EBDEE21A1E6F}"/>
              </a:ext>
            </a:extLst>
          </p:cNvPr>
          <p:cNvSpPr txBox="1"/>
          <p:nvPr/>
        </p:nvSpPr>
        <p:spPr>
          <a:xfrm>
            <a:off x="1399822" y="533466"/>
            <a:ext cx="9080609" cy="866355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 err="1" smtClean="0">
                <a:solidFill>
                  <a:schemeClr val="bg1"/>
                </a:solidFill>
              </a:rPr>
              <a:t>Назви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відповідне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число в кожному </a:t>
            </a:r>
            <a:r>
              <a:rPr lang="ru-RU" sz="3200" dirty="0" err="1" smtClean="0">
                <a:solidFill>
                  <a:schemeClr val="bg1"/>
                </a:solidFill>
              </a:rPr>
              <a:t>віконці</a:t>
            </a:r>
            <a:endParaRPr lang="uk-UA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37597"/>
              </p:ext>
            </p:extLst>
          </p:nvPr>
        </p:nvGraphicFramePr>
        <p:xfrm>
          <a:off x="3600955" y="2064888"/>
          <a:ext cx="745097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829">
                  <a:extLst>
                    <a:ext uri="{9D8B030D-6E8A-4147-A177-3AD203B41FA5}">
                      <a16:colId xmlns="" xmlns:a16="http://schemas.microsoft.com/office/drawing/2014/main" val="1449345832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802980194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2819901229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2825836236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196296481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1980817596"/>
                    </a:ext>
                  </a:extLst>
                </a:gridCol>
              </a:tblGrid>
              <a:tr h="1038797">
                <a:tc rowSpan="2"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</a:t>
                      </a:r>
                      <a:endParaRPr lang="uk-UA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0162769"/>
                  </a:ext>
                </a:extLst>
              </a:tr>
              <a:tr h="783168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7937244"/>
                  </a:ext>
                </a:extLst>
              </a:tr>
            </a:tbl>
          </a:graphicData>
        </a:graphic>
      </p:graphicFrame>
      <p:graphicFrame>
        <p:nvGraphicFramePr>
          <p:cNvPr id="93" name="Таблица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066441"/>
              </p:ext>
            </p:extLst>
          </p:nvPr>
        </p:nvGraphicFramePr>
        <p:xfrm>
          <a:off x="3600955" y="4301757"/>
          <a:ext cx="745097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829">
                  <a:extLst>
                    <a:ext uri="{9D8B030D-6E8A-4147-A177-3AD203B41FA5}">
                      <a16:colId xmlns="" xmlns:a16="http://schemas.microsoft.com/office/drawing/2014/main" val="1449345832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802980194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2819901229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2825836236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196296481"/>
                    </a:ext>
                  </a:extLst>
                </a:gridCol>
                <a:gridCol w="1241829">
                  <a:extLst>
                    <a:ext uri="{9D8B030D-6E8A-4147-A177-3AD203B41FA5}">
                      <a16:colId xmlns="" xmlns:a16="http://schemas.microsoft.com/office/drawing/2014/main" val="1980817596"/>
                    </a:ext>
                  </a:extLst>
                </a:gridCol>
              </a:tblGrid>
              <a:tr h="1038797">
                <a:tc rowSpan="2"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</a:t>
                      </a:r>
                      <a:endParaRPr lang="uk-UA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0162769"/>
                  </a:ext>
                </a:extLst>
              </a:tr>
              <a:tr h="783168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793724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73161" y="3025008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350977" y="3025007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599484" y="2064888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877301" y="2989281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155117" y="2989280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75738" y="5271940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350977" y="4301757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639736" y="5261877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836271" y="5261876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0155116" y="4298392"/>
            <a:ext cx="6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103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50" y="2064888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C452117-F709-CC11-8CFD-EBDEE21A1E6F}"/>
              </a:ext>
            </a:extLst>
          </p:cNvPr>
          <p:cNvSpPr txBox="1"/>
          <p:nvPr/>
        </p:nvSpPr>
        <p:spPr>
          <a:xfrm>
            <a:off x="1377244" y="490872"/>
            <a:ext cx="9223023" cy="1134727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 err="1" smtClean="0">
                <a:solidFill>
                  <a:schemeClr val="bg1"/>
                </a:solidFill>
              </a:rPr>
              <a:t>Назви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кількість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квадратів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у </a:t>
            </a:r>
            <a:r>
              <a:rPr lang="ru-RU" sz="3200" dirty="0" err="1">
                <a:solidFill>
                  <a:schemeClr val="bg1"/>
                </a:solidFill>
              </a:rPr>
              <a:t>стовпчиках</a:t>
            </a:r>
            <a:r>
              <a:rPr lang="ru-RU" sz="3200" dirty="0">
                <a:solidFill>
                  <a:schemeClr val="bg1"/>
                </a:solidFill>
              </a:rPr>
              <a:t> так, </a:t>
            </a:r>
            <a:r>
              <a:rPr lang="ru-RU" sz="3200" dirty="0" err="1">
                <a:solidFill>
                  <a:schemeClr val="bg1"/>
                </a:solidFill>
              </a:rPr>
              <a:t>щоб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кожний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малюнок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відповідав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запису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під</a:t>
            </a:r>
            <a:r>
              <a:rPr lang="ru-RU" sz="3200" dirty="0">
                <a:solidFill>
                  <a:schemeClr val="bg1"/>
                </a:solidFill>
              </a:rPr>
              <a:t> ним.</a:t>
            </a:r>
            <a:endParaRPr lang="uk-UA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17138"/>
              </p:ext>
            </p:extLst>
          </p:nvPr>
        </p:nvGraphicFramePr>
        <p:xfrm>
          <a:off x="2588855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94" name="Таблица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227232"/>
              </p:ext>
            </p:extLst>
          </p:nvPr>
        </p:nvGraphicFramePr>
        <p:xfrm>
          <a:off x="3408520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95" name="Таблица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656073"/>
              </p:ext>
            </p:extLst>
          </p:nvPr>
        </p:nvGraphicFramePr>
        <p:xfrm>
          <a:off x="5036048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96" name="Таблица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910544"/>
              </p:ext>
            </p:extLst>
          </p:nvPr>
        </p:nvGraphicFramePr>
        <p:xfrm>
          <a:off x="5855713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99" name="Таблица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914629"/>
              </p:ext>
            </p:extLst>
          </p:nvPr>
        </p:nvGraphicFramePr>
        <p:xfrm>
          <a:off x="7571164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100" name="Таблица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02497"/>
              </p:ext>
            </p:extLst>
          </p:nvPr>
        </p:nvGraphicFramePr>
        <p:xfrm>
          <a:off x="8390829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6382"/>
              </p:ext>
            </p:extLst>
          </p:nvPr>
        </p:nvGraphicFramePr>
        <p:xfrm>
          <a:off x="10229371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graphicFrame>
        <p:nvGraphicFramePr>
          <p:cNvPr id="102" name="Таблица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018699"/>
              </p:ext>
            </p:extLst>
          </p:nvPr>
        </p:nvGraphicFramePr>
        <p:xfrm>
          <a:off x="11049036" y="2294304"/>
          <a:ext cx="533394" cy="3459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394">
                  <a:extLst>
                    <a:ext uri="{9D8B030D-6E8A-4147-A177-3AD203B41FA5}">
                      <a16:colId xmlns="" xmlns:a16="http://schemas.microsoft.com/office/drawing/2014/main" val="721662042"/>
                    </a:ext>
                  </a:extLst>
                </a:gridCol>
              </a:tblGrid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8445702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2160844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801426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568313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326881"/>
                  </a:ext>
                </a:extLst>
              </a:tr>
              <a:tr h="57651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28957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73480" y="5855676"/>
            <a:ext cx="163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1 </a:t>
            </a:r>
            <a:r>
              <a:rPr lang="en-US" sz="4000" b="1" dirty="0"/>
              <a:t>&lt; 3 </a:t>
            </a:r>
            <a:endParaRPr lang="uk-UA" sz="40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4824051" y="5868054"/>
            <a:ext cx="163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 = 2</a:t>
            </a:r>
            <a:endParaRPr lang="uk-UA" sz="40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7411946" y="5883258"/>
            <a:ext cx="163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6 &gt; 3</a:t>
            </a:r>
            <a:endParaRPr lang="uk-UA" sz="40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10131699" y="5910680"/>
            <a:ext cx="163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 &lt; 5</a:t>
            </a:r>
            <a:endParaRPr lang="uk-UA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88855" y="5178669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Прямоугольник 110"/>
          <p:cNvSpPr/>
          <p:nvPr/>
        </p:nvSpPr>
        <p:spPr>
          <a:xfrm>
            <a:off x="3399668" y="5178668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Прямоугольник 111"/>
          <p:cNvSpPr/>
          <p:nvPr/>
        </p:nvSpPr>
        <p:spPr>
          <a:xfrm>
            <a:off x="3414284" y="4603960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Прямоугольник 112"/>
          <p:cNvSpPr/>
          <p:nvPr/>
        </p:nvSpPr>
        <p:spPr>
          <a:xfrm>
            <a:off x="3414421" y="4029252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Прямоугольник 113"/>
          <p:cNvSpPr/>
          <p:nvPr/>
        </p:nvSpPr>
        <p:spPr>
          <a:xfrm>
            <a:off x="5032685" y="5178667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Прямоугольник 114"/>
          <p:cNvSpPr/>
          <p:nvPr/>
        </p:nvSpPr>
        <p:spPr>
          <a:xfrm>
            <a:off x="5047301" y="4603959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Прямоугольник 115"/>
          <p:cNvSpPr/>
          <p:nvPr/>
        </p:nvSpPr>
        <p:spPr>
          <a:xfrm>
            <a:off x="5846998" y="5178667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Прямоугольник 116"/>
          <p:cNvSpPr/>
          <p:nvPr/>
        </p:nvSpPr>
        <p:spPr>
          <a:xfrm>
            <a:off x="5861614" y="4603959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8" name="Прямоугольник 117"/>
          <p:cNvSpPr/>
          <p:nvPr/>
        </p:nvSpPr>
        <p:spPr>
          <a:xfrm>
            <a:off x="7565071" y="5178667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9" name="Прямоугольник 118"/>
          <p:cNvSpPr/>
          <p:nvPr/>
        </p:nvSpPr>
        <p:spPr>
          <a:xfrm>
            <a:off x="7579554" y="4598374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Прямоугольник 119"/>
          <p:cNvSpPr/>
          <p:nvPr/>
        </p:nvSpPr>
        <p:spPr>
          <a:xfrm>
            <a:off x="7579691" y="4023666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1" name="Прямоугольник 120"/>
          <p:cNvSpPr/>
          <p:nvPr/>
        </p:nvSpPr>
        <p:spPr>
          <a:xfrm>
            <a:off x="7568405" y="3443372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Прямоугольник 121"/>
          <p:cNvSpPr/>
          <p:nvPr/>
        </p:nvSpPr>
        <p:spPr>
          <a:xfrm>
            <a:off x="7583021" y="2868664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Прямоугольник 122"/>
          <p:cNvSpPr/>
          <p:nvPr/>
        </p:nvSpPr>
        <p:spPr>
          <a:xfrm>
            <a:off x="7583158" y="2293956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 123"/>
          <p:cNvSpPr/>
          <p:nvPr/>
        </p:nvSpPr>
        <p:spPr>
          <a:xfrm>
            <a:off x="8372742" y="5178667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5" name="Прямоугольник 124"/>
          <p:cNvSpPr/>
          <p:nvPr/>
        </p:nvSpPr>
        <p:spPr>
          <a:xfrm>
            <a:off x="8387358" y="4603959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6" name="Прямоугольник 125"/>
          <p:cNvSpPr/>
          <p:nvPr/>
        </p:nvSpPr>
        <p:spPr>
          <a:xfrm>
            <a:off x="8387495" y="4029251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7" name="Прямоугольник 126"/>
          <p:cNvSpPr/>
          <p:nvPr/>
        </p:nvSpPr>
        <p:spPr>
          <a:xfrm>
            <a:off x="10230211" y="5170285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8" name="Прямоугольник 127"/>
          <p:cNvSpPr/>
          <p:nvPr/>
        </p:nvSpPr>
        <p:spPr>
          <a:xfrm>
            <a:off x="10230211" y="4598373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9" name="Прямоугольник 128"/>
          <p:cNvSpPr/>
          <p:nvPr/>
        </p:nvSpPr>
        <p:spPr>
          <a:xfrm>
            <a:off x="11054467" y="5170285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0" name="Прямоугольник 129"/>
          <p:cNvSpPr/>
          <p:nvPr/>
        </p:nvSpPr>
        <p:spPr>
          <a:xfrm>
            <a:off x="11043975" y="4603959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1" name="Прямоугольник 130"/>
          <p:cNvSpPr/>
          <p:nvPr/>
        </p:nvSpPr>
        <p:spPr>
          <a:xfrm>
            <a:off x="11054467" y="4029249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2" name="Прямоугольник 131"/>
          <p:cNvSpPr/>
          <p:nvPr/>
        </p:nvSpPr>
        <p:spPr>
          <a:xfrm>
            <a:off x="11043974" y="3443371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 132"/>
          <p:cNvSpPr/>
          <p:nvPr/>
        </p:nvSpPr>
        <p:spPr>
          <a:xfrm>
            <a:off x="11054467" y="2877042"/>
            <a:ext cx="527493" cy="57470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1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" y="1819599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4" grpId="0"/>
      <p:bldP spid="107" grpId="0"/>
      <p:bldP spid="110" grpId="0"/>
      <p:bldP spid="4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7620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8E484030-1743-8F74-AD4A-D6D809C95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920216" y="4052131"/>
            <a:ext cx="455016" cy="56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2AD8759-0E38-1672-3353-2323F353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658663" y="4052131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6F42952-F51D-72CD-8E97-CEA71DF9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456383" y="4052131"/>
            <a:ext cx="455016" cy="5676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FC7BCD5-2AE5-2E45-8945-C8DCBFBF2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7938" y="4052131"/>
            <a:ext cx="455016" cy="5676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C28A3C65-9D2F-F29A-B2A6-3CD48CC9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916434" y="4052131"/>
            <a:ext cx="455016" cy="5676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A484FE4A-3BC7-1D38-D984-B846F14A2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663449" y="4052131"/>
            <a:ext cx="455016" cy="5676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110A153-0F59-F718-ECD2-584255C6D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445579" y="4052131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C932154E-956A-C59F-0509-330BC5413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159487" y="4052131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A4497E6-6CFB-CD05-3429-74577FF32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913939" y="4052131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BD8E5001-ADAB-0C4C-267A-CCE3B529AE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668391" y="4052131"/>
            <a:ext cx="455016" cy="5676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969082" y="1440260"/>
            <a:ext cx="3780784" cy="1675573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3200" dirty="0"/>
              <a:t>Допиши за зразком.</a:t>
            </a:r>
            <a:endParaRPr lang="ru-RU" sz="3200" dirty="0"/>
          </a:p>
        </p:txBody>
      </p:sp>
      <p:pic>
        <p:nvPicPr>
          <p:cNvPr id="5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18" y="1270165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9">
            <a:extLst>
              <a:ext uri="{FF2B5EF4-FFF2-40B4-BE49-F238E27FC236}">
                <a16:creationId xmlns="" xmlns:a16="http://schemas.microsoft.com/office/drawing/2014/main" id="{88A2B82F-BC3D-53C6-16C7-7E130201D54F}"/>
              </a:ext>
            </a:extLst>
          </p:cNvPr>
          <p:cNvSpPr/>
          <p:nvPr/>
        </p:nvSpPr>
        <p:spPr>
          <a:xfrm>
            <a:off x="1810921" y="512522"/>
            <a:ext cx="8732066" cy="796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582109"/>
            <a:ext cx="1054100" cy="127589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993492" y="4721072"/>
            <a:ext cx="381740" cy="60433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731939" y="4752616"/>
            <a:ext cx="381740" cy="60433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529659" y="4721072"/>
            <a:ext cx="381740" cy="60433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327379" y="4689528"/>
            <a:ext cx="381740" cy="60433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004518" y="4727400"/>
            <a:ext cx="381740" cy="60433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736725" y="4721072"/>
            <a:ext cx="381740" cy="6043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558996" y="4689528"/>
            <a:ext cx="381740" cy="60433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268809" y="4713478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987215" y="4752616"/>
            <a:ext cx="381740" cy="60433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741667" y="4719491"/>
            <a:ext cx="381740" cy="6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416605-D1B0-3DEE-F4F4-0CB72357D21C}"/>
              </a:ext>
            </a:extLst>
          </p:cNvPr>
          <p:cNvSpPr txBox="1"/>
          <p:nvPr/>
        </p:nvSpPr>
        <p:spPr>
          <a:xfrm>
            <a:off x="4025139" y="1389332"/>
            <a:ext cx="3512541" cy="61040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Назви склад числа 6.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39">
            <a:extLst>
              <a:ext uri="{FF2B5EF4-FFF2-40B4-BE49-F238E27FC236}">
                <a16:creationId xmlns="" xmlns:a16="http://schemas.microsoft.com/office/drawing/2014/main" id="{88A2B82F-BC3D-53C6-16C7-7E130201D54F}"/>
              </a:ext>
            </a:extLst>
          </p:cNvPr>
          <p:cNvSpPr/>
          <p:nvPr/>
        </p:nvSpPr>
        <p:spPr>
          <a:xfrm>
            <a:off x="1810921" y="512522"/>
            <a:ext cx="8732066" cy="796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1" name="Picture 2" descr="✓ Мороженное - PNG #8 скачать клипарт бесплатно - Clipart-DB">
            <a:extLst>
              <a:ext uri="{FF2B5EF4-FFF2-40B4-BE49-F238E27FC236}">
                <a16:creationId xmlns="" xmlns:a16="http://schemas.microsoft.com/office/drawing/2014/main" id="{D1775DC9-227D-4870-021B-D14EC9D5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0" y="2208766"/>
            <a:ext cx="1723984" cy="2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48E5C64-7EA6-4BB3-2185-8973230E7358}"/>
              </a:ext>
            </a:extLst>
          </p:cNvPr>
          <p:cNvSpPr/>
          <p:nvPr/>
        </p:nvSpPr>
        <p:spPr>
          <a:xfrm>
            <a:off x="389638" y="2208766"/>
            <a:ext cx="1343430" cy="1282731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49EDAB58-FECF-DC5B-78A3-7DB95CDCB626}"/>
              </a:ext>
            </a:extLst>
          </p:cNvPr>
          <p:cNvSpPr/>
          <p:nvPr/>
        </p:nvSpPr>
        <p:spPr>
          <a:xfrm>
            <a:off x="1025447" y="2208766"/>
            <a:ext cx="1405312" cy="12827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D0FA870-0A55-312D-3A18-3D02A07DD398}"/>
              </a:ext>
            </a:extLst>
          </p:cNvPr>
          <p:cNvSpPr txBox="1"/>
          <p:nvPr/>
        </p:nvSpPr>
        <p:spPr>
          <a:xfrm>
            <a:off x="1004676" y="3333814"/>
            <a:ext cx="806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5DFDB5CE-1232-B765-1000-944028C30D46}"/>
              </a:ext>
            </a:extLst>
          </p:cNvPr>
          <p:cNvSpPr/>
          <p:nvPr/>
        </p:nvSpPr>
        <p:spPr>
          <a:xfrm>
            <a:off x="425544" y="2529399"/>
            <a:ext cx="635809" cy="5776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18">
            <a:extLst>
              <a:ext uri="{FF2B5EF4-FFF2-40B4-BE49-F238E27FC236}">
                <a16:creationId xmlns="" xmlns:a16="http://schemas.microsoft.com/office/drawing/2014/main" id="{71F19AFC-44B6-C4AF-7E1B-91484C292E49}"/>
              </a:ext>
            </a:extLst>
          </p:cNvPr>
          <p:cNvSpPr/>
          <p:nvPr/>
        </p:nvSpPr>
        <p:spPr>
          <a:xfrm>
            <a:off x="1489272" y="2610975"/>
            <a:ext cx="477663" cy="4817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7" name="Picture 2" descr="✓ Мороженное - PNG #8 скачать клипарт бесплатно - Clipart-DB">
            <a:extLst>
              <a:ext uri="{FF2B5EF4-FFF2-40B4-BE49-F238E27FC236}">
                <a16:creationId xmlns="" xmlns:a16="http://schemas.microsoft.com/office/drawing/2014/main" id="{7F400136-5E9E-DBC0-E8CB-B59A0A79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35" y="2501134"/>
            <a:ext cx="1723984" cy="2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17D5AB35-E230-2706-E41E-77D2F0AE86AB}"/>
              </a:ext>
            </a:extLst>
          </p:cNvPr>
          <p:cNvSpPr/>
          <p:nvPr/>
        </p:nvSpPr>
        <p:spPr>
          <a:xfrm>
            <a:off x="2777935" y="2355557"/>
            <a:ext cx="1256250" cy="1282731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2A6D4FB3-8784-48B1-578D-DF10BE41C57A}"/>
              </a:ext>
            </a:extLst>
          </p:cNvPr>
          <p:cNvSpPr/>
          <p:nvPr/>
        </p:nvSpPr>
        <p:spPr>
          <a:xfrm>
            <a:off x="3326564" y="2355557"/>
            <a:ext cx="1405312" cy="12827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BD6C396-6D80-CCEB-DB82-893D258714AF}"/>
              </a:ext>
            </a:extLst>
          </p:cNvPr>
          <p:cNvSpPr txBox="1"/>
          <p:nvPr/>
        </p:nvSpPr>
        <p:spPr>
          <a:xfrm>
            <a:off x="3305793" y="3480605"/>
            <a:ext cx="806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597503C1-A002-98AB-D0F0-DF4F325B6201}"/>
              </a:ext>
            </a:extLst>
          </p:cNvPr>
          <p:cNvSpPr/>
          <p:nvPr/>
        </p:nvSpPr>
        <p:spPr>
          <a:xfrm>
            <a:off x="2777935" y="2760940"/>
            <a:ext cx="635809" cy="5776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кутник: округлені кути 73">
            <a:extLst>
              <a:ext uri="{FF2B5EF4-FFF2-40B4-BE49-F238E27FC236}">
                <a16:creationId xmlns="" xmlns:a16="http://schemas.microsoft.com/office/drawing/2014/main" id="{D6113B36-4FB5-6B43-A8B6-BCE4377A85AF}"/>
              </a:ext>
            </a:extLst>
          </p:cNvPr>
          <p:cNvSpPr/>
          <p:nvPr/>
        </p:nvSpPr>
        <p:spPr>
          <a:xfrm>
            <a:off x="3842000" y="2808872"/>
            <a:ext cx="477663" cy="4817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4" name="Picture 2" descr="✓ Мороженное - PNG #8 скачать клипарт бесплатно - Clipart-DB">
            <a:extLst>
              <a:ext uri="{FF2B5EF4-FFF2-40B4-BE49-F238E27FC236}">
                <a16:creationId xmlns="" xmlns:a16="http://schemas.microsoft.com/office/drawing/2014/main" id="{1B2C6835-ABDF-C3CA-A542-BBC0A709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52" y="2516055"/>
            <a:ext cx="1723984" cy="2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05D062E9-F144-3BC4-4A9B-3A9F1BF38105}"/>
              </a:ext>
            </a:extLst>
          </p:cNvPr>
          <p:cNvSpPr/>
          <p:nvPr/>
        </p:nvSpPr>
        <p:spPr>
          <a:xfrm>
            <a:off x="5100760" y="2355557"/>
            <a:ext cx="1409042" cy="1382527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70D788F3-20F9-27BE-06DF-B51F8FBA4483}"/>
              </a:ext>
            </a:extLst>
          </p:cNvPr>
          <p:cNvSpPr/>
          <p:nvPr/>
        </p:nvSpPr>
        <p:spPr>
          <a:xfrm>
            <a:off x="5802181" y="2455353"/>
            <a:ext cx="1405312" cy="12827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CAB9319-EBDA-B4C1-0410-3726CA9025FA}"/>
              </a:ext>
            </a:extLst>
          </p:cNvPr>
          <p:cNvSpPr txBox="1"/>
          <p:nvPr/>
        </p:nvSpPr>
        <p:spPr>
          <a:xfrm>
            <a:off x="5781410" y="3580401"/>
            <a:ext cx="806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38AC6E83-93CD-91D0-425E-E73FDEA3F267}"/>
              </a:ext>
            </a:extLst>
          </p:cNvPr>
          <p:cNvSpPr/>
          <p:nvPr/>
        </p:nvSpPr>
        <p:spPr>
          <a:xfrm>
            <a:off x="5169472" y="2757997"/>
            <a:ext cx="635809" cy="5776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кутник: округлені кути 79">
            <a:extLst>
              <a:ext uri="{FF2B5EF4-FFF2-40B4-BE49-F238E27FC236}">
                <a16:creationId xmlns="" xmlns:a16="http://schemas.microsoft.com/office/drawing/2014/main" id="{B4D187E6-5D9F-B266-6912-591CB4D245DF}"/>
              </a:ext>
            </a:extLst>
          </p:cNvPr>
          <p:cNvSpPr/>
          <p:nvPr/>
        </p:nvSpPr>
        <p:spPr>
          <a:xfrm>
            <a:off x="6266006" y="2807338"/>
            <a:ext cx="477663" cy="4817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3" name="Picture 2" descr="✓ Мороженное - PNG #8 скачать клипарт бесплатно - Clipart-DB">
            <a:extLst>
              <a:ext uri="{FF2B5EF4-FFF2-40B4-BE49-F238E27FC236}">
                <a16:creationId xmlns="" xmlns:a16="http://schemas.microsoft.com/office/drawing/2014/main" id="{3B399CCB-0585-D951-9A70-D734D7BA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25" y="2602144"/>
            <a:ext cx="1723984" cy="2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BB11BB83-E750-28D0-9A99-49D8B9AC546E}"/>
              </a:ext>
            </a:extLst>
          </p:cNvPr>
          <p:cNvSpPr/>
          <p:nvPr/>
        </p:nvSpPr>
        <p:spPr>
          <a:xfrm>
            <a:off x="7339333" y="2355557"/>
            <a:ext cx="1409042" cy="1468616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888BABC5-FC28-3077-B6BB-5C128A6C8E44}"/>
              </a:ext>
            </a:extLst>
          </p:cNvPr>
          <p:cNvSpPr/>
          <p:nvPr/>
        </p:nvSpPr>
        <p:spPr>
          <a:xfrm>
            <a:off x="8040754" y="2541442"/>
            <a:ext cx="1405312" cy="12827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7C82B41-5649-090C-A3CF-9D521214DA2E}"/>
              </a:ext>
            </a:extLst>
          </p:cNvPr>
          <p:cNvSpPr txBox="1"/>
          <p:nvPr/>
        </p:nvSpPr>
        <p:spPr>
          <a:xfrm>
            <a:off x="8019983" y="3666490"/>
            <a:ext cx="806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798FDA2E-3A18-CA20-3288-98425C4017B6}"/>
              </a:ext>
            </a:extLst>
          </p:cNvPr>
          <p:cNvSpPr/>
          <p:nvPr/>
        </p:nvSpPr>
        <p:spPr>
          <a:xfrm>
            <a:off x="7492125" y="2764797"/>
            <a:ext cx="635809" cy="5776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Прямокутник: округлені кути 85">
            <a:extLst>
              <a:ext uri="{FF2B5EF4-FFF2-40B4-BE49-F238E27FC236}">
                <a16:creationId xmlns="" xmlns:a16="http://schemas.microsoft.com/office/drawing/2014/main" id="{7F651168-EEFA-74AE-C28C-093A38485B11}"/>
              </a:ext>
            </a:extLst>
          </p:cNvPr>
          <p:cNvSpPr/>
          <p:nvPr/>
        </p:nvSpPr>
        <p:spPr>
          <a:xfrm>
            <a:off x="8504579" y="2893427"/>
            <a:ext cx="477663" cy="4817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9" name="Picture 2" descr="✓ Мороженное - PNG #8 скачать клипарт бесплатно - Clipart-DB">
            <a:extLst>
              <a:ext uri="{FF2B5EF4-FFF2-40B4-BE49-F238E27FC236}">
                <a16:creationId xmlns="" xmlns:a16="http://schemas.microsoft.com/office/drawing/2014/main" id="{258B3DB1-1CF2-0CC5-9D47-D6EAD5BE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447" y="2535383"/>
            <a:ext cx="1723984" cy="2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вал 59">
            <a:extLst>
              <a:ext uri="{FF2B5EF4-FFF2-40B4-BE49-F238E27FC236}">
                <a16:creationId xmlns="" xmlns:a16="http://schemas.microsoft.com/office/drawing/2014/main" id="{BA4784F3-E73C-F5DA-E47D-B1BC45AB186B}"/>
              </a:ext>
            </a:extLst>
          </p:cNvPr>
          <p:cNvSpPr/>
          <p:nvPr/>
        </p:nvSpPr>
        <p:spPr>
          <a:xfrm>
            <a:off x="9730264" y="2355557"/>
            <a:ext cx="1367433" cy="1401855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4B5472F6-F54F-B7A7-D38E-85132698D41E}"/>
              </a:ext>
            </a:extLst>
          </p:cNvPr>
          <p:cNvSpPr/>
          <p:nvPr/>
        </p:nvSpPr>
        <p:spPr>
          <a:xfrm>
            <a:off x="10390076" y="2474681"/>
            <a:ext cx="1405312" cy="12827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689E1FBE-A41D-FCCC-B206-EC92EEF88BFF}"/>
              </a:ext>
            </a:extLst>
          </p:cNvPr>
          <p:cNvSpPr txBox="1"/>
          <p:nvPr/>
        </p:nvSpPr>
        <p:spPr>
          <a:xfrm>
            <a:off x="10369305" y="3599729"/>
            <a:ext cx="806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Прямокутник: округлені кути 91">
            <a:extLst>
              <a:ext uri="{FF2B5EF4-FFF2-40B4-BE49-F238E27FC236}">
                <a16:creationId xmlns="" xmlns:a16="http://schemas.microsoft.com/office/drawing/2014/main" id="{A48BE780-2FB3-C70E-B771-2D0A459E5F40}"/>
              </a:ext>
            </a:extLst>
          </p:cNvPr>
          <p:cNvSpPr/>
          <p:nvPr/>
        </p:nvSpPr>
        <p:spPr>
          <a:xfrm>
            <a:off x="10853901" y="2826666"/>
            <a:ext cx="477663" cy="4817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95CE70CE-50C8-4305-9594-8DF0068A3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513284" y="2516055"/>
            <a:ext cx="381740" cy="6043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4DF79A8A-78CA-45C3-5628-8C66F3AEF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6301965" y="2701183"/>
            <a:ext cx="470074" cy="68689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16FBD3AA-CADA-F9E3-1577-E6B149D41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868667" y="2686642"/>
            <a:ext cx="424330" cy="68689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60C752E7-ACD0-6797-F178-F96E54052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8545348" y="2822220"/>
            <a:ext cx="424330" cy="68689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BC140AE4-7664-63B5-FD50-A701C08C8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10865325" y="2678712"/>
            <a:ext cx="424330" cy="686891"/>
          </a:xfrm>
          <a:prstGeom prst="rect">
            <a:avLst/>
          </a:prstGeom>
        </p:spPr>
      </p:pic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CF1A2746-64A9-9C7B-3428-0FDB5C1C57A2}"/>
              </a:ext>
            </a:extLst>
          </p:cNvPr>
          <p:cNvSpPr/>
          <p:nvPr/>
        </p:nvSpPr>
        <p:spPr>
          <a:xfrm>
            <a:off x="9730264" y="2787958"/>
            <a:ext cx="635809" cy="5776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582109"/>
            <a:ext cx="1264356" cy="127589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№2-3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BC88A40-B7A3-EE52-DDFC-30696D6BA793}"/>
              </a:ext>
            </a:extLst>
          </p:cNvPr>
          <p:cNvSpPr txBox="1"/>
          <p:nvPr/>
        </p:nvSpPr>
        <p:spPr>
          <a:xfrm>
            <a:off x="4156702" y="5512168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uk-UA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82CAF13-15CC-E192-FC7E-145E1AEF5567}"/>
              </a:ext>
            </a:extLst>
          </p:cNvPr>
          <p:cNvSpPr txBox="1"/>
          <p:nvPr/>
        </p:nvSpPr>
        <p:spPr>
          <a:xfrm>
            <a:off x="6689068" y="5478083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+ 2 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BC88A40-B7A3-EE52-DDFC-30696D6BA793}"/>
              </a:ext>
            </a:extLst>
          </p:cNvPr>
          <p:cNvSpPr txBox="1"/>
          <p:nvPr/>
        </p:nvSpPr>
        <p:spPr>
          <a:xfrm>
            <a:off x="1665915" y="5503592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C88A40-B7A3-EE52-DDFC-30696D6BA793}"/>
              </a:ext>
            </a:extLst>
          </p:cNvPr>
          <p:cNvSpPr txBox="1"/>
          <p:nvPr/>
        </p:nvSpPr>
        <p:spPr>
          <a:xfrm>
            <a:off x="9336598" y="5540266"/>
            <a:ext cx="188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uk-UA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x-none" sz="40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3C321C-F601-3A65-DCF9-74E98E48A793}"/>
              </a:ext>
            </a:extLst>
          </p:cNvPr>
          <p:cNvSpPr txBox="1"/>
          <p:nvPr/>
        </p:nvSpPr>
        <p:spPr>
          <a:xfrm>
            <a:off x="2123304" y="1327353"/>
            <a:ext cx="8657054" cy="52322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 smtClean="0">
                <a:solidFill>
                  <a:srgbClr val="7030A0"/>
                </a:solidFill>
              </a:rPr>
              <a:t>Зафарбуй клітинку, на яку потрібно поставити фішку.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39">
            <a:extLst>
              <a:ext uri="{FF2B5EF4-FFF2-40B4-BE49-F238E27FC236}">
                <a16:creationId xmlns="" xmlns:a16="http://schemas.microsoft.com/office/drawing/2014/main" id="{B0CCE74E-AB7D-84E3-E890-2FF4D84DAC1C}"/>
              </a:ext>
            </a:extLst>
          </p:cNvPr>
          <p:cNvSpPr/>
          <p:nvPr/>
        </p:nvSpPr>
        <p:spPr>
          <a:xfrm>
            <a:off x="2084244" y="512522"/>
            <a:ext cx="8732066" cy="67936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</a:t>
            </a:r>
            <a:r>
              <a:rPr lang="uk-UA" sz="4000" b="1" dirty="0" smtClean="0">
                <a:solidFill>
                  <a:schemeClr val="bg1"/>
                </a:solidFill>
              </a:rPr>
              <a:t>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2831489" y="3997735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="" xmlns:a16="http://schemas.microsoft.com/office/drawing/2014/main" id="{7D88921E-0942-5EF0-85F1-B556AC9B0340}"/>
              </a:ext>
            </a:extLst>
          </p:cNvPr>
          <p:cNvSpPr/>
          <p:nvPr/>
        </p:nvSpPr>
        <p:spPr>
          <a:xfrm>
            <a:off x="4396682" y="3997735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="" xmlns:a16="http://schemas.microsoft.com/office/drawing/2014/main" id="{780D2D50-65C2-487D-242D-61500F56C428}"/>
              </a:ext>
            </a:extLst>
          </p:cNvPr>
          <p:cNvSpPr/>
          <p:nvPr/>
        </p:nvSpPr>
        <p:spPr>
          <a:xfrm>
            <a:off x="5961875" y="3997735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="" xmlns:a16="http://schemas.microsoft.com/office/drawing/2014/main" id="{C93EDB16-0645-6380-7CB1-D443D94F99F9}"/>
              </a:ext>
            </a:extLst>
          </p:cNvPr>
          <p:cNvSpPr/>
          <p:nvPr/>
        </p:nvSpPr>
        <p:spPr>
          <a:xfrm>
            <a:off x="7527068" y="3997735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="" xmlns:a16="http://schemas.microsoft.com/office/drawing/2014/main" id="{41D5E530-E740-C336-E4D1-D705549A146A}"/>
              </a:ext>
            </a:extLst>
          </p:cNvPr>
          <p:cNvSpPr/>
          <p:nvPr/>
        </p:nvSpPr>
        <p:spPr>
          <a:xfrm>
            <a:off x="9092261" y="3997735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8" name="Picture 4" descr="https://o.remove.bg/downloads/7d8023eb-1295-4206-bd38-734c953efa49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58" y="1095316"/>
            <a:ext cx="3494082" cy="349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0807" y="4167784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1</a:t>
            </a:r>
            <a:endParaRPr lang="uk-UA" sz="4800" dirty="0"/>
          </a:p>
        </p:txBody>
      </p:sp>
      <p:sp>
        <p:nvSpPr>
          <p:cNvPr id="42" name="TextBox 41"/>
          <p:cNvSpPr txBox="1"/>
          <p:nvPr/>
        </p:nvSpPr>
        <p:spPr>
          <a:xfrm>
            <a:off x="4666250" y="4167783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2</a:t>
            </a:r>
            <a:endParaRPr lang="uk-UA" sz="4800" dirty="0"/>
          </a:p>
        </p:txBody>
      </p:sp>
      <p:sp>
        <p:nvSpPr>
          <p:cNvPr id="43" name="TextBox 42"/>
          <p:cNvSpPr txBox="1"/>
          <p:nvPr/>
        </p:nvSpPr>
        <p:spPr>
          <a:xfrm>
            <a:off x="6211159" y="4167783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3</a:t>
            </a:r>
            <a:endParaRPr lang="uk-UA" sz="4800" dirty="0"/>
          </a:p>
        </p:txBody>
      </p:sp>
      <p:sp>
        <p:nvSpPr>
          <p:cNvPr id="44" name="TextBox 43"/>
          <p:cNvSpPr txBox="1"/>
          <p:nvPr/>
        </p:nvSpPr>
        <p:spPr>
          <a:xfrm>
            <a:off x="7776352" y="4167782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4</a:t>
            </a:r>
            <a:endParaRPr lang="uk-UA" sz="4800" dirty="0"/>
          </a:p>
        </p:txBody>
      </p:sp>
      <p:sp>
        <p:nvSpPr>
          <p:cNvPr id="45" name="TextBox 44"/>
          <p:cNvSpPr txBox="1"/>
          <p:nvPr/>
        </p:nvSpPr>
        <p:spPr>
          <a:xfrm>
            <a:off x="9341545" y="4167782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5</a:t>
            </a:r>
            <a:endParaRPr lang="uk-UA" sz="4800" dirty="0"/>
          </a:p>
        </p:txBody>
      </p:sp>
      <p:sp>
        <p:nvSpPr>
          <p:cNvPr id="46" name="Прямокутник: округлені кути 25">
            <a:extLst>
              <a:ext uri="{FF2B5EF4-FFF2-40B4-BE49-F238E27FC236}">
                <a16:creationId xmlns="" xmlns:a16="http://schemas.microsoft.com/office/drawing/2014/main" id="{41D5E530-E740-C336-E4D1-D705549A146A}"/>
              </a:ext>
            </a:extLst>
          </p:cNvPr>
          <p:cNvSpPr/>
          <p:nvPr/>
        </p:nvSpPr>
        <p:spPr>
          <a:xfrm>
            <a:off x="10657454" y="3997735"/>
            <a:ext cx="1325047" cy="1183326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/>
          <p:cNvSpPr txBox="1"/>
          <p:nvPr/>
        </p:nvSpPr>
        <p:spPr>
          <a:xfrm>
            <a:off x="10906738" y="4167782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6</a:t>
            </a:r>
            <a:endParaRPr lang="uk-UA" sz="4800" dirty="0"/>
          </a:p>
        </p:txBody>
      </p:sp>
      <p:sp>
        <p:nvSpPr>
          <p:cNvPr id="48" name="Прямокутник: округлені кути 25">
            <a:extLst>
              <a:ext uri="{FF2B5EF4-FFF2-40B4-BE49-F238E27FC236}">
                <a16:creationId xmlns="" xmlns:a16="http://schemas.microsoft.com/office/drawing/2014/main" id="{41D5E530-E740-C336-E4D1-D705549A146A}"/>
              </a:ext>
            </a:extLst>
          </p:cNvPr>
          <p:cNvSpPr/>
          <p:nvPr/>
        </p:nvSpPr>
        <p:spPr>
          <a:xfrm>
            <a:off x="9092259" y="4024223"/>
            <a:ext cx="1325047" cy="118332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0" y="5582109"/>
            <a:ext cx="1054100" cy="127589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 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8" name="Picture 2" descr="Cartoon kangaroo Royalty Free Vector Image - VectorStock">
            <a:extLst>
              <a:ext uri="{FF2B5EF4-FFF2-40B4-BE49-F238E27FC236}">
                <a16:creationId xmlns="" xmlns:a16="http://schemas.microsoft.com/office/drawing/2014/main" id="{3E25EFF7-903A-D343-6E7A-40A12CBA2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 bwMode="auto">
          <a:xfrm flipH="1">
            <a:off x="143205" y="1991089"/>
            <a:ext cx="2468560" cy="30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C452117-F709-CC11-8CFD-EBDEE21A1E6F}"/>
              </a:ext>
            </a:extLst>
          </p:cNvPr>
          <p:cNvSpPr txBox="1"/>
          <p:nvPr/>
        </p:nvSpPr>
        <p:spPr>
          <a:xfrm>
            <a:off x="1520531" y="517324"/>
            <a:ext cx="9877778" cy="946681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 smtClean="0">
                <a:solidFill>
                  <a:schemeClr val="bg1"/>
                </a:solidFill>
              </a:rPr>
              <a:t>Добери і запиши </a:t>
            </a:r>
            <a:r>
              <a:rPr lang="ru-RU" sz="3200" dirty="0" err="1" smtClean="0">
                <a:solidFill>
                  <a:schemeClr val="bg1"/>
                </a:solidFill>
              </a:rPr>
              <a:t>відповідні</a:t>
            </a:r>
            <a:r>
              <a:rPr lang="ru-RU" sz="3200" dirty="0" smtClean="0">
                <a:solidFill>
                  <a:schemeClr val="bg1"/>
                </a:solidFill>
              </a:rPr>
              <a:t> числа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6485" y="3392346"/>
            <a:ext cx="125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534153" y="3304077"/>
            <a:ext cx="1287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093387" y="3337463"/>
            <a:ext cx="1290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920126" y="3304077"/>
            <a:ext cx="121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1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" y="1464005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477285" y="1629822"/>
            <a:ext cx="1813459" cy="1014319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57142" y="2439217"/>
            <a:ext cx="1462984" cy="814409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20126" y="1599775"/>
            <a:ext cx="1571963" cy="1044366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15099" y="1629823"/>
            <a:ext cx="1744321" cy="932756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-1" y="5582109"/>
            <a:ext cx="1186619" cy="127589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№5-6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8793" y="3337463"/>
            <a:ext cx="112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F1BFDD2-4E4C-9E40-F8B7-DD6827EBFCA1}"/>
              </a:ext>
            </a:extLst>
          </p:cNvPr>
          <p:cNvSpPr txBox="1"/>
          <p:nvPr/>
        </p:nvSpPr>
        <p:spPr>
          <a:xfrm>
            <a:off x="1054100" y="517324"/>
            <a:ext cx="10344209" cy="946681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3200" dirty="0" err="1" smtClean="0">
                <a:solidFill>
                  <a:schemeClr val="bg1"/>
                </a:solidFill>
              </a:rPr>
              <a:t>Прономеруй</a:t>
            </a:r>
            <a:r>
              <a:rPr lang="uk-UA" sz="3200" dirty="0" smtClean="0">
                <a:solidFill>
                  <a:schemeClr val="bg1"/>
                </a:solidFill>
              </a:rPr>
              <a:t> кубики від найбільшого до найменшого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4179" y="1629822"/>
            <a:ext cx="1687015" cy="1014319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62130" y="2439217"/>
            <a:ext cx="1550288" cy="898246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1 клас\2 Матем\1 УРОКИ Листопад\№021 Числа 1-6. Склад числа 6\2023-10-06_231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55" y="1623973"/>
            <a:ext cx="9882972" cy="25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2296458" y="4326553"/>
            <a:ext cx="1191810" cy="1007161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/>
          <p:cNvSpPr txBox="1"/>
          <p:nvPr/>
        </p:nvSpPr>
        <p:spPr>
          <a:xfrm>
            <a:off x="2557537" y="4393194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lang="uk-UA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7381781" y="4393194"/>
            <a:ext cx="1191810" cy="1007161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/>
          <p:cNvSpPr txBox="1"/>
          <p:nvPr/>
        </p:nvSpPr>
        <p:spPr>
          <a:xfrm>
            <a:off x="7564447" y="4488749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F0"/>
                </a:solidFill>
              </a:rPr>
              <a:t>2</a:t>
            </a:r>
            <a:endParaRPr lang="uk-UA" sz="4800" b="1" dirty="0">
              <a:solidFill>
                <a:srgbClr val="00B0F0"/>
              </a:solidFill>
            </a:endParaRPr>
          </a:p>
        </p:txBody>
      </p:sp>
      <p:sp>
        <p:nvSpPr>
          <p:cNvPr id="26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4086485" y="4393193"/>
            <a:ext cx="1191810" cy="1007161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5820331" y="4393192"/>
            <a:ext cx="1191810" cy="1007161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9058181" y="4326553"/>
            <a:ext cx="1191810" cy="1007161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Прямокутник: округлені кути 1">
            <a:extLst>
              <a:ext uri="{FF2B5EF4-FFF2-40B4-BE49-F238E27FC236}">
                <a16:creationId xmlns="" xmlns:a16="http://schemas.microsoft.com/office/drawing/2014/main" id="{55AD4A03-8D0F-6EAE-F3F0-4BA7D1238208}"/>
              </a:ext>
            </a:extLst>
          </p:cNvPr>
          <p:cNvSpPr/>
          <p:nvPr/>
        </p:nvSpPr>
        <p:spPr>
          <a:xfrm>
            <a:off x="10530091" y="4353395"/>
            <a:ext cx="1191810" cy="1007161"/>
          </a:xfrm>
          <a:prstGeom prst="roundRect">
            <a:avLst/>
          </a:prstGeom>
          <a:noFill/>
          <a:ln w="38100">
            <a:solidFill>
              <a:srgbClr val="FF6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TextBox 29"/>
          <p:cNvSpPr txBox="1"/>
          <p:nvPr/>
        </p:nvSpPr>
        <p:spPr>
          <a:xfrm>
            <a:off x="4269151" y="4455257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</a:rPr>
              <a:t>3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12757" y="4466171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7030A0"/>
                </a:solidFill>
              </a:rPr>
              <a:t>4</a:t>
            </a:r>
            <a:endParaRPr lang="uk-UA" sz="48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2997" y="4455256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</a:rPr>
              <a:t>6</a:t>
            </a:r>
            <a:endParaRPr lang="uk-UA" sz="4800" b="1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93582" y="4414634"/>
            <a:ext cx="82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5</a:t>
            </a:r>
            <a:endParaRPr lang="uk-UA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8" grpId="0" animBg="1"/>
      <p:bldP spid="22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/>
          <p:cNvSpPr/>
          <p:nvPr/>
        </p:nvSpPr>
        <p:spPr>
          <a:xfrm>
            <a:off x="5746146" y="2143227"/>
            <a:ext cx="4360025" cy="337028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/>
          <p:cNvSpPr/>
          <p:nvPr/>
        </p:nvSpPr>
        <p:spPr>
          <a:xfrm>
            <a:off x="8072498" y="2356535"/>
            <a:ext cx="3478922" cy="337028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2066318" y="4668415"/>
            <a:ext cx="4310743" cy="1889127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Овал 1"/>
          <p:cNvSpPr/>
          <p:nvPr/>
        </p:nvSpPr>
        <p:spPr>
          <a:xfrm>
            <a:off x="970383" y="2559890"/>
            <a:ext cx="4310743" cy="1889127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TextBox 31"/>
          <p:cNvSpPr txBox="1"/>
          <p:nvPr/>
        </p:nvSpPr>
        <p:spPr>
          <a:xfrm>
            <a:off x="2131256" y="390930"/>
            <a:ext cx="7096247" cy="1898091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>
                <a:solidFill>
                  <a:srgbClr val="7030A0"/>
                </a:solidFill>
              </a:rPr>
              <a:t>Які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монети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із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запропонованих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слід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узяти</a:t>
            </a:r>
            <a:r>
              <a:rPr lang="ru-RU" dirty="0">
                <a:solidFill>
                  <a:srgbClr val="7030A0"/>
                </a:solidFill>
              </a:rPr>
              <a:t>, </a:t>
            </a:r>
            <a:r>
              <a:rPr lang="ru-RU" dirty="0" err="1">
                <a:solidFill>
                  <a:srgbClr val="7030A0"/>
                </a:solidFill>
              </a:rPr>
              <a:t>щоб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отримати</a:t>
            </a:r>
            <a:r>
              <a:rPr lang="ru-RU" dirty="0">
                <a:solidFill>
                  <a:srgbClr val="7030A0"/>
                </a:solidFill>
              </a:rPr>
              <a:t> 6 </a:t>
            </a:r>
            <a:r>
              <a:rPr lang="ru-RU" dirty="0" err="1">
                <a:solidFill>
                  <a:srgbClr val="7030A0"/>
                </a:solidFill>
              </a:rPr>
              <a:t>грн</a:t>
            </a:r>
            <a:r>
              <a:rPr lang="ru-RU" dirty="0">
                <a:solidFill>
                  <a:srgbClr val="7030A0"/>
                </a:solidFill>
              </a:rPr>
              <a:t>? </a:t>
            </a:r>
            <a:r>
              <a:rPr lang="ru-RU" dirty="0" err="1">
                <a:solidFill>
                  <a:srgbClr val="7030A0"/>
                </a:solidFill>
              </a:rPr>
              <a:t>Назви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кілька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варіантів</a:t>
            </a:r>
            <a:r>
              <a:rPr lang="ru-RU" dirty="0">
                <a:solidFill>
                  <a:srgbClr val="7030A0"/>
                </a:solidFill>
              </a:rPr>
              <a:t>. Обведи.</a:t>
            </a:r>
          </a:p>
        </p:txBody>
      </p:sp>
      <p:pic>
        <p:nvPicPr>
          <p:cNvPr id="8194" name="Picture 2" descr="https://o.remove.bg/downloads/09ba2f6a-2cb0-41fb-bfd4-611e7ef7b8ea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04" y="2758696"/>
            <a:ext cx="1235038" cy="123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.remove.bg/downloads/b45daa90-dc40-4ee5-83c7-b8877c6a9fc6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57" y="2774337"/>
            <a:ext cx="1350477" cy="13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o.remove.bg/downloads/5baa2b07-5b74-4291-be6f-48441d159f4b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44" y="2774337"/>
            <a:ext cx="1180419" cy="11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o.remove.bg/downloads/b45daa90-dc40-4ee5-83c7-b8877c6a9fc6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06" y="4947136"/>
            <a:ext cx="1350477" cy="13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o.remove.bg/downloads/5baa2b07-5b74-4291-be6f-48441d159f4b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00" y="2559890"/>
            <a:ext cx="1180419" cy="11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o.remove.bg/downloads/5baa2b07-5b74-4291-be6f-48441d159f4b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88" y="5065373"/>
            <a:ext cx="1180419" cy="11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o.remove.bg/downloads/5baa2b07-5b74-4291-be6f-48441d159f4b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79" y="3828367"/>
            <a:ext cx="1180419" cy="11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.remove.bg/downloads/09ba2f6a-2cb0-41fb-bfd4-611e7ef7b8ea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44" y="3338472"/>
            <a:ext cx="1235038" cy="123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o.remove.bg/downloads/09ba2f6a-2cb0-41fb-bfd4-611e7ef7b8ea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25" y="4034747"/>
            <a:ext cx="1235038" cy="123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уга 2"/>
          <p:cNvSpPr/>
          <p:nvPr/>
        </p:nvSpPr>
        <p:spPr>
          <a:xfrm rot="2435181">
            <a:off x="6082927" y="1914110"/>
            <a:ext cx="3053490" cy="4920670"/>
          </a:xfrm>
          <a:prstGeom prst="arc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4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2" grpId="0" animBg="1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A48984A-CE17-9B30-1EEA-F567855FF70C}"/>
              </a:ext>
            </a:extLst>
          </p:cNvPr>
          <p:cNvSpPr txBox="1"/>
          <p:nvPr/>
        </p:nvSpPr>
        <p:spPr>
          <a:xfrm>
            <a:off x="1914477" y="464261"/>
            <a:ext cx="8732065" cy="1195205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3200" dirty="0">
                <a:solidFill>
                  <a:schemeClr val="bg1"/>
                </a:solidFill>
              </a:rPr>
              <a:t>Монстрики мають вишикуватися по двоє, </a:t>
            </a:r>
            <a:endParaRPr lang="uk-UA" sz="3200" dirty="0" smtClean="0">
              <a:solidFill>
                <a:schemeClr val="bg1"/>
              </a:solidFill>
            </a:endParaRPr>
          </a:p>
          <a:p>
            <a:r>
              <a:rPr lang="uk-UA" sz="3200" dirty="0" smtClean="0">
                <a:solidFill>
                  <a:schemeClr val="bg1"/>
                </a:solidFill>
              </a:rPr>
              <a:t>щоб </a:t>
            </a:r>
            <a:r>
              <a:rPr lang="uk-UA" sz="3200" dirty="0">
                <a:solidFill>
                  <a:schemeClr val="bg1"/>
                </a:solidFill>
              </a:rPr>
              <a:t>їхати на екскурсію. Хто з ким у парі?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2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5FF6B332-679B-B0CA-298B-59C1F65A9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10" r="80346"/>
          <a:stretch/>
        </p:blipFill>
        <p:spPr bwMode="auto">
          <a:xfrm>
            <a:off x="918899" y="4966819"/>
            <a:ext cx="1029432" cy="13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35510B3F-3AD9-1106-79D5-9A7F14EAE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18" t="34904" b="36092"/>
          <a:stretch/>
        </p:blipFill>
        <p:spPr bwMode="auto">
          <a:xfrm>
            <a:off x="2076602" y="5168166"/>
            <a:ext cx="1067531" cy="101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9AB443F9-D3CB-439B-3808-A94F49BE7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" t="32899" r="76015" b="38128"/>
          <a:stretch/>
        </p:blipFill>
        <p:spPr bwMode="auto">
          <a:xfrm>
            <a:off x="10026086" y="5105554"/>
            <a:ext cx="1240912" cy="10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2D26E2B8-21E7-E598-4848-C9BDE1FC7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93" r="20925" b="68415"/>
          <a:stretch/>
        </p:blipFill>
        <p:spPr bwMode="auto">
          <a:xfrm>
            <a:off x="3144133" y="4966819"/>
            <a:ext cx="1067531" cy="11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DF4E42F9-5428-F951-DDB2-569152C95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46" t="30661" r="20492" b="36393"/>
          <a:stretch/>
        </p:blipFill>
        <p:spPr bwMode="auto">
          <a:xfrm>
            <a:off x="4300341" y="4966819"/>
            <a:ext cx="919821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D3A3DC09-F0A8-F067-C8C1-E0237AE1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2" r="58846" b="71028"/>
          <a:stretch/>
        </p:blipFill>
        <p:spPr bwMode="auto">
          <a:xfrm>
            <a:off x="5224935" y="5058065"/>
            <a:ext cx="1067532" cy="10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A2E31113-A476-AE7C-8650-022391FDE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618" b="71404"/>
          <a:stretch/>
        </p:blipFill>
        <p:spPr bwMode="auto">
          <a:xfrm>
            <a:off x="6210918" y="5058065"/>
            <a:ext cx="1067531" cy="9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9A31029E-DF4F-1364-1FA5-7CA1DF15F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29" b="64543"/>
          <a:stretch/>
        </p:blipFill>
        <p:spPr bwMode="auto">
          <a:xfrm>
            <a:off x="7344143" y="4879127"/>
            <a:ext cx="920289" cy="123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CF3310AD-2DA0-413F-2467-8ADEEC007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30872" r="37717" b="37317"/>
          <a:stretch/>
        </p:blipFill>
        <p:spPr bwMode="auto">
          <a:xfrm>
            <a:off x="8053986" y="4942791"/>
            <a:ext cx="1067531" cy="111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ute Monsters Clip Art (1429654) | Clipart | Design Bundles">
            <a:extLst>
              <a:ext uri="{FF2B5EF4-FFF2-40B4-BE49-F238E27FC236}">
                <a16:creationId xmlns="" xmlns:a16="http://schemas.microsoft.com/office/drawing/2014/main" id="{208CA64C-1C9D-F0C8-BC8F-B337C6627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33850" r="58605" b="36164"/>
          <a:stretch/>
        </p:blipFill>
        <p:spPr bwMode="auto">
          <a:xfrm>
            <a:off x="9169001" y="5105554"/>
            <a:ext cx="904569" cy="10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3922D95-9C35-14FB-C93B-960F718E6105}"/>
              </a:ext>
            </a:extLst>
          </p:cNvPr>
          <p:cNvSpPr txBox="1"/>
          <p:nvPr/>
        </p:nvSpPr>
        <p:spPr>
          <a:xfrm>
            <a:off x="1215508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7C308D46-A270-0E2D-2A8E-4142A1F84F83}"/>
              </a:ext>
            </a:extLst>
          </p:cNvPr>
          <p:cNvSpPr txBox="1"/>
          <p:nvPr/>
        </p:nvSpPr>
        <p:spPr>
          <a:xfrm>
            <a:off x="2309928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7C5F0820-6CA7-1C39-3260-3595B57642C0}"/>
              </a:ext>
            </a:extLst>
          </p:cNvPr>
          <p:cNvSpPr txBox="1"/>
          <p:nvPr/>
        </p:nvSpPr>
        <p:spPr>
          <a:xfrm>
            <a:off x="3410305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8608E268-056A-393E-E785-4D1C8D30439E}"/>
              </a:ext>
            </a:extLst>
          </p:cNvPr>
          <p:cNvSpPr txBox="1"/>
          <p:nvPr/>
        </p:nvSpPr>
        <p:spPr>
          <a:xfrm>
            <a:off x="4431972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ADBC7D3E-6C1F-82B8-0C05-B69147F123BB}"/>
              </a:ext>
            </a:extLst>
          </p:cNvPr>
          <p:cNvSpPr txBox="1"/>
          <p:nvPr/>
        </p:nvSpPr>
        <p:spPr>
          <a:xfrm>
            <a:off x="5504080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7409403-7825-1BD7-6AAA-015C77DDAA3D}"/>
              </a:ext>
            </a:extLst>
          </p:cNvPr>
          <p:cNvSpPr txBox="1"/>
          <p:nvPr/>
        </p:nvSpPr>
        <p:spPr>
          <a:xfrm>
            <a:off x="6523061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A0A34CDA-F42F-1610-6975-C3018C6C6363}"/>
              </a:ext>
            </a:extLst>
          </p:cNvPr>
          <p:cNvSpPr txBox="1"/>
          <p:nvPr/>
        </p:nvSpPr>
        <p:spPr>
          <a:xfrm>
            <a:off x="7420686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B7BDA349-AB50-880B-266D-842D380E7C53}"/>
              </a:ext>
            </a:extLst>
          </p:cNvPr>
          <p:cNvSpPr txBox="1"/>
          <p:nvPr/>
        </p:nvSpPr>
        <p:spPr>
          <a:xfrm>
            <a:off x="8284715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468E9BD4-4DC3-78E8-6797-49E34E1C76E1}"/>
              </a:ext>
            </a:extLst>
          </p:cNvPr>
          <p:cNvSpPr txBox="1"/>
          <p:nvPr/>
        </p:nvSpPr>
        <p:spPr>
          <a:xfrm>
            <a:off x="9221338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9ECD4BC6-EBBB-8C45-3ECD-F9C6ADA3C3CA}"/>
              </a:ext>
            </a:extLst>
          </p:cNvPr>
          <p:cNvSpPr txBox="1"/>
          <p:nvPr/>
        </p:nvSpPr>
        <p:spPr>
          <a:xfrm>
            <a:off x="10326153" y="6069704"/>
            <a:ext cx="55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Групувати 55">
            <a:extLst>
              <a:ext uri="{FF2B5EF4-FFF2-40B4-BE49-F238E27FC236}">
                <a16:creationId xmlns="" xmlns:a16="http://schemas.microsoft.com/office/drawing/2014/main" id="{A8DC57AF-E195-F8FA-DC66-08A6C07FE839}"/>
              </a:ext>
            </a:extLst>
          </p:cNvPr>
          <p:cNvGrpSpPr/>
          <p:nvPr/>
        </p:nvGrpSpPr>
        <p:grpSpPr>
          <a:xfrm>
            <a:off x="2436849" y="2244146"/>
            <a:ext cx="7397991" cy="2091281"/>
            <a:chOff x="2744759" y="1703783"/>
            <a:chExt cx="7397991" cy="2091281"/>
          </a:xfrm>
        </p:grpSpPr>
        <p:pic>
          <p:nvPicPr>
            <p:cNvPr id="84" name="Picture 14" descr="Автобус в png - картинки и иконки без фона">
              <a:extLst>
                <a:ext uri="{FF2B5EF4-FFF2-40B4-BE49-F238E27FC236}">
                  <a16:creationId xmlns="" xmlns:a16="http://schemas.microsoft.com/office/drawing/2014/main" id="{1D0854BD-578D-325A-CA89-4A835D882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759" y="1703783"/>
              <a:ext cx="7397991" cy="209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52542A35-7B81-8BF8-5B93-36FD9D1322C4}"/>
                </a:ext>
              </a:extLst>
            </p:cNvPr>
            <p:cNvSpPr txBox="1"/>
            <p:nvPr/>
          </p:nvSpPr>
          <p:spPr>
            <a:xfrm>
              <a:off x="6554888" y="2533490"/>
              <a:ext cx="5521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x-none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Полілінія: фігура 49">
            <a:extLst>
              <a:ext uri="{FF2B5EF4-FFF2-40B4-BE49-F238E27FC236}">
                <a16:creationId xmlns="" xmlns:a16="http://schemas.microsoft.com/office/drawing/2014/main" id="{E18C4FB2-C408-D6D7-6F4E-F7B902E1BD18}"/>
              </a:ext>
            </a:extLst>
          </p:cNvPr>
          <p:cNvSpPr/>
          <p:nvPr/>
        </p:nvSpPr>
        <p:spPr>
          <a:xfrm>
            <a:off x="1678206" y="4020982"/>
            <a:ext cx="3500284" cy="1091381"/>
          </a:xfrm>
          <a:custGeom>
            <a:avLst/>
            <a:gdLst>
              <a:gd name="connsiteX0" fmla="*/ 0 w 3500284"/>
              <a:gd name="connsiteY0" fmla="*/ 1012723 h 1091381"/>
              <a:gd name="connsiteX1" fmla="*/ 3500284 w 3500284"/>
              <a:gd name="connsiteY1" fmla="*/ 0 h 1091381"/>
              <a:gd name="connsiteX2" fmla="*/ 2084439 w 3500284"/>
              <a:gd name="connsiteY2" fmla="*/ 1091381 h 109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0284" h="1091381">
                <a:moveTo>
                  <a:pt x="0" y="1012723"/>
                </a:moveTo>
                <a:lnTo>
                  <a:pt x="3500284" y="0"/>
                </a:lnTo>
                <a:lnTo>
                  <a:pt x="2084439" y="1091381"/>
                </a:lnTo>
              </a:path>
            </a:pathLst>
          </a:cu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Полілінія: фігура 51">
            <a:extLst>
              <a:ext uri="{FF2B5EF4-FFF2-40B4-BE49-F238E27FC236}">
                <a16:creationId xmlns="" xmlns:a16="http://schemas.microsoft.com/office/drawing/2014/main" id="{C954B901-5ABD-B3F8-D365-94AB1611CDD8}"/>
              </a:ext>
            </a:extLst>
          </p:cNvPr>
          <p:cNvSpPr/>
          <p:nvPr/>
        </p:nvSpPr>
        <p:spPr>
          <a:xfrm>
            <a:off x="2602438" y="3922660"/>
            <a:ext cx="3048000" cy="1268361"/>
          </a:xfrm>
          <a:custGeom>
            <a:avLst/>
            <a:gdLst>
              <a:gd name="connsiteX0" fmla="*/ 0 w 3048000"/>
              <a:gd name="connsiteY0" fmla="*/ 1268361 h 1268361"/>
              <a:gd name="connsiteX1" fmla="*/ 3048000 w 3048000"/>
              <a:gd name="connsiteY1" fmla="*/ 0 h 1268361"/>
              <a:gd name="connsiteX2" fmla="*/ 2271252 w 3048000"/>
              <a:gd name="connsiteY2" fmla="*/ 1022555 h 126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268361">
                <a:moveTo>
                  <a:pt x="0" y="1268361"/>
                </a:moveTo>
                <a:lnTo>
                  <a:pt x="3048000" y="0"/>
                </a:lnTo>
                <a:lnTo>
                  <a:pt x="2271252" y="1022555"/>
                </a:lnTo>
              </a:path>
            </a:pathLst>
          </a:cu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Полілінія: фігура 52">
            <a:extLst>
              <a:ext uri="{FF2B5EF4-FFF2-40B4-BE49-F238E27FC236}">
                <a16:creationId xmlns="" xmlns:a16="http://schemas.microsoft.com/office/drawing/2014/main" id="{194AB929-634A-8CA2-F5C6-BB980E18F683}"/>
              </a:ext>
            </a:extLst>
          </p:cNvPr>
          <p:cNvSpPr/>
          <p:nvPr/>
        </p:nvSpPr>
        <p:spPr>
          <a:xfrm>
            <a:off x="5758593" y="3942324"/>
            <a:ext cx="3844413" cy="1356852"/>
          </a:xfrm>
          <a:custGeom>
            <a:avLst/>
            <a:gdLst>
              <a:gd name="connsiteX0" fmla="*/ 0 w 3844413"/>
              <a:gd name="connsiteY0" fmla="*/ 1356852 h 1356852"/>
              <a:gd name="connsiteX1" fmla="*/ 176981 w 3844413"/>
              <a:gd name="connsiteY1" fmla="*/ 0 h 1356852"/>
              <a:gd name="connsiteX2" fmla="*/ 3844413 w 3844413"/>
              <a:gd name="connsiteY2" fmla="*/ 1268362 h 135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4413" h="1356852">
                <a:moveTo>
                  <a:pt x="0" y="1356852"/>
                </a:moveTo>
                <a:lnTo>
                  <a:pt x="176981" y="0"/>
                </a:lnTo>
                <a:lnTo>
                  <a:pt x="3844413" y="1268362"/>
                </a:lnTo>
              </a:path>
            </a:pathLst>
          </a:cu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Полілінія: фігура 53">
            <a:extLst>
              <a:ext uri="{FF2B5EF4-FFF2-40B4-BE49-F238E27FC236}">
                <a16:creationId xmlns="" xmlns:a16="http://schemas.microsoft.com/office/drawing/2014/main" id="{011351C2-7EB2-295D-6549-525917DA9D33}"/>
              </a:ext>
            </a:extLst>
          </p:cNvPr>
          <p:cNvSpPr/>
          <p:nvPr/>
        </p:nvSpPr>
        <p:spPr>
          <a:xfrm>
            <a:off x="6692658" y="3863666"/>
            <a:ext cx="1750142" cy="1445342"/>
          </a:xfrm>
          <a:custGeom>
            <a:avLst/>
            <a:gdLst>
              <a:gd name="connsiteX0" fmla="*/ 0 w 1750142"/>
              <a:gd name="connsiteY0" fmla="*/ 1445342 h 1445342"/>
              <a:gd name="connsiteX1" fmla="*/ 344129 w 1750142"/>
              <a:gd name="connsiteY1" fmla="*/ 0 h 1445342"/>
              <a:gd name="connsiteX2" fmla="*/ 1750142 w 1750142"/>
              <a:gd name="connsiteY2" fmla="*/ 1091381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142" h="1445342">
                <a:moveTo>
                  <a:pt x="0" y="1445342"/>
                </a:moveTo>
                <a:lnTo>
                  <a:pt x="344129" y="0"/>
                </a:lnTo>
                <a:lnTo>
                  <a:pt x="1750142" y="1091381"/>
                </a:lnTo>
              </a:path>
            </a:pathLst>
          </a:cu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Полілінія: фігура 54">
            <a:extLst>
              <a:ext uri="{FF2B5EF4-FFF2-40B4-BE49-F238E27FC236}">
                <a16:creationId xmlns="" xmlns:a16="http://schemas.microsoft.com/office/drawing/2014/main" id="{B6400FE2-1810-273D-F7CD-F5E6A816B5FA}"/>
              </a:ext>
            </a:extLst>
          </p:cNvPr>
          <p:cNvSpPr/>
          <p:nvPr/>
        </p:nvSpPr>
        <p:spPr>
          <a:xfrm>
            <a:off x="7174438" y="3873498"/>
            <a:ext cx="3460955" cy="1199536"/>
          </a:xfrm>
          <a:custGeom>
            <a:avLst/>
            <a:gdLst>
              <a:gd name="connsiteX0" fmla="*/ 393291 w 3460955"/>
              <a:gd name="connsiteY0" fmla="*/ 1130710 h 1199536"/>
              <a:gd name="connsiteX1" fmla="*/ 0 w 3460955"/>
              <a:gd name="connsiteY1" fmla="*/ 0 h 1199536"/>
              <a:gd name="connsiteX2" fmla="*/ 3460955 w 3460955"/>
              <a:gd name="connsiteY2" fmla="*/ 1199536 h 119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0955" h="1199536">
                <a:moveTo>
                  <a:pt x="393291" y="1130710"/>
                </a:moveTo>
                <a:lnTo>
                  <a:pt x="0" y="0"/>
                </a:lnTo>
                <a:lnTo>
                  <a:pt x="3460955" y="1199536"/>
                </a:lnTo>
              </a:path>
            </a:pathLst>
          </a:cu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08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Рисунки для срисовки школьные принадлежности (20 фото) 🔥 Прикольные  картинки и юмо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17"/>
          <a:stretch/>
        </p:blipFill>
        <p:spPr bwMode="auto">
          <a:xfrm flipH="1">
            <a:off x="723364" y="3887222"/>
            <a:ext cx="2280666" cy="27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329027" y="1743182"/>
            <a:ext cx="3041982" cy="1896805"/>
          </a:xfrm>
          <a:prstGeom prst="cloudCallout">
            <a:avLst>
              <a:gd name="adj1" fmla="val -263"/>
              <a:gd name="adj2" fmla="val 797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6194" y="501844"/>
            <a:ext cx="8732066" cy="5954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Організація 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6419" y="1358951"/>
            <a:ext cx="388936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Пролунав уже дзвінок,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Починається урок.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5787" y="1351681"/>
            <a:ext cx="412986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Приготуйте</a:t>
            </a:r>
            <a:r>
              <a:rPr lang="ru-RU" sz="2800" b="1" dirty="0">
                <a:solidFill>
                  <a:schemeClr val="bg1"/>
                </a:solidFill>
              </a:rPr>
              <a:t> без мороки</a:t>
            </a:r>
            <a:endParaRPr lang="uk-UA" sz="2800" b="1" dirty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chemeClr val="bg1"/>
                </a:solidFill>
              </a:rPr>
              <a:t>Все, що треба для уроку.</a:t>
            </a:r>
          </a:p>
        </p:txBody>
      </p:sp>
      <p:pic>
        <p:nvPicPr>
          <p:cNvPr id="2052" name="Picture 4" descr="Photo from album &quot;Сборник №4&quot; on | Дети, Лэпбуки и Библиотечные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82" y="3621881"/>
            <a:ext cx="5937609" cy="30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51103" y="2563756"/>
            <a:ext cx="4068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зошит, гумку</a:t>
            </a:r>
            <a:r>
              <a:rPr lang="uk-UA" sz="2800" b="1" dirty="0">
                <a:solidFill>
                  <a:schemeClr val="bg1"/>
                </a:solidFill>
              </a:rPr>
              <a:t>, олівці.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3817" y="2214530"/>
            <a:ext cx="3112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Приготувались? Молодці!</a:t>
            </a:r>
          </a:p>
        </p:txBody>
      </p:sp>
    </p:spTree>
    <p:extLst>
      <p:ext uri="{BB962C8B-B14F-4D97-AF65-F5344CB8AC3E}">
        <p14:creationId xmlns:p14="http://schemas.microsoft.com/office/powerpoint/2010/main" val="40120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TextBox 1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341017" y="485379"/>
            <a:ext cx="8732066" cy="8777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Закріплення матеріалу. Гра «Засели будиночок». Склад числа 6 </a:t>
            </a:r>
          </a:p>
        </p:txBody>
      </p:sp>
      <p:pic>
        <p:nvPicPr>
          <p:cNvPr id="16" name="Picture 2" descr="дом, дома, дизайн иконки">
            <a:extLst>
              <a:ext uri="{FF2B5EF4-FFF2-40B4-BE49-F238E27FC236}">
                <a16:creationId xmlns="" xmlns:a16="http://schemas.microsoft.com/office/drawing/2014/main" id="{BEBA0D3F-574B-60F1-D6C0-E25844542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1493" b="62884"/>
          <a:stretch/>
        </p:blipFill>
        <p:spPr bwMode="auto">
          <a:xfrm>
            <a:off x="6475443" y="1849655"/>
            <a:ext cx="2752078" cy="157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дом, дома, дизайн иконки">
            <a:extLst>
              <a:ext uri="{FF2B5EF4-FFF2-40B4-BE49-F238E27FC236}">
                <a16:creationId xmlns="" xmlns:a16="http://schemas.microsoft.com/office/drawing/2014/main" id="{E84AAA18-59D0-B8A4-2CA2-A0084B14C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36858" r="22167"/>
          <a:stretch/>
        </p:blipFill>
        <p:spPr bwMode="auto">
          <a:xfrm>
            <a:off x="6587430" y="3390141"/>
            <a:ext cx="2250639" cy="31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 13">
            <a:extLst>
              <a:ext uri="{FF2B5EF4-FFF2-40B4-BE49-F238E27FC236}">
                <a16:creationId xmlns="" xmlns:a16="http://schemas.microsoft.com/office/drawing/2014/main" id="{9C7D236B-CED0-A295-2F3A-CEE94CE07E00}"/>
              </a:ext>
            </a:extLst>
          </p:cNvPr>
          <p:cNvSpPr/>
          <p:nvPr/>
        </p:nvSpPr>
        <p:spPr>
          <a:xfrm>
            <a:off x="6813678" y="3348442"/>
            <a:ext cx="1929493" cy="80558"/>
          </a:xfrm>
          <a:prstGeom prst="rect">
            <a:avLst/>
          </a:prstGeom>
          <a:solidFill>
            <a:srgbClr val="CE6A6A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кутник 14">
            <a:extLst>
              <a:ext uri="{FF2B5EF4-FFF2-40B4-BE49-F238E27FC236}">
                <a16:creationId xmlns="" xmlns:a16="http://schemas.microsoft.com/office/drawing/2014/main" id="{945D698E-BE98-2CDE-5A89-B638D9ADEB59}"/>
              </a:ext>
            </a:extLst>
          </p:cNvPr>
          <p:cNvSpPr/>
          <p:nvPr/>
        </p:nvSpPr>
        <p:spPr>
          <a:xfrm>
            <a:off x="8254903" y="1781773"/>
            <a:ext cx="406301" cy="657946"/>
          </a:xfrm>
          <a:prstGeom prst="rect">
            <a:avLst/>
          </a:prstGeom>
          <a:solidFill>
            <a:srgbClr val="ECDAB2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Прямокутник 15">
            <a:extLst>
              <a:ext uri="{FF2B5EF4-FFF2-40B4-BE49-F238E27FC236}">
                <a16:creationId xmlns="" xmlns:a16="http://schemas.microsoft.com/office/drawing/2014/main" id="{36D6B79A-AAC2-2F69-9815-61DD8DC79BE3}"/>
              </a:ext>
            </a:extLst>
          </p:cNvPr>
          <p:cNvSpPr/>
          <p:nvPr/>
        </p:nvSpPr>
        <p:spPr>
          <a:xfrm>
            <a:off x="7052416" y="3581989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FC934A7-7989-AF72-1712-C58754C22AA9}"/>
              </a:ext>
            </a:extLst>
          </p:cNvPr>
          <p:cNvSpPr txBox="1"/>
          <p:nvPr/>
        </p:nvSpPr>
        <p:spPr>
          <a:xfrm>
            <a:off x="7534335" y="3444172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кутник 18">
            <a:extLst>
              <a:ext uri="{FF2B5EF4-FFF2-40B4-BE49-F238E27FC236}">
                <a16:creationId xmlns="" xmlns:a16="http://schemas.microsoft.com/office/drawing/2014/main" id="{978B5C8C-E3A3-EF77-513F-0435DD604E93}"/>
              </a:ext>
            </a:extLst>
          </p:cNvPr>
          <p:cNvSpPr/>
          <p:nvPr/>
        </p:nvSpPr>
        <p:spPr>
          <a:xfrm>
            <a:off x="8009975" y="3581989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кутник 20">
            <a:extLst>
              <a:ext uri="{FF2B5EF4-FFF2-40B4-BE49-F238E27FC236}">
                <a16:creationId xmlns="" xmlns:a16="http://schemas.microsoft.com/office/drawing/2014/main" id="{84BFC1C1-6A90-0FE4-5981-CD2D2BC11D51}"/>
              </a:ext>
            </a:extLst>
          </p:cNvPr>
          <p:cNvSpPr/>
          <p:nvPr/>
        </p:nvSpPr>
        <p:spPr>
          <a:xfrm>
            <a:off x="7052416" y="4133100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08066A-C5F4-E15F-894D-9A2F222A9545}"/>
              </a:ext>
            </a:extLst>
          </p:cNvPr>
          <p:cNvSpPr txBox="1"/>
          <p:nvPr/>
        </p:nvSpPr>
        <p:spPr>
          <a:xfrm>
            <a:off x="7534335" y="3995283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кутник 22">
            <a:extLst>
              <a:ext uri="{FF2B5EF4-FFF2-40B4-BE49-F238E27FC236}">
                <a16:creationId xmlns="" xmlns:a16="http://schemas.microsoft.com/office/drawing/2014/main" id="{DE870EE3-4E70-FB39-547C-F74BA4C7A92F}"/>
              </a:ext>
            </a:extLst>
          </p:cNvPr>
          <p:cNvSpPr/>
          <p:nvPr/>
        </p:nvSpPr>
        <p:spPr>
          <a:xfrm>
            <a:off x="8009975" y="4133100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кутник 23">
            <a:extLst>
              <a:ext uri="{FF2B5EF4-FFF2-40B4-BE49-F238E27FC236}">
                <a16:creationId xmlns="" xmlns:a16="http://schemas.microsoft.com/office/drawing/2014/main" id="{DDF6A56F-FF8F-31C4-5321-D9FBAFB4B973}"/>
              </a:ext>
            </a:extLst>
          </p:cNvPr>
          <p:cNvSpPr/>
          <p:nvPr/>
        </p:nvSpPr>
        <p:spPr>
          <a:xfrm>
            <a:off x="7052416" y="4675805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ABF4CDC-673D-9D72-EFEB-E1D341F81ED4}"/>
              </a:ext>
            </a:extLst>
          </p:cNvPr>
          <p:cNvSpPr txBox="1"/>
          <p:nvPr/>
        </p:nvSpPr>
        <p:spPr>
          <a:xfrm>
            <a:off x="7534335" y="4537988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кутник 25">
            <a:extLst>
              <a:ext uri="{FF2B5EF4-FFF2-40B4-BE49-F238E27FC236}">
                <a16:creationId xmlns="" xmlns:a16="http://schemas.microsoft.com/office/drawing/2014/main" id="{1B1463B8-25D0-0D95-3F0A-B1D570490442}"/>
              </a:ext>
            </a:extLst>
          </p:cNvPr>
          <p:cNvSpPr/>
          <p:nvPr/>
        </p:nvSpPr>
        <p:spPr>
          <a:xfrm>
            <a:off x="8009975" y="4675805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кутник 26">
            <a:extLst>
              <a:ext uri="{FF2B5EF4-FFF2-40B4-BE49-F238E27FC236}">
                <a16:creationId xmlns="" xmlns:a16="http://schemas.microsoft.com/office/drawing/2014/main" id="{9CA4A00A-4683-A805-4EED-A2F6AF7FC13D}"/>
              </a:ext>
            </a:extLst>
          </p:cNvPr>
          <p:cNvSpPr/>
          <p:nvPr/>
        </p:nvSpPr>
        <p:spPr>
          <a:xfrm>
            <a:off x="7052416" y="5206036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9E39AAD-AB4F-4A3C-A418-E72514E6DC16}"/>
              </a:ext>
            </a:extLst>
          </p:cNvPr>
          <p:cNvSpPr txBox="1"/>
          <p:nvPr/>
        </p:nvSpPr>
        <p:spPr>
          <a:xfrm>
            <a:off x="7534335" y="5068219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Прямокутник 28">
            <a:extLst>
              <a:ext uri="{FF2B5EF4-FFF2-40B4-BE49-F238E27FC236}">
                <a16:creationId xmlns="" xmlns:a16="http://schemas.microsoft.com/office/drawing/2014/main" id="{700CF9B2-8551-B530-E622-547D06D13409}"/>
              </a:ext>
            </a:extLst>
          </p:cNvPr>
          <p:cNvSpPr/>
          <p:nvPr/>
        </p:nvSpPr>
        <p:spPr>
          <a:xfrm>
            <a:off x="8009975" y="5206036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9A880BC1-A46A-A010-47A1-4A49B587D084}"/>
              </a:ext>
            </a:extLst>
          </p:cNvPr>
          <p:cNvSpPr/>
          <p:nvPr/>
        </p:nvSpPr>
        <p:spPr>
          <a:xfrm>
            <a:off x="7355010" y="2475485"/>
            <a:ext cx="846827" cy="837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775C9A6F-E46D-24FA-8552-3492749030CB}"/>
              </a:ext>
            </a:extLst>
          </p:cNvPr>
          <p:cNvSpPr/>
          <p:nvPr/>
        </p:nvSpPr>
        <p:spPr>
          <a:xfrm>
            <a:off x="8287590" y="1829950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74150804-24E6-9BB8-EBD6-9E84C16F64CD}"/>
              </a:ext>
            </a:extLst>
          </p:cNvPr>
          <p:cNvSpPr/>
          <p:nvPr/>
        </p:nvSpPr>
        <p:spPr>
          <a:xfrm>
            <a:off x="8471880" y="1829950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6E227208-4EB0-4461-120A-1BD3B75D170A}"/>
              </a:ext>
            </a:extLst>
          </p:cNvPr>
          <p:cNvSpPr/>
          <p:nvPr/>
        </p:nvSpPr>
        <p:spPr>
          <a:xfrm>
            <a:off x="8287590" y="2219760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79FA1513-0191-03F1-0F77-297F77DDD772}"/>
              </a:ext>
            </a:extLst>
          </p:cNvPr>
          <p:cNvSpPr/>
          <p:nvPr/>
        </p:nvSpPr>
        <p:spPr>
          <a:xfrm>
            <a:off x="8471880" y="2219760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28449574-27A5-2EDD-2F3F-386DC12EF645}"/>
              </a:ext>
            </a:extLst>
          </p:cNvPr>
          <p:cNvSpPr/>
          <p:nvPr/>
        </p:nvSpPr>
        <p:spPr>
          <a:xfrm>
            <a:off x="8286541" y="2024855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Прямокутник 35">
            <a:extLst>
              <a:ext uri="{FF2B5EF4-FFF2-40B4-BE49-F238E27FC236}">
                <a16:creationId xmlns="" xmlns:a16="http://schemas.microsoft.com/office/drawing/2014/main" id="{850D8912-33C1-8D69-00F4-DAD6035E6703}"/>
              </a:ext>
            </a:extLst>
          </p:cNvPr>
          <p:cNvSpPr/>
          <p:nvPr/>
        </p:nvSpPr>
        <p:spPr>
          <a:xfrm>
            <a:off x="7052416" y="5791743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B858E8B-F49C-EF71-76CE-EACD8CF7491F}"/>
              </a:ext>
            </a:extLst>
          </p:cNvPr>
          <p:cNvSpPr txBox="1"/>
          <p:nvPr/>
        </p:nvSpPr>
        <p:spPr>
          <a:xfrm>
            <a:off x="7534335" y="5653926"/>
            <a:ext cx="52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x-none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Прямокутник 37">
            <a:extLst>
              <a:ext uri="{FF2B5EF4-FFF2-40B4-BE49-F238E27FC236}">
                <a16:creationId xmlns="" xmlns:a16="http://schemas.microsoft.com/office/drawing/2014/main" id="{A491FC44-6741-D6DA-87A9-E690CA15CFE0}"/>
              </a:ext>
            </a:extLst>
          </p:cNvPr>
          <p:cNvSpPr/>
          <p:nvPr/>
        </p:nvSpPr>
        <p:spPr>
          <a:xfrm>
            <a:off x="8009975" y="5791743"/>
            <a:ext cx="489857" cy="43225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CE6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8B8E9AB6-B27A-6A4B-7EAF-6BBB5CBFC757}"/>
              </a:ext>
            </a:extLst>
          </p:cNvPr>
          <p:cNvSpPr/>
          <p:nvPr/>
        </p:nvSpPr>
        <p:spPr>
          <a:xfrm>
            <a:off x="8471880" y="2024855"/>
            <a:ext cx="151604" cy="14968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8179EE6F-72C2-D416-95F6-C71252F71991}"/>
              </a:ext>
            </a:extLst>
          </p:cNvPr>
          <p:cNvSpPr/>
          <p:nvPr/>
        </p:nvSpPr>
        <p:spPr>
          <a:xfrm>
            <a:off x="1130978" y="2549435"/>
            <a:ext cx="2912773" cy="2015918"/>
          </a:xfrm>
          <a:prstGeom prst="cloud">
            <a:avLst/>
          </a:prstGeom>
          <a:solidFill>
            <a:srgbClr val="99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Заселіть будиночок.</a:t>
            </a:r>
          </a:p>
        </p:txBody>
      </p:sp>
      <p:pic>
        <p:nvPicPr>
          <p:cNvPr id="43" name="Picture 16" descr="Солнышко. Клипарт с прозрачностью. png">
            <a:extLst>
              <a:ext uri="{FF2B5EF4-FFF2-40B4-BE49-F238E27FC236}">
                <a16:creationId xmlns="" xmlns:a16="http://schemas.microsoft.com/office/drawing/2014/main" id="{AF7C22F6-AFF0-2496-0432-5B20E88C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17" y="629441"/>
            <a:ext cx="1545095" cy="15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Облако 18">
            <a:extLst>
              <a:ext uri="{FF2B5EF4-FFF2-40B4-BE49-F238E27FC236}">
                <a16:creationId xmlns="" xmlns:a16="http://schemas.microsoft.com/office/drawing/2014/main" id="{5FEB5376-A568-5D61-D865-E882C8035077}"/>
              </a:ext>
            </a:extLst>
          </p:cNvPr>
          <p:cNvSpPr/>
          <p:nvPr/>
        </p:nvSpPr>
        <p:spPr>
          <a:xfrm>
            <a:off x="4397284" y="1949908"/>
            <a:ext cx="1783764" cy="65025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блако 18">
            <a:extLst>
              <a:ext uri="{FF2B5EF4-FFF2-40B4-BE49-F238E27FC236}">
                <a16:creationId xmlns="" xmlns:a16="http://schemas.microsoft.com/office/drawing/2014/main" id="{F597293B-1F27-AB22-9EF9-36F24680988B}"/>
              </a:ext>
            </a:extLst>
          </p:cNvPr>
          <p:cNvSpPr/>
          <p:nvPr/>
        </p:nvSpPr>
        <p:spPr>
          <a:xfrm>
            <a:off x="8743171" y="1909625"/>
            <a:ext cx="1783764" cy="65025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18" descr="Дерево клипарт-картинка. Бесплатная загрузка. | Creazilla">
            <a:extLst>
              <a:ext uri="{FF2B5EF4-FFF2-40B4-BE49-F238E27FC236}">
                <a16:creationId xmlns="" xmlns:a16="http://schemas.microsoft.com/office/drawing/2014/main" id="{B2F645E7-BA96-58DF-BBB9-32BD2BEB1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3" r="26575"/>
          <a:stretch/>
        </p:blipFill>
        <p:spPr bwMode="auto">
          <a:xfrm>
            <a:off x="9784974" y="3628227"/>
            <a:ext cx="1123487" cy="261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Дерево клипарт-картинка. Бесплатная загрузка. | Creazilla">
            <a:extLst>
              <a:ext uri="{FF2B5EF4-FFF2-40B4-BE49-F238E27FC236}">
                <a16:creationId xmlns="" xmlns:a16="http://schemas.microsoft.com/office/drawing/2014/main" id="{AF388DE9-48D3-A164-391C-43CF23B1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3" r="26575"/>
          <a:stretch/>
        </p:blipFill>
        <p:spPr bwMode="auto">
          <a:xfrm>
            <a:off x="4991977" y="3546942"/>
            <a:ext cx="1150662" cy="26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7979" y="262599"/>
            <a:ext cx="8753713" cy="7288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Завдання для кмітливих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Блок-схема: подготовка 5"/>
          <p:cNvSpPr/>
          <p:nvPr/>
        </p:nvSpPr>
        <p:spPr>
          <a:xfrm>
            <a:off x="983909" y="1716544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1+2</a:t>
            </a:r>
            <a:endParaRPr lang="ru-RU" sz="6000" b="1" dirty="0"/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983909" y="2960505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2+3</a:t>
            </a:r>
            <a:endParaRPr lang="ru-RU" sz="6000" b="1" dirty="0"/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983909" y="4195931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3+1</a:t>
            </a:r>
            <a:endParaRPr lang="ru-RU" sz="6000" b="1" dirty="0"/>
          </a:p>
        </p:txBody>
      </p:sp>
      <p:sp>
        <p:nvSpPr>
          <p:cNvPr id="9" name="Блок-схема: подготовка 8"/>
          <p:cNvSpPr/>
          <p:nvPr/>
        </p:nvSpPr>
        <p:spPr>
          <a:xfrm>
            <a:off x="983909" y="5454965"/>
            <a:ext cx="2510118" cy="865153"/>
          </a:xfrm>
          <a:prstGeom prst="flowChartPreparation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4+2</a:t>
            </a:r>
            <a:endParaRPr lang="ru-RU" sz="6000" b="1" dirty="0"/>
          </a:p>
        </p:txBody>
      </p:sp>
      <p:sp>
        <p:nvSpPr>
          <p:cNvPr id="10" name="Восьмиугольник 9"/>
          <p:cNvSpPr/>
          <p:nvPr/>
        </p:nvSpPr>
        <p:spPr>
          <a:xfrm>
            <a:off x="6832719" y="15148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5</a:t>
            </a:r>
            <a:endParaRPr lang="ru-RU" sz="6000" b="1" dirty="0"/>
          </a:p>
        </p:txBody>
      </p:sp>
      <p:sp>
        <p:nvSpPr>
          <p:cNvPr id="11" name="Восьмиугольник 10"/>
          <p:cNvSpPr/>
          <p:nvPr/>
        </p:nvSpPr>
        <p:spPr>
          <a:xfrm>
            <a:off x="8025025" y="25816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3</a:t>
            </a:r>
            <a:endParaRPr lang="ru-RU" sz="6000" b="1" dirty="0"/>
          </a:p>
        </p:txBody>
      </p:sp>
      <p:sp>
        <p:nvSpPr>
          <p:cNvPr id="12" name="Восьмиугольник 11"/>
          <p:cNvSpPr/>
          <p:nvPr/>
        </p:nvSpPr>
        <p:spPr>
          <a:xfrm>
            <a:off x="6832718" y="36484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6</a:t>
            </a:r>
            <a:endParaRPr lang="ru-RU" sz="6000" b="1" dirty="0"/>
          </a:p>
        </p:txBody>
      </p:sp>
      <p:sp>
        <p:nvSpPr>
          <p:cNvPr id="13" name="Восьмиугольник 12"/>
          <p:cNvSpPr/>
          <p:nvPr/>
        </p:nvSpPr>
        <p:spPr>
          <a:xfrm>
            <a:off x="8025024" y="4715297"/>
            <a:ext cx="1434353" cy="1299883"/>
          </a:xfrm>
          <a:prstGeom prst="octagon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/>
              <a:t>4</a:t>
            </a:r>
            <a:endParaRPr lang="ru-RU" sz="60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509669" y="2146945"/>
            <a:ext cx="4515355" cy="1108945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10" idx="4"/>
          </p:cNvCxnSpPr>
          <p:nvPr/>
        </p:nvCxnSpPr>
        <p:spPr>
          <a:xfrm flipV="1">
            <a:off x="3494027" y="2434057"/>
            <a:ext cx="3338692" cy="959025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3" idx="4"/>
          </p:cNvCxnSpPr>
          <p:nvPr/>
        </p:nvCxnSpPr>
        <p:spPr>
          <a:xfrm>
            <a:off x="3494027" y="4637043"/>
            <a:ext cx="4530997" cy="997414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2" idx="4"/>
          </p:cNvCxnSpPr>
          <p:nvPr/>
        </p:nvCxnSpPr>
        <p:spPr>
          <a:xfrm flipV="1">
            <a:off x="3494027" y="4567657"/>
            <a:ext cx="3338691" cy="1304811"/>
          </a:xfrm>
          <a:prstGeom prst="straightConnector1">
            <a:avLst/>
          </a:prstGeom>
          <a:ln w="76200">
            <a:solidFill>
              <a:srgbClr val="C55A1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2" descr="Пчела: стоковые векторные изображения, иллюстраци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331" y="1120558"/>
            <a:ext cx="2705100" cy="27051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752">
            <a:off x="9429813" y="3605562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97151" y="422212"/>
            <a:ext cx="8732066" cy="68582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складу числа 5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38401" y="1244301"/>
            <a:ext cx="5416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7030A0"/>
                </a:solidFill>
              </a:rPr>
              <a:t>Які м’ячі потраплять у ворота?</a:t>
            </a:r>
          </a:p>
        </p:txBody>
      </p:sp>
      <p:pic>
        <p:nvPicPr>
          <p:cNvPr id="17" name="Picture 2" descr="Футбольные ворот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536">
            <a:off x="8649730" y="1883167"/>
            <a:ext cx="3297444" cy="27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Симпатичные футболист - векторные изображения, Симпатичные футболист  картинки | Depositphoto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2" y="1792224"/>
            <a:ext cx="2938449" cy="38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01" y="4444624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15206" y="4971985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+ 1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" descr="Наклейка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178">
            <a:off x="9636601" y="1977833"/>
            <a:ext cx="871042" cy="11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20" y="2851562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3211225" y="3378923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+ 3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38" y="2061615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4814143" y="2588976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+ 2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92" y="5036588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705497" y="5563949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+ 1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30" y="5194407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6446835" y="5721768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+ 2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6" descr="Футбольный мяч PNG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17" y="5270581"/>
            <a:ext cx="1499567" cy="14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8200722" y="5797942"/>
            <a:ext cx="1124464" cy="4448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+ 2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4238368" y="3365877"/>
            <a:ext cx="5662562" cy="1606109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4477723" y="3463530"/>
            <a:ext cx="5594399" cy="42418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7218339" y="3516636"/>
            <a:ext cx="2973315" cy="1719032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1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29439" r="51928" b="17118"/>
          <a:stretch/>
        </p:blipFill>
        <p:spPr bwMode="auto">
          <a:xfrm flipH="1">
            <a:off x="224310" y="2767584"/>
            <a:ext cx="3858942" cy="25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4706" y="439506"/>
            <a:ext cx="9628093" cy="8533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«Скриньки настрою» </a:t>
            </a:r>
          </a:p>
        </p:txBody>
      </p:sp>
      <p:pic>
        <p:nvPicPr>
          <p:cNvPr id="12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29439" r="51928" b="17118"/>
          <a:stretch/>
        </p:blipFill>
        <p:spPr bwMode="auto">
          <a:xfrm flipH="1">
            <a:off x="4043635" y="2767584"/>
            <a:ext cx="3858942" cy="25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29439" r="51928" b="17118"/>
          <a:stretch/>
        </p:blipFill>
        <p:spPr bwMode="auto">
          <a:xfrm flipH="1">
            <a:off x="7862960" y="2767584"/>
            <a:ext cx="3858942" cy="25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13407" r="2064" b="15783"/>
          <a:stretch/>
        </p:blipFill>
        <p:spPr bwMode="auto">
          <a:xfrm flipH="1">
            <a:off x="224308" y="1958845"/>
            <a:ext cx="3872203" cy="3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13407" r="2064" b="15783"/>
          <a:stretch/>
        </p:blipFill>
        <p:spPr bwMode="auto">
          <a:xfrm flipH="1">
            <a:off x="4083252" y="1958845"/>
            <a:ext cx="3872203" cy="3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Откройте ствол сокровища векторы, картинки, клипарт Откройте ствол  сокровища | скачать на Deposit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13407" r="2064" b="15783"/>
          <a:stretch/>
        </p:blipFill>
        <p:spPr bwMode="auto">
          <a:xfrm flipH="1">
            <a:off x="7915836" y="1958845"/>
            <a:ext cx="3872203" cy="3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4" b="67351"/>
          <a:stretch/>
        </p:blipFill>
        <p:spPr bwMode="auto">
          <a:xfrm>
            <a:off x="9027171" y="2276763"/>
            <a:ext cx="1514706" cy="148977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8" r="67359" b="33272"/>
          <a:stretch/>
        </p:blipFill>
        <p:spPr bwMode="auto">
          <a:xfrm>
            <a:off x="5150115" y="2284032"/>
            <a:ext cx="1489404" cy="151855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0" r="34137" b="67177"/>
          <a:stretch/>
        </p:blipFill>
        <p:spPr bwMode="auto">
          <a:xfrm>
            <a:off x="1232161" y="2381555"/>
            <a:ext cx="1469887" cy="149772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3781" y="1292866"/>
            <a:ext cx="8278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яку скриньку </a:t>
            </a:r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покладеш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враження від уроку?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4326292" y="5168461"/>
            <a:ext cx="3194303" cy="1369609"/>
          </a:xfrm>
          <a:prstGeom prst="upArrowCallout">
            <a:avLst/>
          </a:prstGeom>
          <a:gradFill flip="none" rotWithShape="1">
            <a:gsLst>
              <a:gs pos="0">
                <a:srgbClr val="00C663">
                  <a:tint val="66000"/>
                  <a:satMod val="160000"/>
                </a:srgbClr>
              </a:gs>
              <a:gs pos="50000">
                <a:srgbClr val="00C663">
                  <a:tint val="44500"/>
                  <a:satMod val="160000"/>
                </a:srgbClr>
              </a:gs>
              <a:gs pos="100000">
                <a:srgbClr val="00C663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Скринька  подиву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478767" y="5168461"/>
            <a:ext cx="3194303" cy="1369609"/>
          </a:xfrm>
          <a:prstGeom prst="upArrowCallou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Скринька радості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8241527" y="5168461"/>
            <a:ext cx="3194303" cy="1369609"/>
          </a:xfrm>
          <a:prstGeom prst="upArrowCallou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Скринька суму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0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12" y="3352250"/>
            <a:ext cx="2408372" cy="31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98" y="3495182"/>
            <a:ext cx="2408372" cy="31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36" y="1198017"/>
            <a:ext cx="2408372" cy="31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14" y="1245810"/>
            <a:ext cx="2408372" cy="31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Lenagold - Клипарт - Лампочки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83" y="1278437"/>
            <a:ext cx="2408372" cy="31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5" name="TextBox 104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6" name="Прямоугольник 105"/>
          <p:cNvSpPr/>
          <p:nvPr/>
        </p:nvSpPr>
        <p:spPr>
          <a:xfrm>
            <a:off x="1756926" y="416682"/>
            <a:ext cx="8732066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«Увімкни світло»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352296" y="1711427"/>
            <a:ext cx="1690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+ 1 =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433895" y="3812503"/>
            <a:ext cx="183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+ 1 =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176966" y="1706295"/>
            <a:ext cx="2152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1 =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516067" y="3956240"/>
            <a:ext cx="194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+ 1 =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343030" y="1733400"/>
            <a:ext cx="194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+ 1 =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4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1" y="1278437"/>
            <a:ext cx="2337490" cy="31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1862845" y="1456402"/>
            <a:ext cx="1129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14" y="1271531"/>
            <a:ext cx="2337490" cy="31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14" y="1224307"/>
            <a:ext cx="2337490" cy="31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12" y="3347239"/>
            <a:ext cx="2337490" cy="31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Лампа, лампочка PNG фото скач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77" y="3482469"/>
            <a:ext cx="2337490" cy="31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/>
          <p:cNvSpPr txBox="1"/>
          <p:nvPr/>
        </p:nvSpPr>
        <p:spPr>
          <a:xfrm>
            <a:off x="5814679" y="1387777"/>
            <a:ext cx="1129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557685" y="1387777"/>
            <a:ext cx="1129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905527" y="3713751"/>
            <a:ext cx="1129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52734" y="3652354"/>
            <a:ext cx="1129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0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  <p:bldP spid="113" grpId="0"/>
      <p:bldP spid="115" grpId="0"/>
      <p:bldP spid="120" grpId="0"/>
      <p:bldP spid="121" grpId="0"/>
      <p:bldP spid="122" grpId="0"/>
      <p:bldP spid="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11">
            <a:extLst>
              <a:ext uri="{FF2B5EF4-FFF2-40B4-BE49-F238E27FC236}">
                <a16:creationId xmlns="" xmlns:a16="http://schemas.microsoft.com/office/drawing/2014/main" id="{5D5E54D2-576C-B706-FC30-95DE7DCCA062}"/>
              </a:ext>
            </a:extLst>
          </p:cNvPr>
          <p:cNvSpPr/>
          <p:nvPr/>
        </p:nvSpPr>
        <p:spPr>
          <a:xfrm>
            <a:off x="1815545" y="422212"/>
            <a:ext cx="8732066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«Сусідні» числа</a:t>
            </a:r>
            <a:r>
              <a:rPr lang="uk-UA" sz="4000" b="1" dirty="0">
                <a:solidFill>
                  <a:srgbClr val="222A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FF0336-6C8E-2CCF-C000-D72A590A7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440" y="1269876"/>
            <a:ext cx="7734300" cy="2628900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8B66F96-71B1-336C-1488-B400DF12C972}"/>
              </a:ext>
            </a:extLst>
          </p:cNvPr>
          <p:cNvSpPr/>
          <p:nvPr/>
        </p:nvSpPr>
        <p:spPr>
          <a:xfrm>
            <a:off x="7490158" y="2285347"/>
            <a:ext cx="94417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EE438ECD-7258-F3C6-442A-5D06110CCEF4}"/>
              </a:ext>
            </a:extLst>
          </p:cNvPr>
          <p:cNvSpPr/>
          <p:nvPr/>
        </p:nvSpPr>
        <p:spPr>
          <a:xfrm>
            <a:off x="5172658" y="2285347"/>
            <a:ext cx="94417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3A820592-3A59-A671-FCCF-5FC849CBF726}"/>
              </a:ext>
            </a:extLst>
          </p:cNvPr>
          <p:cNvSpPr/>
          <p:nvPr/>
        </p:nvSpPr>
        <p:spPr>
          <a:xfrm>
            <a:off x="9948844" y="2285347"/>
            <a:ext cx="94417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Стрелка вправо 53">
            <a:extLst>
              <a:ext uri="{FF2B5EF4-FFF2-40B4-BE49-F238E27FC236}">
                <a16:creationId xmlns="" xmlns:a16="http://schemas.microsoft.com/office/drawing/2014/main" id="{31693E58-FC09-0C17-9D61-5928233EEF1F}"/>
              </a:ext>
            </a:extLst>
          </p:cNvPr>
          <p:cNvSpPr/>
          <p:nvPr/>
        </p:nvSpPr>
        <p:spPr>
          <a:xfrm rot="10800000">
            <a:off x="6435062" y="2584326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52">
            <a:extLst>
              <a:ext uri="{FF2B5EF4-FFF2-40B4-BE49-F238E27FC236}">
                <a16:creationId xmlns="" xmlns:a16="http://schemas.microsoft.com/office/drawing/2014/main" id="{F5603555-8DBE-BBBB-F2D3-5600C861EF27}"/>
              </a:ext>
            </a:extLst>
          </p:cNvPr>
          <p:cNvSpPr/>
          <p:nvPr/>
        </p:nvSpPr>
        <p:spPr>
          <a:xfrm rot="10800000" flipH="1">
            <a:off x="8825179" y="2584327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18269A0F-C36C-73B3-5859-F8BA2EA58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440" y="3806888"/>
            <a:ext cx="7734300" cy="2628900"/>
          </a:xfrm>
          <a:prstGeom prst="rect">
            <a:avLst/>
          </a:prstGeom>
        </p:spPr>
      </p:pic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9AAE759A-9C8C-F74D-3A76-2A533899A302}"/>
              </a:ext>
            </a:extLst>
          </p:cNvPr>
          <p:cNvSpPr/>
          <p:nvPr/>
        </p:nvSpPr>
        <p:spPr>
          <a:xfrm>
            <a:off x="7490158" y="4822359"/>
            <a:ext cx="94417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34E64BFF-5FB5-85A4-AA33-A3D521C2FE03}"/>
              </a:ext>
            </a:extLst>
          </p:cNvPr>
          <p:cNvSpPr/>
          <p:nvPr/>
        </p:nvSpPr>
        <p:spPr>
          <a:xfrm>
            <a:off x="5172658" y="4822359"/>
            <a:ext cx="94417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5AFA1D72-422E-8A94-91B3-F59548F6D43B}"/>
              </a:ext>
            </a:extLst>
          </p:cNvPr>
          <p:cNvSpPr/>
          <p:nvPr/>
        </p:nvSpPr>
        <p:spPr>
          <a:xfrm>
            <a:off x="9948844" y="4822359"/>
            <a:ext cx="944174" cy="9063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DF39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Стрелка вправо 53">
            <a:extLst>
              <a:ext uri="{FF2B5EF4-FFF2-40B4-BE49-F238E27FC236}">
                <a16:creationId xmlns="" xmlns:a16="http://schemas.microsoft.com/office/drawing/2014/main" id="{DDABDADC-9F07-6D8C-DCF0-5766C6B81524}"/>
              </a:ext>
            </a:extLst>
          </p:cNvPr>
          <p:cNvSpPr/>
          <p:nvPr/>
        </p:nvSpPr>
        <p:spPr>
          <a:xfrm rot="10800000">
            <a:off x="6435062" y="5121338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52">
            <a:extLst>
              <a:ext uri="{FF2B5EF4-FFF2-40B4-BE49-F238E27FC236}">
                <a16:creationId xmlns="" xmlns:a16="http://schemas.microsoft.com/office/drawing/2014/main" id="{DCE149F1-B3E3-979C-BD9F-1AE0AAD40D1D}"/>
              </a:ext>
            </a:extLst>
          </p:cNvPr>
          <p:cNvSpPr/>
          <p:nvPr/>
        </p:nvSpPr>
        <p:spPr>
          <a:xfrm rot="10800000" flipH="1">
            <a:off x="8825179" y="5121339"/>
            <a:ext cx="718395" cy="50020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CE6C3E50-681E-F5B7-F292-EA7EA7CD9FB4}"/>
              </a:ext>
            </a:extLst>
          </p:cNvPr>
          <p:cNvSpPr/>
          <p:nvPr/>
        </p:nvSpPr>
        <p:spPr>
          <a:xfrm>
            <a:off x="914940" y="1496765"/>
            <a:ext cx="2907524" cy="157716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Назви </a:t>
            </a:r>
            <a:r>
              <a:rPr lang="uk-UA" sz="2400" b="1" dirty="0" smtClean="0">
                <a:solidFill>
                  <a:srgbClr val="7030A0"/>
                </a:solidFill>
              </a:rPr>
              <a:t>«</a:t>
            </a:r>
            <a:r>
              <a:rPr lang="uk-UA" sz="2400" b="1" dirty="0">
                <a:solidFill>
                  <a:srgbClr val="7030A0"/>
                </a:solidFill>
              </a:rPr>
              <a:t>сусідів» числа </a:t>
            </a:r>
            <a:r>
              <a:rPr lang="en-US" sz="2400" b="1" dirty="0">
                <a:solidFill>
                  <a:srgbClr val="7030A0"/>
                </a:solidFill>
              </a:rPr>
              <a:t>4</a:t>
            </a:r>
            <a:r>
              <a:rPr lang="uk-UA" sz="2400" b="1" dirty="0">
                <a:solidFill>
                  <a:srgbClr val="7030A0"/>
                </a:solidFill>
              </a:rPr>
              <a:t>; 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«сусідів» числа </a:t>
            </a:r>
            <a:r>
              <a:rPr lang="en-US" sz="2400" b="1" dirty="0">
                <a:solidFill>
                  <a:srgbClr val="7030A0"/>
                </a:solidFill>
              </a:rPr>
              <a:t>5</a:t>
            </a:r>
            <a:r>
              <a:rPr lang="uk-UA" sz="24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1" name="Picture 16" descr="Мистер Пибоди и Шерман на мотоцикле">
            <a:extLst>
              <a:ext uri="{FF2B5EF4-FFF2-40B4-BE49-F238E27FC236}">
                <a16:creationId xmlns="" xmlns:a16="http://schemas.microsoft.com/office/drawing/2014/main" id="{20BD610C-AFFC-982C-A73C-50BB7E7D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3" y="3806888"/>
            <a:ext cx="3267265" cy="28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1322614" y="522471"/>
            <a:ext cx="8732066" cy="85477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Математична піраміда 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AE10D16B-08F8-34AE-1DEE-FAD317FEF99F}"/>
              </a:ext>
            </a:extLst>
          </p:cNvPr>
          <p:cNvSpPr/>
          <p:nvPr/>
        </p:nvSpPr>
        <p:spPr>
          <a:xfrm>
            <a:off x="7218262" y="1240900"/>
            <a:ext cx="2228295" cy="190869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5300161B-9D8F-20F3-3902-1365E51BA097}"/>
              </a:ext>
            </a:extLst>
          </p:cNvPr>
          <p:cNvSpPr/>
          <p:nvPr/>
        </p:nvSpPr>
        <p:spPr>
          <a:xfrm>
            <a:off x="6253091" y="2793022"/>
            <a:ext cx="2228295" cy="190869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3645F091-D995-4A2D-FFED-B211C1651AD4}"/>
              </a:ext>
            </a:extLst>
          </p:cNvPr>
          <p:cNvSpPr/>
          <p:nvPr/>
        </p:nvSpPr>
        <p:spPr>
          <a:xfrm>
            <a:off x="8268321" y="2793021"/>
            <a:ext cx="2228295" cy="190869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A66B62FE-90BD-B4B4-5CA1-B6EEFB3A52F2}"/>
              </a:ext>
            </a:extLst>
          </p:cNvPr>
          <p:cNvSpPr/>
          <p:nvPr/>
        </p:nvSpPr>
        <p:spPr>
          <a:xfrm>
            <a:off x="5361899" y="4311476"/>
            <a:ext cx="2228295" cy="190869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1891A131-2553-97E7-06B2-6975D4928659}"/>
              </a:ext>
            </a:extLst>
          </p:cNvPr>
          <p:cNvSpPr/>
          <p:nvPr/>
        </p:nvSpPr>
        <p:spPr>
          <a:xfrm>
            <a:off x="7328768" y="4311476"/>
            <a:ext cx="2228295" cy="190869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CB649EB7-4E53-C71A-E04E-28459A9FE7A5}"/>
              </a:ext>
            </a:extLst>
          </p:cNvPr>
          <p:cNvSpPr/>
          <p:nvPr/>
        </p:nvSpPr>
        <p:spPr>
          <a:xfrm>
            <a:off x="9420939" y="4345142"/>
            <a:ext cx="2228295" cy="190869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D8F27B0-D4E4-2110-D4C4-6501835E4B28}"/>
              </a:ext>
            </a:extLst>
          </p:cNvPr>
          <p:cNvSpPr txBox="1"/>
          <p:nvPr/>
        </p:nvSpPr>
        <p:spPr>
          <a:xfrm>
            <a:off x="7874744" y="4116654"/>
            <a:ext cx="1136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1464DFB-AC8F-03E7-4073-32FBE5C7B691}"/>
              </a:ext>
            </a:extLst>
          </p:cNvPr>
          <p:cNvSpPr txBox="1"/>
          <p:nvPr/>
        </p:nvSpPr>
        <p:spPr>
          <a:xfrm>
            <a:off x="7764238" y="1010075"/>
            <a:ext cx="1136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9671BD5-C3D7-8256-F43C-A4548593916C}"/>
              </a:ext>
            </a:extLst>
          </p:cNvPr>
          <p:cNvSpPr txBox="1"/>
          <p:nvPr/>
        </p:nvSpPr>
        <p:spPr>
          <a:xfrm>
            <a:off x="10117404" y="4191495"/>
            <a:ext cx="1136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48" name="Picture 2">
            <a:extLst>
              <a:ext uri="{FF2B5EF4-FFF2-40B4-BE49-F238E27FC236}">
                <a16:creationId xmlns="" xmlns:a16="http://schemas.microsoft.com/office/drawing/2014/main" id="{84D0F3D6-3A0A-9555-6BFE-ABB9AFE6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" y="1579476"/>
            <a:ext cx="49815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D8F27B0-D4E4-2110-D4C4-6501835E4B28}"/>
              </a:ext>
            </a:extLst>
          </p:cNvPr>
          <p:cNvSpPr txBox="1"/>
          <p:nvPr/>
        </p:nvSpPr>
        <p:spPr>
          <a:xfrm>
            <a:off x="5907875" y="4116653"/>
            <a:ext cx="1136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76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7313" y="389939"/>
            <a:ext cx="8753713" cy="7841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4000" dirty="0">
              <a:solidFill>
                <a:schemeClr val="bg1"/>
              </a:solidFill>
            </a:endParaRPr>
          </a:p>
          <a:p>
            <a:pPr algn="ctr"/>
            <a:endParaRPr lang="uk-UA" sz="4000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Усно обчисли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uk-UA" sz="4000" b="1" dirty="0">
              <a:solidFill>
                <a:schemeClr val="bg1"/>
              </a:solidFill>
            </a:endParaRPr>
          </a:p>
          <a:p>
            <a:pPr algn="ctr"/>
            <a:endParaRPr lang="ru-RU" sz="4000" dirty="0">
              <a:solidFill>
                <a:schemeClr val="bg1"/>
              </a:solidFill>
            </a:endParaRPr>
          </a:p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1226"/>
              </p:ext>
            </p:extLst>
          </p:nvPr>
        </p:nvGraphicFramePr>
        <p:xfrm>
          <a:off x="1839600" y="1456402"/>
          <a:ext cx="9047334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57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78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78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78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78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>
                          <a:solidFill>
                            <a:srgbClr val="002060"/>
                          </a:solidFill>
                        </a:rPr>
                        <a:t>Числа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4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4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4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4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>
                          <a:solidFill>
                            <a:srgbClr val="002060"/>
                          </a:solidFill>
                        </a:rPr>
                        <a:t>Збільш на 2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>
                          <a:solidFill>
                            <a:srgbClr val="002060"/>
                          </a:solidFill>
                        </a:rPr>
                        <a:t>Збільш</a:t>
                      </a:r>
                      <a:r>
                        <a:rPr lang="uk-UA" sz="3600" b="1" baseline="0" dirty="0">
                          <a:solidFill>
                            <a:srgbClr val="002060"/>
                          </a:solidFill>
                        </a:rPr>
                        <a:t> на 3</a:t>
                      </a:r>
                      <a:endParaRPr lang="ru-RU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958130" y="2344819"/>
            <a:ext cx="1376039" cy="7116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3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9577" y="2335672"/>
            <a:ext cx="1376039" cy="7116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4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41025" y="2344817"/>
            <a:ext cx="1376039" cy="7116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5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32472" y="2344818"/>
            <a:ext cx="1376039" cy="7116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6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58131" y="3135050"/>
            <a:ext cx="1376039" cy="711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4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9578" y="3135050"/>
            <a:ext cx="1376039" cy="711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5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41025" y="3135050"/>
            <a:ext cx="1376039" cy="711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6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32472" y="3135050"/>
            <a:ext cx="1376039" cy="711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7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15" name="Picture 2" descr="Обновлено: 43 PNG, Зеленая трава, трава с цветами, Цветочный луг, поляны,  PNG с прозрачным фон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" y="4530079"/>
            <a:ext cx="4934167" cy="22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Обновлено: 43 PNG, Зеленая трава, трава с цветами, Цветочный луг, поляны,  PNG с прозрачным фон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86" y="4530079"/>
            <a:ext cx="4934167" cy="22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Обновлено: 43 PNG, Зеленая трава, трава с цветами, Цветочный луг, поляны,  PNG с прозрачным фон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07" y="4530079"/>
            <a:ext cx="4934167" cy="22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73530" y="292527"/>
            <a:ext cx="8732066" cy="74605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pic>
        <p:nvPicPr>
          <p:cNvPr id="17" name="Picture 10" descr="Mario (SMBS) | Fantendo - Game Ideas &amp; More | Fandom">
            <a:extLst>
              <a:ext uri="{FF2B5EF4-FFF2-40B4-BE49-F238E27FC236}">
                <a16:creationId xmlns="" xmlns:a16="http://schemas.microsoft.com/office/drawing/2014/main" id="{28B6DDF7-01FC-D425-E613-793C72A0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" y="1666486"/>
            <a:ext cx="2820748" cy="388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 клас\2 Матем\1 УРОКИ Листопад\№021 Числа 1-6. Склад числа 6\2023-10-06_2216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75" y="1038578"/>
            <a:ext cx="7017685" cy="47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3366004" y="1481418"/>
            <a:ext cx="625348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2 додати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зменшити на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наступне число за числом 5;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«сусідів» числа 5;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однакових числа, з яких можна скласти число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1 клас\2 Матем\1 УРОКИ Листопад\№021 Числа 1-6. Склад числа 6\2023-10-06_2208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88" y="4596453"/>
            <a:ext cx="47815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0FB2FBD-1AC4-0BE0-790E-4D876F082D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791291" y="4857154"/>
            <a:ext cx="455016" cy="5676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6F16141-8282-C497-DA0E-9B3096CFEE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103802" y="4890196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C9B4253-A0CC-65DF-349D-F996629CD6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3892927" y="4737924"/>
            <a:ext cx="424330" cy="6868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0187100-9C17-D78C-B4D1-B5DD0698496E}"/>
              </a:ext>
            </a:extLst>
          </p:cNvPr>
          <p:cNvSpPr txBox="1"/>
          <p:nvPr/>
        </p:nvSpPr>
        <p:spPr>
          <a:xfrm>
            <a:off x="6564326" y="4852088"/>
            <a:ext cx="28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,</a:t>
            </a:r>
            <a:endParaRPr lang="x-none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1A99CCB-F7D1-0D50-A90F-0B7D5B9529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4687204" y="4837998"/>
            <a:ext cx="424330" cy="6868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368829E1-B8A1-0183-53EC-67F47DEACE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396430" y="4869836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DAD02DF-4006-8056-EE09-A66E0E80A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543732" y="4797538"/>
            <a:ext cx="470074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3466596" y="3673779"/>
            <a:ext cx="8388814" cy="2762007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058844" y="407082"/>
            <a:ext cx="8732066" cy="65407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 в клітинку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13449" y="1269171"/>
            <a:ext cx="3474462" cy="1395007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7030A0"/>
                </a:solidFill>
              </a:rPr>
              <a:t>Напиши 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Сусідів числа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4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6" y="1269171"/>
            <a:ext cx="2060883" cy="455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C25317D7-C79E-C4E1-B4B4-4A3C6A053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384428" y="3983131"/>
            <a:ext cx="381740" cy="60433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BE3FF502-1E3B-E417-D059-FC7618A2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4755691" y="3964337"/>
            <a:ext cx="456859" cy="7395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5471986" y="3983131"/>
            <a:ext cx="424330" cy="6868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4008187" y="3971788"/>
            <a:ext cx="470074" cy="68689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A67D572D-D59B-F05A-B435-E729E92EB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5471986" y="4711336"/>
            <a:ext cx="381740" cy="6868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706962" y="4658679"/>
            <a:ext cx="424330" cy="6868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E3FF502-1E3B-E417-D059-FC7618A2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8109925" y="4710344"/>
            <a:ext cx="456859" cy="73954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331372" y="4641635"/>
            <a:ext cx="424330" cy="6868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3998739" y="4743528"/>
            <a:ext cx="424330" cy="68689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944500" y="4733469"/>
            <a:ext cx="470074" cy="68689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67D572D-D59B-F05A-B435-E729E92EB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9944500" y="3987019"/>
            <a:ext cx="381740" cy="68689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8BAEA4E-BD5A-B828-4833-24B73EED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8136218" y="3956183"/>
            <a:ext cx="424330" cy="68689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B5460C5D-DF4F-D1FA-EEC7-86C3F5E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10697430" y="4730237"/>
            <a:ext cx="470074" cy="68689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A67D572D-D59B-F05A-B435-E729E92EB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10766280" y="3971787"/>
            <a:ext cx="381740" cy="6868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09444" y="403801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&lt;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09444" y="482252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&gt;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52103" y="407250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ru-RU" sz="28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0333228" y="479317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ru-RU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7297145" y="1376417"/>
            <a:ext cx="3029095" cy="1524828"/>
          </a:xfrm>
          <a:prstGeom prst="cloud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err="1" smtClean="0">
                <a:solidFill>
                  <a:srgbClr val="7030A0"/>
                </a:solidFill>
              </a:rPr>
              <a:t>Закінчи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uk-UA" sz="2800" dirty="0" smtClean="0">
                <a:solidFill>
                  <a:srgbClr val="7030A0"/>
                </a:solidFill>
              </a:rPr>
              <a:t>нерівності і рівності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27" y="499561"/>
            <a:ext cx="8732066" cy="7375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2580" y="1680858"/>
            <a:ext cx="4624135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ми повторимо числа від 1 до 6.</a:t>
            </a:r>
          </a:p>
          <a:p>
            <a:pPr algn="ctr"/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Будемо вчити склад числа 6. </a:t>
            </a:r>
          </a:p>
        </p:txBody>
      </p:sp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5" y="1489463"/>
            <a:ext cx="2194616" cy="48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31911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31655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31399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31143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30887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30631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430375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30119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429863" y="4746752"/>
            <a:ext cx="829056" cy="74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530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7424</TotalTime>
  <Words>593</Words>
  <Application>Microsoft Office PowerPoint</Application>
  <PresentationFormat>Произвольный</PresentationFormat>
  <Paragraphs>258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687</cp:revision>
  <dcterms:created xsi:type="dcterms:W3CDTF">2018-01-05T16:38:53Z</dcterms:created>
  <dcterms:modified xsi:type="dcterms:W3CDTF">2023-10-08T12:07:15Z</dcterms:modified>
</cp:coreProperties>
</file>