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344" r:id="rId3"/>
    <p:sldId id="713" r:id="rId4"/>
    <p:sldId id="1526" r:id="rId5"/>
    <p:sldId id="1315" r:id="rId6"/>
    <p:sldId id="1528" r:id="rId7"/>
    <p:sldId id="1538" r:id="rId8"/>
    <p:sldId id="1299" r:id="rId9"/>
    <p:sldId id="1479" r:id="rId10"/>
    <p:sldId id="1519" r:id="rId11"/>
    <p:sldId id="1530" r:id="rId12"/>
    <p:sldId id="1541" r:id="rId13"/>
    <p:sldId id="1532" r:id="rId14"/>
    <p:sldId id="1540" r:id="rId15"/>
    <p:sldId id="1542" r:id="rId16"/>
    <p:sldId id="1514" r:id="rId17"/>
    <p:sldId id="1304" r:id="rId18"/>
    <p:sldId id="1537" r:id="rId19"/>
    <p:sldId id="1536" r:id="rId20"/>
    <p:sldId id="1312" r:id="rId21"/>
    <p:sldId id="153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B80"/>
    <a:srgbClr val="FFCCFF"/>
    <a:srgbClr val="FF99FF"/>
    <a:srgbClr val="FF3300"/>
    <a:srgbClr val="FF3399"/>
    <a:srgbClr val="CCFF66"/>
    <a:srgbClr val="CC85BB"/>
    <a:srgbClr val="99FFCC"/>
    <a:srgbClr val="00BD6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microsoft.com/office/2007/relationships/hdphoto" Target="../media/hdphoto17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1.wdp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microsoft.com/office/2007/relationships/hdphoto" Target="../media/hdphoto3.wdp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18" Type="http://schemas.microsoft.com/office/2007/relationships/hdphoto" Target="../media/hdphoto13.wdp"/><Relationship Id="rId3" Type="http://schemas.openxmlformats.org/officeDocument/2006/relationships/image" Target="../media/image23.gif"/><Relationship Id="rId7" Type="http://schemas.microsoft.com/office/2007/relationships/hdphoto" Target="../media/hdphoto8.wdp"/><Relationship Id="rId12" Type="http://schemas.microsoft.com/office/2007/relationships/hdphoto" Target="../media/hdphoto10.wdp"/><Relationship Id="rId17" Type="http://schemas.openxmlformats.org/officeDocument/2006/relationships/image" Target="../media/image31.png"/><Relationship Id="rId2" Type="http://schemas.openxmlformats.org/officeDocument/2006/relationships/image" Target="../media/image22.png"/><Relationship Id="rId16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microsoft.com/office/2007/relationships/hdphoto" Target="../media/hdphoto7.wdp"/><Relationship Id="rId15" Type="http://schemas.openxmlformats.org/officeDocument/2006/relationships/image" Target="../media/image30.png"/><Relationship Id="rId10" Type="http://schemas.microsoft.com/office/2007/relationships/hdphoto" Target="../media/hdphoto9.wdp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883993" y="5011071"/>
            <a:ext cx="8685320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Число і цифра 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3627" y="2019199"/>
            <a:ext cx="3450800" cy="1736646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22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-465" t="256" r="465" b="8960"/>
          <a:stretch/>
        </p:blipFill>
        <p:spPr>
          <a:xfrm>
            <a:off x="1361380" y="907373"/>
            <a:ext cx="4171332" cy="3430927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6DB1920-1C08-6C34-3CB5-17A38B1F5D2A}"/>
              </a:ext>
            </a:extLst>
          </p:cNvPr>
          <p:cNvSpPr txBox="1"/>
          <p:nvPr/>
        </p:nvSpPr>
        <p:spPr>
          <a:xfrm>
            <a:off x="3620941" y="1310464"/>
            <a:ext cx="6787172" cy="9170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Скільки цуценят є? Скільки стане? </a:t>
            </a:r>
          </a:p>
          <a:p>
            <a:r>
              <a:rPr lang="uk-UA" dirty="0">
                <a:solidFill>
                  <a:srgbClr val="7030A0"/>
                </a:solidFill>
              </a:rPr>
              <a:t>Як утворюється число 7?</a:t>
            </a:r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="" xmlns:a16="http://schemas.microsoft.com/office/drawing/2014/main" id="{04AF6E45-859D-7CA6-CC77-398F20359146}"/>
              </a:ext>
            </a:extLst>
          </p:cNvPr>
          <p:cNvSpPr/>
          <p:nvPr/>
        </p:nvSpPr>
        <p:spPr>
          <a:xfrm>
            <a:off x="8296123" y="3502884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="" xmlns:a16="http://schemas.microsoft.com/office/drawing/2014/main" id="{DB4AB25E-9EDC-1E66-F0DC-3B356572F531}"/>
              </a:ext>
            </a:extLst>
          </p:cNvPr>
          <p:cNvSpPr/>
          <p:nvPr/>
        </p:nvSpPr>
        <p:spPr>
          <a:xfrm>
            <a:off x="5766776" y="3496347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кутник: округлені кути 26">
            <a:extLst>
              <a:ext uri="{FF2B5EF4-FFF2-40B4-BE49-F238E27FC236}">
                <a16:creationId xmlns="" xmlns:a16="http://schemas.microsoft.com/office/drawing/2014/main" id="{05C8DA29-065D-A1B6-208A-CC6ADEEBD1A6}"/>
              </a:ext>
            </a:extLst>
          </p:cNvPr>
          <p:cNvSpPr/>
          <p:nvPr/>
        </p:nvSpPr>
        <p:spPr>
          <a:xfrm>
            <a:off x="4454508" y="5428237"/>
            <a:ext cx="4300410" cy="1130673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+ 1 = 7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86E4479-4112-B9A8-9EA8-47DD49310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39" l="0" r="100000">
                        <a14:foregroundMark x1="30952" y1="38622" x2="30952" y2="38622"/>
                        <a14:foregroundMark x1="31217" y1="23800" x2="31217" y2="23800"/>
                        <a14:foregroundMark x1="26455" y1="23591" x2="26455" y2="23591"/>
                        <a14:foregroundMark x1="44180" y1="28810" x2="44180" y2="28810"/>
                        <a14:foregroundMark x1="47354" y1="29645" x2="47354" y2="29645"/>
                        <a14:foregroundMark x1="49471" y1="29645" x2="49471" y2="29645"/>
                        <a14:foregroundMark x1="43386" y1="40501" x2="43386" y2="40501"/>
                        <a14:foregroundMark x1="40741" y1="41336" x2="39418" y2="41962"/>
                        <a14:foregroundMark x1="24074" y1="36743" x2="24074" y2="36743"/>
                        <a14:foregroundMark x1="20635" y1="31106" x2="20635" y2="31106"/>
                        <a14:foregroundMark x1="21164" y1="40710" x2="21164" y2="40710"/>
                        <a14:foregroundMark x1="71164" y1="93737" x2="71164" y2="93737"/>
                        <a14:foregroundMark x1="54762" y1="92276" x2="54762" y2="92276"/>
                        <a14:foregroundMark x1="47619" y1="91441" x2="47619" y2="91441"/>
                        <a14:foregroundMark x1="30952" y1="94363" x2="30952" y2="94363"/>
                        <a14:foregroundMark x1="23016" y1="92693" x2="23016" y2="92693"/>
                        <a14:foregroundMark x1="67196" y1="93319" x2="67196" y2="93319"/>
                        <a14:foregroundMark x1="87831" y1="77244" x2="87831" y2="77244"/>
                        <a14:foregroundMark x1="83862" y1="70981" x2="83862" y2="70981"/>
                        <a14:foregroundMark x1="45238" y1="32777" x2="45238" y2="33612"/>
                        <a14:foregroundMark x1="14550" y1="91023" x2="14550" y2="91023"/>
                        <a14:foregroundMark x1="40741" y1="30063" x2="40741" y2="30063"/>
                        <a14:foregroundMark x1="28042" y1="35282" x2="28042" y2="36534"/>
                        <a14:foregroundMark x1="27249" y1="38205" x2="27249" y2="382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124815" y="3111422"/>
            <a:ext cx="1368178" cy="17337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EBB1D86-E5B5-92CC-CAEA-7FC41EE4C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98" l="0" r="99552">
                        <a14:foregroundMark x1="43722" y1="26761" x2="43722" y2="26761"/>
                        <a14:foregroundMark x1="42152" y1="27163" x2="41480" y2="27364"/>
                        <a14:foregroundMark x1="41928" y1="21932" x2="41928" y2="21932"/>
                        <a14:foregroundMark x1="39238" y1="24748" x2="39238" y2="24748"/>
                        <a14:foregroundMark x1="40359" y1="36217" x2="40359" y2="36217"/>
                        <a14:foregroundMark x1="30942" y1="37827" x2="30942" y2="37827"/>
                        <a14:foregroundMark x1="27354" y1="30986" x2="27354" y2="30986"/>
                        <a14:foregroundMark x1="22422" y1="26559" x2="22422" y2="26559"/>
                        <a14:foregroundMark x1="22422" y1="24547" x2="22422" y2="24547"/>
                        <a14:foregroundMark x1="44170" y1="23541" x2="44170" y2="23541"/>
                        <a14:foregroundMark x1="12108" y1="75855" x2="12108" y2="75855"/>
                        <a14:foregroundMark x1="85202" y1="36821" x2="85202" y2="36821"/>
                        <a14:foregroundMark x1="82735" y1="29779" x2="82735" y2="29779"/>
                        <a14:foregroundMark x1="37892" y1="56338" x2="37892" y2="563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4684" y="2641786"/>
            <a:ext cx="1606858" cy="17906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CFFE4A4-8401-58D5-6D39-45C830C70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254">
                        <a14:foregroundMark x1="52618" y1="41349" x2="52618" y2="41349"/>
                        <a14:foregroundMark x1="51122" y1="30623" x2="51122" y2="30623"/>
                        <a14:foregroundMark x1="47382" y1="26471" x2="47382" y2="26471"/>
                        <a14:foregroundMark x1="51372" y1="26298" x2="51372" y2="26298"/>
                        <a14:foregroundMark x1="72818" y1="28720" x2="72818" y2="28720"/>
                        <a14:foregroundMark x1="72070" y1="24221" x2="72070" y2="24221"/>
                        <a14:foregroundMark x1="49127" y1="26125" x2="49127" y2="26125"/>
                        <a14:foregroundMark x1="52369" y1="26298" x2="52369" y2="26298"/>
                        <a14:foregroundMark x1="53117" y1="28201" x2="53117" y2="28201"/>
                        <a14:foregroundMark x1="55611" y1="43080" x2="55611" y2="43080"/>
                        <a14:foregroundMark x1="77805" y1="36851" x2="77805" y2="36851"/>
                        <a14:foregroundMark x1="70324" y1="38754" x2="70324" y2="38754"/>
                        <a14:foregroundMark x1="48379" y1="34948" x2="48379" y2="34948"/>
                        <a14:foregroundMark x1="45387" y1="32526" x2="45387" y2="32526"/>
                        <a14:foregroundMark x1="46384" y1="26644" x2="46384" y2="26644"/>
                        <a14:foregroundMark x1="7232" y1="67647" x2="7232" y2="67647"/>
                        <a14:foregroundMark x1="7980" y1="69896" x2="7980" y2="69896"/>
                        <a14:foregroundMark x1="5486" y1="64879" x2="5486" y2="64879"/>
                        <a14:foregroundMark x1="3741" y1="63322" x2="3741" y2="63322"/>
                        <a14:foregroundMark x1="3741" y1="61419" x2="3741" y2="61419"/>
                        <a14:foregroundMark x1="41397" y1="87024" x2="41397" y2="87024"/>
                        <a14:foregroundMark x1="31421" y1="80450" x2="31421" y2="81661"/>
                        <a14:foregroundMark x1="20449" y1="83391" x2="20449" y2="83391"/>
                        <a14:foregroundMark x1="20200" y1="83391" x2="20200" y2="83564"/>
                        <a14:foregroundMark x1="20200" y1="84948" x2="20200" y2="84948"/>
                        <a14:foregroundMark x1="48130" y1="94291" x2="48130" y2="94291"/>
                        <a14:foregroundMark x1="61845" y1="71107" x2="61845" y2="71107"/>
                        <a14:foregroundMark x1="65337" y1="81834" x2="65337" y2="81834"/>
                        <a14:foregroundMark x1="86284" y1="84429" x2="86284" y2="84429"/>
                        <a14:foregroundMark x1="89526" y1="81142" x2="89526" y2="81142"/>
                        <a14:foregroundMark x1="92020" y1="80969" x2="92020" y2="80969"/>
                        <a14:foregroundMark x1="93017" y1="84083" x2="93017" y2="84083"/>
                        <a14:foregroundMark x1="43142" y1="91869" x2="43142" y2="91869"/>
                        <a14:foregroundMark x1="40898" y1="94464" x2="40898" y2="94464"/>
                        <a14:foregroundMark x1="34165" y1="95675" x2="34165" y2="95675"/>
                        <a14:foregroundMark x1="37656" y1="88235" x2="37656" y2="88235"/>
                        <a14:foregroundMark x1="67581" y1="37024" x2="67581" y2="37024"/>
                        <a14:foregroundMark x1="70324" y1="28201" x2="70324" y2="28201"/>
                        <a14:foregroundMark x1="59102" y1="80969" x2="59102" y2="809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9917" y="3717170"/>
            <a:ext cx="1246897" cy="17972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08F7B0B-DDDE-B9B3-994F-00224B663C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42" b="100000" l="0" r="99842">
                        <a14:foregroundMark x1="44322" y1="11392" x2="44322" y2="11392"/>
                        <a14:foregroundMark x1="44322" y1="13924" x2="44322" y2="14467"/>
                        <a14:foregroundMark x1="39432" y1="13743" x2="39432" y2="13743"/>
                        <a14:foregroundMark x1="24606" y1="4521" x2="24606" y2="452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4802" y="2248390"/>
            <a:ext cx="1581664" cy="137959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BCE9D9E-CD11-795B-3538-496941244C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254">
                        <a14:foregroundMark x1="52618" y1="41349" x2="52618" y2="41349"/>
                        <a14:foregroundMark x1="51122" y1="30623" x2="51122" y2="30623"/>
                        <a14:foregroundMark x1="47382" y1="26471" x2="47382" y2="26471"/>
                        <a14:foregroundMark x1="51372" y1="26298" x2="51372" y2="26298"/>
                        <a14:foregroundMark x1="72818" y1="28720" x2="72818" y2="28720"/>
                        <a14:foregroundMark x1="72070" y1="24221" x2="72070" y2="24221"/>
                        <a14:foregroundMark x1="49127" y1="26125" x2="49127" y2="26125"/>
                        <a14:foregroundMark x1="52369" y1="26298" x2="52369" y2="26298"/>
                        <a14:foregroundMark x1="53117" y1="28201" x2="53117" y2="28201"/>
                        <a14:foregroundMark x1="55611" y1="43080" x2="55611" y2="43080"/>
                        <a14:foregroundMark x1="77805" y1="36851" x2="77805" y2="36851"/>
                        <a14:foregroundMark x1="70324" y1="38754" x2="70324" y2="38754"/>
                        <a14:foregroundMark x1="48379" y1="34948" x2="48379" y2="34948"/>
                        <a14:foregroundMark x1="45387" y1="32526" x2="45387" y2="32526"/>
                        <a14:foregroundMark x1="46384" y1="26644" x2="46384" y2="26644"/>
                        <a14:foregroundMark x1="7232" y1="67647" x2="7232" y2="67647"/>
                        <a14:foregroundMark x1="7980" y1="69896" x2="7980" y2="69896"/>
                        <a14:foregroundMark x1="5486" y1="64879" x2="5486" y2="64879"/>
                        <a14:foregroundMark x1="3741" y1="63322" x2="3741" y2="63322"/>
                        <a14:foregroundMark x1="3741" y1="61419" x2="3741" y2="61419"/>
                        <a14:foregroundMark x1="41397" y1="87024" x2="41397" y2="87024"/>
                        <a14:foregroundMark x1="31421" y1="80450" x2="31421" y2="81661"/>
                        <a14:foregroundMark x1="20449" y1="83391" x2="20449" y2="83391"/>
                        <a14:foregroundMark x1="20200" y1="83391" x2="20200" y2="83564"/>
                        <a14:foregroundMark x1="20200" y1="84948" x2="20200" y2="84948"/>
                        <a14:foregroundMark x1="48130" y1="94291" x2="48130" y2="94291"/>
                        <a14:foregroundMark x1="61845" y1="71107" x2="61845" y2="71107"/>
                        <a14:foregroundMark x1="65337" y1="81834" x2="65337" y2="81834"/>
                        <a14:foregroundMark x1="86284" y1="84429" x2="86284" y2="84429"/>
                        <a14:foregroundMark x1="89526" y1="81142" x2="89526" y2="81142"/>
                        <a14:foregroundMark x1="92020" y1="80969" x2="92020" y2="80969"/>
                        <a14:foregroundMark x1="93017" y1="84083" x2="93017" y2="84083"/>
                        <a14:foregroundMark x1="43142" y1="91869" x2="43142" y2="91869"/>
                        <a14:foregroundMark x1="40898" y1="94464" x2="40898" y2="94464"/>
                        <a14:foregroundMark x1="34165" y1="95675" x2="34165" y2="95675"/>
                        <a14:foregroundMark x1="37656" y1="88235" x2="37656" y2="88235"/>
                        <a14:foregroundMark x1="67581" y1="37024" x2="67581" y2="37024"/>
                        <a14:foregroundMark x1="70324" y1="28201" x2="70324" y2="28201"/>
                        <a14:foregroundMark x1="59102" y1="80969" x2="59102" y2="809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895659" y="2473641"/>
            <a:ext cx="1088939" cy="156959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18B8124-40A9-6D9C-4D0F-15A30942A9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351">
                        <a14:foregroundMark x1="39794" y1="24954" x2="39794" y2="24954"/>
                        <a14:foregroundMark x1="37732" y1="24030" x2="37526" y2="24954"/>
                        <a14:foregroundMark x1="36907" y1="22921" x2="36907" y2="22921"/>
                        <a14:foregroundMark x1="54021" y1="29205" x2="54021" y2="29205"/>
                        <a14:foregroundMark x1="54227" y1="25508" x2="54227" y2="25508"/>
                        <a14:foregroundMark x1="50515" y1="28096" x2="50515" y2="28096"/>
                        <a14:foregroundMark x1="52577" y1="24030" x2="52577" y2="24030"/>
                        <a14:foregroundMark x1="50515" y1="23845" x2="50515" y2="23845"/>
                        <a14:foregroundMark x1="56907" y1="28651" x2="56907" y2="28651"/>
                        <a14:foregroundMark x1="57113" y1="24769" x2="57113" y2="24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3545" y="3744422"/>
            <a:ext cx="1641911" cy="183149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F78C89D1-8E69-563E-F13D-F97192190A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254">
                        <a14:foregroundMark x1="52618" y1="41349" x2="52618" y2="41349"/>
                        <a14:foregroundMark x1="51122" y1="30623" x2="51122" y2="30623"/>
                        <a14:foregroundMark x1="47382" y1="26471" x2="47382" y2="26471"/>
                        <a14:foregroundMark x1="51372" y1="26298" x2="51372" y2="26298"/>
                        <a14:foregroundMark x1="72818" y1="28720" x2="72818" y2="28720"/>
                        <a14:foregroundMark x1="72070" y1="24221" x2="72070" y2="24221"/>
                        <a14:foregroundMark x1="49127" y1="26125" x2="49127" y2="26125"/>
                        <a14:foregroundMark x1="52369" y1="26298" x2="52369" y2="26298"/>
                        <a14:foregroundMark x1="53117" y1="28201" x2="53117" y2="28201"/>
                        <a14:foregroundMark x1="55611" y1="43080" x2="55611" y2="43080"/>
                        <a14:foregroundMark x1="77805" y1="36851" x2="77805" y2="36851"/>
                        <a14:foregroundMark x1="70324" y1="38754" x2="70324" y2="38754"/>
                        <a14:foregroundMark x1="48379" y1="34948" x2="48379" y2="34948"/>
                        <a14:foregroundMark x1="45387" y1="32526" x2="45387" y2="32526"/>
                        <a14:foregroundMark x1="46384" y1="26644" x2="46384" y2="26644"/>
                        <a14:foregroundMark x1="7232" y1="67647" x2="7232" y2="67647"/>
                        <a14:foregroundMark x1="7980" y1="69896" x2="7980" y2="69896"/>
                        <a14:foregroundMark x1="5486" y1="64879" x2="5486" y2="64879"/>
                        <a14:foregroundMark x1="3741" y1="63322" x2="3741" y2="63322"/>
                        <a14:foregroundMark x1="3741" y1="61419" x2="3741" y2="61419"/>
                        <a14:foregroundMark x1="41397" y1="87024" x2="41397" y2="87024"/>
                        <a14:foregroundMark x1="31421" y1="80450" x2="31421" y2="81661"/>
                        <a14:foregroundMark x1="20449" y1="83391" x2="20449" y2="83391"/>
                        <a14:foregroundMark x1="20200" y1="83391" x2="20200" y2="83564"/>
                        <a14:foregroundMark x1="20200" y1="84948" x2="20200" y2="84948"/>
                        <a14:foregroundMark x1="48130" y1="94291" x2="48130" y2="94291"/>
                        <a14:foregroundMark x1="61845" y1="71107" x2="61845" y2="71107"/>
                        <a14:foregroundMark x1="65337" y1="81834" x2="65337" y2="81834"/>
                        <a14:foregroundMark x1="86284" y1="84429" x2="86284" y2="84429"/>
                        <a14:foregroundMark x1="89526" y1="81142" x2="89526" y2="81142"/>
                        <a14:foregroundMark x1="92020" y1="80969" x2="92020" y2="80969"/>
                        <a14:foregroundMark x1="93017" y1="84083" x2="93017" y2="84083"/>
                        <a14:foregroundMark x1="43142" y1="91869" x2="43142" y2="91869"/>
                        <a14:foregroundMark x1="40898" y1="94464" x2="40898" y2="94464"/>
                        <a14:foregroundMark x1="34165" y1="95675" x2="34165" y2="95675"/>
                        <a14:foregroundMark x1="37656" y1="88235" x2="37656" y2="88235"/>
                        <a14:foregroundMark x1="67581" y1="37024" x2="67581" y2="37024"/>
                        <a14:foregroundMark x1="70324" y1="28201" x2="70324" y2="28201"/>
                        <a14:foregroundMark x1="59102" y1="80969" x2="59102" y2="809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76" y="3349021"/>
            <a:ext cx="1143384" cy="164807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804160" y="359794"/>
            <a:ext cx="8732066" cy="83870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Число і цифра </a:t>
            </a:r>
            <a:r>
              <a:rPr lang="uk-UA" sz="4000" b="1" dirty="0" smtClean="0">
                <a:solidFill>
                  <a:schemeClr val="bg1"/>
                </a:solidFill>
              </a:rPr>
              <a:t>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36141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23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57455" y="410524"/>
            <a:ext cx="8732066" cy="81584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із числовим променем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1535" y="1463041"/>
            <a:ext cx="6137031" cy="171661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</a:rPr>
              <a:t>Прочитай числа </a:t>
            </a:r>
            <a:r>
              <a:rPr lang="ru-RU" dirty="0" err="1">
                <a:solidFill>
                  <a:srgbClr val="7030A0"/>
                </a:solidFill>
              </a:rPr>
              <a:t>від</a:t>
            </a:r>
            <a:r>
              <a:rPr lang="ru-RU" dirty="0">
                <a:solidFill>
                  <a:srgbClr val="7030A0"/>
                </a:solidFill>
              </a:rPr>
              <a:t> 1 до 7, </a:t>
            </a:r>
            <a:r>
              <a:rPr lang="ru-RU" dirty="0" err="1">
                <a:solidFill>
                  <a:srgbClr val="7030A0"/>
                </a:solidFill>
              </a:rPr>
              <a:t>від</a:t>
            </a:r>
            <a:r>
              <a:rPr lang="ru-RU" dirty="0">
                <a:solidFill>
                  <a:srgbClr val="7030A0"/>
                </a:solidFill>
              </a:rPr>
              <a:t> 7 до 1. Яке число </a:t>
            </a:r>
            <a:r>
              <a:rPr lang="ru-RU" dirty="0" err="1">
                <a:solidFill>
                  <a:srgbClr val="7030A0"/>
                </a:solidFill>
              </a:rPr>
              <a:t>попереднє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щодо</a:t>
            </a:r>
            <a:r>
              <a:rPr lang="ru-RU" dirty="0">
                <a:solidFill>
                  <a:srgbClr val="7030A0"/>
                </a:solidFill>
              </a:rPr>
              <a:t> числа 2?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9222" y="4036186"/>
            <a:ext cx="6646984" cy="26379"/>
          </a:xfrm>
          <a:prstGeom prst="line">
            <a:avLst/>
          </a:prstGeom>
          <a:ln w="76200">
            <a:solidFill>
              <a:srgbClr val="354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160304" y="3950464"/>
            <a:ext cx="237836" cy="2242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096906" y="3785606"/>
            <a:ext cx="0" cy="518746"/>
          </a:xfrm>
          <a:prstGeom prst="line">
            <a:avLst/>
          </a:prstGeom>
          <a:ln w="57150">
            <a:solidFill>
              <a:srgbClr val="354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99937" y="3803192"/>
            <a:ext cx="0" cy="518746"/>
          </a:xfrm>
          <a:prstGeom prst="line">
            <a:avLst/>
          </a:prstGeom>
          <a:ln w="57150">
            <a:solidFill>
              <a:srgbClr val="354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12863" y="3818610"/>
            <a:ext cx="0" cy="518746"/>
          </a:xfrm>
          <a:prstGeom prst="line">
            <a:avLst/>
          </a:prstGeom>
          <a:ln w="57150">
            <a:solidFill>
              <a:srgbClr val="354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494379" y="3776813"/>
            <a:ext cx="0" cy="518746"/>
          </a:xfrm>
          <a:prstGeom prst="line">
            <a:avLst/>
          </a:prstGeom>
          <a:ln w="57150">
            <a:solidFill>
              <a:srgbClr val="354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296547" y="3790002"/>
            <a:ext cx="0" cy="518746"/>
          </a:xfrm>
          <a:prstGeom prst="line">
            <a:avLst/>
          </a:prstGeom>
          <a:ln w="57150">
            <a:solidFill>
              <a:srgbClr val="354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128956" y="3785606"/>
            <a:ext cx="0" cy="518746"/>
          </a:xfrm>
          <a:prstGeom prst="line">
            <a:avLst/>
          </a:prstGeom>
          <a:ln w="57150">
            <a:solidFill>
              <a:srgbClr val="354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940002" y="3803192"/>
            <a:ext cx="0" cy="518746"/>
          </a:xfrm>
          <a:prstGeom prst="line">
            <a:avLst/>
          </a:prstGeom>
          <a:ln w="57150">
            <a:solidFill>
              <a:srgbClr val="354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42148" y="4387980"/>
            <a:ext cx="67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59167" y="4387980"/>
            <a:ext cx="67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87617" y="4381281"/>
            <a:ext cx="67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64624" y="4381281"/>
            <a:ext cx="67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00495" y="4381281"/>
            <a:ext cx="67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16524" y="4387980"/>
            <a:ext cx="67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01498" y="4387980"/>
            <a:ext cx="67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7</a:t>
            </a:r>
          </a:p>
        </p:txBody>
      </p:sp>
      <p:pic>
        <p:nvPicPr>
          <p:cNvPr id="31" name="Picture 28" descr="Пибоди и Шерман">
            <a:extLst>
              <a:ext uri="{FF2B5EF4-FFF2-40B4-BE49-F238E27FC236}">
                <a16:creationId xmlns="" xmlns:a16="http://schemas.microsoft.com/office/drawing/2014/main" id="{45072136-30B0-748D-4A01-977AFAEDE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3" y="2942989"/>
            <a:ext cx="1821974" cy="278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1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658314" y="1121778"/>
            <a:ext cx="7039248" cy="63994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400" dirty="0">
                <a:solidFill>
                  <a:srgbClr val="7030A0"/>
                </a:solidFill>
              </a:rPr>
              <a:t>Домалюй стільки смаколиків, щоб їх стало по 7.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/>
          <a:srcRect t="679" b="525"/>
          <a:stretch/>
        </p:blipFill>
        <p:spPr>
          <a:xfrm flipH="1">
            <a:off x="287871" y="2004513"/>
            <a:ext cx="2441993" cy="3340677"/>
          </a:xfrm>
          <a:prstGeom prst="rect">
            <a:avLst/>
          </a:prstGeom>
        </p:spPr>
      </p:pic>
      <p:sp>
        <p:nvSpPr>
          <p:cNvPr id="37" name="Прямокутник: округлені кути 1">
            <a:extLst>
              <a:ext uri="{FF2B5EF4-FFF2-40B4-BE49-F238E27FC236}">
                <a16:creationId xmlns:a16="http://schemas.microsoft.com/office/drawing/2014/main" xmlns="" id="{8A7789E1-E053-3724-9872-8095D5353E68}"/>
              </a:ext>
            </a:extLst>
          </p:cNvPr>
          <p:cNvSpPr/>
          <p:nvPr/>
        </p:nvSpPr>
        <p:spPr>
          <a:xfrm>
            <a:off x="8414365" y="2096031"/>
            <a:ext cx="3373486" cy="395240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F36A895-0635-AEEB-6891-EB954BBD307E}"/>
              </a:ext>
            </a:extLst>
          </p:cNvPr>
          <p:cNvSpPr txBox="1"/>
          <p:nvPr/>
        </p:nvSpPr>
        <p:spPr>
          <a:xfrm>
            <a:off x="8595241" y="2645277"/>
            <a:ext cx="2121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 – це 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 і </a:t>
            </a:r>
          </a:p>
        </p:txBody>
      </p:sp>
      <p:sp>
        <p:nvSpPr>
          <p:cNvPr id="39" name="Прямокутник: округлені кути 12">
            <a:extLst>
              <a:ext uri="{FF2B5EF4-FFF2-40B4-BE49-F238E27FC236}">
                <a16:creationId xmlns:a16="http://schemas.microsoft.com/office/drawing/2014/main" xmlns="" id="{483F8497-88D8-1D7F-2E51-59AEA5E66BFC}"/>
              </a:ext>
            </a:extLst>
          </p:cNvPr>
          <p:cNvSpPr/>
          <p:nvPr/>
        </p:nvSpPr>
        <p:spPr>
          <a:xfrm>
            <a:off x="10717004" y="2731537"/>
            <a:ext cx="497149" cy="53536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705C056-2A4C-8471-D253-9D7925780B28}"/>
              </a:ext>
            </a:extLst>
          </p:cNvPr>
          <p:cNvSpPr txBox="1"/>
          <p:nvPr/>
        </p:nvSpPr>
        <p:spPr>
          <a:xfrm>
            <a:off x="10726200" y="2647320"/>
            <a:ext cx="443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A3DD8A7-BB1B-CBDD-03B4-B8DA4FB4316B}"/>
              </a:ext>
            </a:extLst>
          </p:cNvPr>
          <p:cNvSpPr txBox="1"/>
          <p:nvPr/>
        </p:nvSpPr>
        <p:spPr>
          <a:xfrm>
            <a:off x="8586045" y="3707106"/>
            <a:ext cx="2121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 – це 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 і </a:t>
            </a:r>
          </a:p>
        </p:txBody>
      </p:sp>
      <p:sp>
        <p:nvSpPr>
          <p:cNvPr id="42" name="Прямокутник: округлені кути 16">
            <a:extLst>
              <a:ext uri="{FF2B5EF4-FFF2-40B4-BE49-F238E27FC236}">
                <a16:creationId xmlns:a16="http://schemas.microsoft.com/office/drawing/2014/main" xmlns="" id="{585C24DB-0B2D-213C-DF5B-341CEC12D91E}"/>
              </a:ext>
            </a:extLst>
          </p:cNvPr>
          <p:cNvSpPr/>
          <p:nvPr/>
        </p:nvSpPr>
        <p:spPr>
          <a:xfrm>
            <a:off x="10707808" y="3793366"/>
            <a:ext cx="497149" cy="53536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57ED42D-5FB0-B14F-778D-6F61A3E700FE}"/>
              </a:ext>
            </a:extLst>
          </p:cNvPr>
          <p:cNvSpPr txBox="1"/>
          <p:nvPr/>
        </p:nvSpPr>
        <p:spPr>
          <a:xfrm>
            <a:off x="10717004" y="3709149"/>
            <a:ext cx="443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0011CE0-033E-26E7-0885-AF7719938D9D}"/>
              </a:ext>
            </a:extLst>
          </p:cNvPr>
          <p:cNvSpPr txBox="1"/>
          <p:nvPr/>
        </p:nvSpPr>
        <p:spPr>
          <a:xfrm>
            <a:off x="8604437" y="4766892"/>
            <a:ext cx="2121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 – це 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 і </a:t>
            </a:r>
          </a:p>
        </p:txBody>
      </p:sp>
      <p:sp>
        <p:nvSpPr>
          <p:cNvPr id="45" name="Прямокутник: округлені кути 20">
            <a:extLst>
              <a:ext uri="{FF2B5EF4-FFF2-40B4-BE49-F238E27FC236}">
                <a16:creationId xmlns:a16="http://schemas.microsoft.com/office/drawing/2014/main" xmlns="" id="{7DFEB777-56DD-8474-B8D9-E718636F3452}"/>
              </a:ext>
            </a:extLst>
          </p:cNvPr>
          <p:cNvSpPr/>
          <p:nvPr/>
        </p:nvSpPr>
        <p:spPr>
          <a:xfrm>
            <a:off x="10726200" y="4853152"/>
            <a:ext cx="497149" cy="53536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D922CD1-8D71-3EB6-6D17-082E0637E857}"/>
              </a:ext>
            </a:extLst>
          </p:cNvPr>
          <p:cNvSpPr txBox="1"/>
          <p:nvPr/>
        </p:nvSpPr>
        <p:spPr>
          <a:xfrm>
            <a:off x="10735396" y="4768935"/>
            <a:ext cx="443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2,553 Chocolate Doughnut Stock Photos, Pictures &amp; Royalty-Free Images -  iStock">
            <a:extLst>
              <a:ext uri="{FF2B5EF4-FFF2-40B4-BE49-F238E27FC236}">
                <a16:creationId xmlns:a16="http://schemas.microsoft.com/office/drawing/2014/main" xmlns="" id="{DA40F9CD-FC75-3C75-D77E-5E285C18B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71" y="3652523"/>
            <a:ext cx="788981" cy="7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Конфета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374A7E2B-DF4B-1914-6F77-72BE0085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80" y="4770373"/>
            <a:ext cx="788982" cy="78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2,553 Chocolate Doughnut Stock Photos, Pictures &amp; Royalty-Free Images -  iStock">
            <a:extLst>
              <a:ext uri="{FF2B5EF4-FFF2-40B4-BE49-F238E27FC236}">
                <a16:creationId xmlns:a16="http://schemas.microsoft.com/office/drawing/2014/main" xmlns="" id="{DFBCEBA4-5A62-6AB0-399A-30D088910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52" y="3652523"/>
            <a:ext cx="788981" cy="7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2,553 Chocolate Doughnut Stock Photos, Pictures &amp; Royalty-Free Images -  iStock">
            <a:extLst>
              <a:ext uri="{FF2B5EF4-FFF2-40B4-BE49-F238E27FC236}">
                <a16:creationId xmlns:a16="http://schemas.microsoft.com/office/drawing/2014/main" xmlns="" id="{65C585AB-96F9-1381-8B22-45C51E13C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31" y="3665133"/>
            <a:ext cx="788981" cy="7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2,553 Chocolate Doughnut Stock Photos, Pictures &amp; Royalty-Free Images -  iStock">
            <a:extLst>
              <a:ext uri="{FF2B5EF4-FFF2-40B4-BE49-F238E27FC236}">
                <a16:creationId xmlns:a16="http://schemas.microsoft.com/office/drawing/2014/main" xmlns="" id="{626E7B11-10FA-5969-D406-009B8F99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624" y="3652523"/>
            <a:ext cx="788981" cy="7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Конфета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B02A715F-BC98-1706-5344-C4E18F53D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59" y="4780083"/>
            <a:ext cx="788982" cy="78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Конфета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24CE0FAB-CC95-33A1-F759-66959E6C6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278" y="4780083"/>
            <a:ext cx="788982" cy="78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Конфета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9B1C9386-6BF8-31AE-A03F-35C4982E0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18" y="4770373"/>
            <a:ext cx="788982" cy="78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Конфета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49DB0182-658D-BD8E-4E25-E008C15E3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37" y="4770373"/>
            <a:ext cx="788982" cy="78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Конфета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BCB2B40D-7289-04CE-B57F-77D9DA35A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80" y="4770373"/>
            <a:ext cx="788982" cy="78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Конфета эмодзи клипарт. Бесплатная загрузка. | Creazilla">
            <a:extLst>
              <a:ext uri="{FF2B5EF4-FFF2-40B4-BE49-F238E27FC236}">
                <a16:creationId xmlns:a16="http://schemas.microsoft.com/office/drawing/2014/main" xmlns="" id="{9A38A4E8-9827-F5A2-55C3-E9D32DC6B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66" y="4778683"/>
            <a:ext cx="788982" cy="78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2,553 Chocolate Doughnut Stock Photos, Pictures &amp; Royalty-Free Images -  iStock">
            <a:extLst>
              <a:ext uri="{FF2B5EF4-FFF2-40B4-BE49-F238E27FC236}">
                <a16:creationId xmlns:a16="http://schemas.microsoft.com/office/drawing/2014/main" xmlns="" id="{F1FC4B38-0C34-A6F7-75F7-328E652AC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917" y="3665133"/>
            <a:ext cx="788981" cy="7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2,553 Chocolate Doughnut Stock Photos, Pictures &amp; Royalty-Free Images -  iStock">
            <a:extLst>
              <a:ext uri="{FF2B5EF4-FFF2-40B4-BE49-F238E27FC236}">
                <a16:creationId xmlns:a16="http://schemas.microsoft.com/office/drawing/2014/main" xmlns="" id="{64A529D1-C9B3-9C9C-A73E-08F6F2733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496" y="3677743"/>
            <a:ext cx="788981" cy="7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2,553 Chocolate Doughnut Stock Photos, Pictures &amp; Royalty-Free Images -  iStock">
            <a:extLst>
              <a:ext uri="{FF2B5EF4-FFF2-40B4-BE49-F238E27FC236}">
                <a16:creationId xmlns:a16="http://schemas.microsoft.com/office/drawing/2014/main" xmlns="" id="{2C0A9FC1-304B-E840-5001-9FD6E8CB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789" y="3665133"/>
            <a:ext cx="788981" cy="7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Киндер-сюрприз | Едопедия вики | Fandom">
            <a:extLst>
              <a:ext uri="{FF2B5EF4-FFF2-40B4-BE49-F238E27FC236}">
                <a16:creationId xmlns:a16="http://schemas.microsoft.com/office/drawing/2014/main" xmlns="" id="{DD2A0151-FA84-747F-5DAB-48B1F236A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67" b="95778" l="10000" r="90000">
                        <a14:foregroundMark x1="57444" y1="34000" x2="57444" y2="34000"/>
                        <a14:foregroundMark x1="43667" y1="38111" x2="43667" y2="38111"/>
                        <a14:foregroundMark x1="39222" y1="39000" x2="39222" y2="39000"/>
                        <a14:foregroundMark x1="44778" y1="39222" x2="44778" y2="39222"/>
                        <a14:foregroundMark x1="52000" y1="34444" x2="52000" y2="34444"/>
                        <a14:foregroundMark x1="55889" y1="40333" x2="55889" y2="40333"/>
                        <a14:foregroundMark x1="53667" y1="40667" x2="53667" y2="4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506">
            <a:off x="2891519" y="2581529"/>
            <a:ext cx="911040" cy="9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Киндер-сюрприз | Едопедия вики | Fandom">
            <a:extLst>
              <a:ext uri="{FF2B5EF4-FFF2-40B4-BE49-F238E27FC236}">
                <a16:creationId xmlns:a16="http://schemas.microsoft.com/office/drawing/2014/main" xmlns="" id="{C5E59CD0-58EA-0453-0134-667C7B33F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67" b="95778" l="10000" r="90000">
                        <a14:foregroundMark x1="57444" y1="34000" x2="57444" y2="34000"/>
                        <a14:foregroundMark x1="43667" y1="38111" x2="43667" y2="38111"/>
                        <a14:foregroundMark x1="39222" y1="39000" x2="39222" y2="39000"/>
                        <a14:foregroundMark x1="44778" y1="39222" x2="44778" y2="39222"/>
                        <a14:foregroundMark x1="52000" y1="34444" x2="52000" y2="34444"/>
                        <a14:foregroundMark x1="55889" y1="40333" x2="55889" y2="40333"/>
                        <a14:foregroundMark x1="53667" y1="40667" x2="53667" y2="4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506">
            <a:off x="3595341" y="2581530"/>
            <a:ext cx="911040" cy="9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Киндер-сюрприз | Едопедия вики | Fandom">
            <a:extLst>
              <a:ext uri="{FF2B5EF4-FFF2-40B4-BE49-F238E27FC236}">
                <a16:creationId xmlns:a16="http://schemas.microsoft.com/office/drawing/2014/main" xmlns="" id="{0D1C6629-9CE7-8CA9-7F8F-2D67E2BF1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67" b="95778" l="10000" r="90000">
                        <a14:foregroundMark x1="57444" y1="34000" x2="57444" y2="34000"/>
                        <a14:foregroundMark x1="43667" y1="38111" x2="43667" y2="38111"/>
                        <a14:foregroundMark x1="39222" y1="39000" x2="39222" y2="39000"/>
                        <a14:foregroundMark x1="44778" y1="39222" x2="44778" y2="39222"/>
                        <a14:foregroundMark x1="52000" y1="34444" x2="52000" y2="34444"/>
                        <a14:foregroundMark x1="55889" y1="40333" x2="55889" y2="40333"/>
                        <a14:foregroundMark x1="53667" y1="40667" x2="53667" y2="4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506">
            <a:off x="4307690" y="2581530"/>
            <a:ext cx="911040" cy="9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Киндер-сюрприз | Едопедия вики | Fandom">
            <a:extLst>
              <a:ext uri="{FF2B5EF4-FFF2-40B4-BE49-F238E27FC236}">
                <a16:creationId xmlns:a16="http://schemas.microsoft.com/office/drawing/2014/main" xmlns="" id="{CA5747E3-2EDB-3CD6-BE8E-B003ABD6C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67" b="95778" l="10000" r="90000">
                        <a14:foregroundMark x1="57444" y1="34000" x2="57444" y2="34000"/>
                        <a14:foregroundMark x1="43667" y1="38111" x2="43667" y2="38111"/>
                        <a14:foregroundMark x1="39222" y1="39000" x2="39222" y2="39000"/>
                        <a14:foregroundMark x1="44778" y1="39222" x2="44778" y2="39222"/>
                        <a14:foregroundMark x1="52000" y1="34444" x2="52000" y2="34444"/>
                        <a14:foregroundMark x1="55889" y1="40333" x2="55889" y2="40333"/>
                        <a14:foregroundMark x1="53667" y1="40667" x2="53667" y2="4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506">
            <a:off x="5020039" y="2581530"/>
            <a:ext cx="911040" cy="9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Киндер-сюрприз | Едопедия вики | Fandom">
            <a:extLst>
              <a:ext uri="{FF2B5EF4-FFF2-40B4-BE49-F238E27FC236}">
                <a16:creationId xmlns:a16="http://schemas.microsoft.com/office/drawing/2014/main" xmlns="" id="{52CC310F-A385-BE91-279D-FC311DDA2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67" b="95778" l="10000" r="90000">
                        <a14:foregroundMark x1="57444" y1="34000" x2="57444" y2="34000"/>
                        <a14:foregroundMark x1="43667" y1="38111" x2="43667" y2="38111"/>
                        <a14:foregroundMark x1="39222" y1="39000" x2="39222" y2="39000"/>
                        <a14:foregroundMark x1="44778" y1="39222" x2="44778" y2="39222"/>
                        <a14:foregroundMark x1="52000" y1="34444" x2="52000" y2="34444"/>
                        <a14:foregroundMark x1="55889" y1="40333" x2="55889" y2="40333"/>
                        <a14:foregroundMark x1="53667" y1="40667" x2="53667" y2="4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506">
            <a:off x="5830599" y="2581530"/>
            <a:ext cx="911040" cy="9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Киндер-сюрприз | Едопедия вики | Fandom">
            <a:extLst>
              <a:ext uri="{FF2B5EF4-FFF2-40B4-BE49-F238E27FC236}">
                <a16:creationId xmlns:a16="http://schemas.microsoft.com/office/drawing/2014/main" xmlns="" id="{29F1DC67-DCF2-5B65-46AD-45D308419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67" b="95778" l="10000" r="90000">
                        <a14:foregroundMark x1="57444" y1="34000" x2="57444" y2="34000"/>
                        <a14:foregroundMark x1="43667" y1="38111" x2="43667" y2="38111"/>
                        <a14:foregroundMark x1="39222" y1="39000" x2="39222" y2="39000"/>
                        <a14:foregroundMark x1="44778" y1="39222" x2="44778" y2="39222"/>
                        <a14:foregroundMark x1="52000" y1="34444" x2="52000" y2="34444"/>
                        <a14:foregroundMark x1="55889" y1="40333" x2="55889" y2="40333"/>
                        <a14:foregroundMark x1="53667" y1="40667" x2="53667" y2="4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506">
            <a:off x="6567448" y="2581530"/>
            <a:ext cx="911040" cy="9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Киндер-сюрприз | Едопедия вики | Fandom">
            <a:extLst>
              <a:ext uri="{FF2B5EF4-FFF2-40B4-BE49-F238E27FC236}">
                <a16:creationId xmlns:a16="http://schemas.microsoft.com/office/drawing/2014/main" xmlns="" id="{58992F7D-F8D0-A2BB-8E10-1EF3EEB52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67" b="95778" l="10000" r="90000">
                        <a14:foregroundMark x1="57444" y1="34000" x2="57444" y2="34000"/>
                        <a14:foregroundMark x1="43667" y1="38111" x2="43667" y2="38111"/>
                        <a14:foregroundMark x1="39222" y1="39000" x2="39222" y2="39000"/>
                        <a14:foregroundMark x1="44778" y1="39222" x2="44778" y2="39222"/>
                        <a14:foregroundMark x1="52000" y1="34444" x2="52000" y2="34444"/>
                        <a14:foregroundMark x1="55889" y1="40333" x2="55889" y2="40333"/>
                        <a14:foregroundMark x1="53667" y1="40667" x2="53667" y2="4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506">
            <a:off x="7257708" y="2581530"/>
            <a:ext cx="911040" cy="9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1811905" y="357666"/>
            <a:ext cx="8732066" cy="7503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0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4450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20 №1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7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5705" y="1440259"/>
            <a:ext cx="3780784" cy="1421275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800" dirty="0">
                <a:solidFill>
                  <a:srgbClr val="7030A0"/>
                </a:solidFill>
              </a:rPr>
              <a:t>Допиши за </a:t>
            </a:r>
            <a:r>
              <a:rPr lang="uk-UA" sz="2800" dirty="0" smtClean="0">
                <a:solidFill>
                  <a:srgbClr val="7030A0"/>
                </a:solidFill>
              </a:rPr>
              <a:t>зразком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88" y="1108038"/>
            <a:ext cx="2511777" cy="55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969" b="79513"/>
          <a:stretch/>
        </p:blipFill>
        <p:spPr>
          <a:xfrm>
            <a:off x="3466596" y="3673780"/>
            <a:ext cx="8388814" cy="2762008"/>
          </a:xfrm>
          <a:prstGeom prst="roundRect">
            <a:avLst/>
          </a:prstGeom>
        </p:spPr>
      </p:pic>
      <p:sp>
        <p:nvSpPr>
          <p:cNvPr id="55" name="Скругленный прямоугольник 54"/>
          <p:cNvSpPr/>
          <p:nvPr/>
        </p:nvSpPr>
        <p:spPr>
          <a:xfrm>
            <a:off x="3466596" y="3673780"/>
            <a:ext cx="8388814" cy="2762008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4C19C623-73F1-ADA2-5963-665F1A5193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979569" y="4057669"/>
            <a:ext cx="436157" cy="5540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C00E7A80-46DF-F71A-04C1-B35FE310ED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719006" y="4057669"/>
            <a:ext cx="436157" cy="55408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D8BB1D7D-DD5D-D279-4FD0-21C0772883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467317" y="4057669"/>
            <a:ext cx="436157" cy="55408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A2663B05-8138-F9CD-D918-6155BF759C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215628" y="4057669"/>
            <a:ext cx="436157" cy="55408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903FB9C5-BAE2-6581-E7F4-A0072551A9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64201" y="4057669"/>
            <a:ext cx="436157" cy="55408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1C06BE6A-DFC8-8FE7-4933-E0C487B5DB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728411" y="4057669"/>
            <a:ext cx="436157" cy="55408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12FA4CFD-ED26-31D1-BD7C-BC4025D10D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511086" y="4057669"/>
            <a:ext cx="436157" cy="55408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C4E74381-9BE2-EE74-FA9F-D3BA6225FC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9225829" y="4057669"/>
            <a:ext cx="436157" cy="55408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A66A336B-A5A1-D40E-390E-59DA7770E7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000506" y="4057669"/>
            <a:ext cx="436157" cy="55408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5CC50B0-D208-56EE-305A-69F86EDF78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735674" y="4057669"/>
            <a:ext cx="436157" cy="55408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DDCF9EAB-907F-E54D-AB19-20DCDB8B24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979569" y="4811042"/>
            <a:ext cx="436157" cy="55408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BE84A7C3-8509-EA7B-F8B2-24F2F5D657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719006" y="4811042"/>
            <a:ext cx="436157" cy="55408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0ED7E89-5418-B0F6-3E10-4EB7F52BC7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467317" y="4811042"/>
            <a:ext cx="436157" cy="55408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880C4750-785D-8412-37BA-A7BB3BD47D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215628" y="4811042"/>
            <a:ext cx="436157" cy="55408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7F92DB2E-CEAA-F5E2-2287-402529815C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64201" y="4811042"/>
            <a:ext cx="436157" cy="55408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D2105B30-2072-437D-B454-041E8D73D8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728411" y="4811042"/>
            <a:ext cx="436157" cy="55408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606C3088-6FE6-2092-63B4-5952CB600A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511086" y="4811042"/>
            <a:ext cx="436157" cy="55408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0F05FD6A-5DDA-E3AB-C2C1-0169DE8B4E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9225829" y="4811042"/>
            <a:ext cx="436157" cy="55408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358CAB3-B47B-6462-B5BA-68A029F63E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000506" y="4811042"/>
            <a:ext cx="436157" cy="5540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CC5251DB-F754-7044-307A-154DCFE26C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735674" y="4811042"/>
            <a:ext cx="436157" cy="55408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16" y="1254747"/>
            <a:ext cx="2348848" cy="240823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811905" y="357666"/>
            <a:ext cx="8732066" cy="7503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4450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20 №2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886" y="1894948"/>
            <a:ext cx="2068050" cy="2505035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800" dirty="0" err="1">
                <a:solidFill>
                  <a:srgbClr val="7030A0"/>
                </a:solidFill>
              </a:rPr>
              <a:t>Домалюй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стільки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предметів</a:t>
            </a:r>
            <a:r>
              <a:rPr lang="ru-RU" sz="1800" dirty="0">
                <a:solidFill>
                  <a:srgbClr val="7030A0"/>
                </a:solidFill>
              </a:rPr>
              <a:t>, </a:t>
            </a:r>
            <a:r>
              <a:rPr lang="ru-RU" sz="1800" dirty="0" err="1">
                <a:solidFill>
                  <a:srgbClr val="7030A0"/>
                </a:solidFill>
              </a:rPr>
              <a:t>щоб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їх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кількість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</a:p>
          <a:p>
            <a:r>
              <a:rPr lang="ru-RU" sz="1800" dirty="0" err="1">
                <a:solidFill>
                  <a:srgbClr val="7030A0"/>
                </a:solidFill>
              </a:rPr>
              <a:t>дорівнювала</a:t>
            </a:r>
            <a:r>
              <a:rPr lang="ru-RU" sz="1800" dirty="0">
                <a:solidFill>
                  <a:srgbClr val="7030A0"/>
                </a:solidFill>
              </a:rPr>
              <a:t> числу на </a:t>
            </a:r>
            <a:r>
              <a:rPr lang="ru-RU" sz="1800" dirty="0" err="1">
                <a:solidFill>
                  <a:srgbClr val="7030A0"/>
                </a:solidFill>
              </a:rPr>
              <a:t>картці</a:t>
            </a:r>
            <a:r>
              <a:rPr lang="ru-RU" sz="18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4" name="Прямокутник: округлені кути 9">
            <a:extLst>
              <a:ext uri="{FF2B5EF4-FFF2-40B4-BE49-F238E27FC236}">
                <a16:creationId xmlns:a16="http://schemas.microsoft.com/office/drawing/2014/main" xmlns="" id="{9BE53BB8-9592-FE06-63D1-0AC1D120B313}"/>
              </a:ext>
            </a:extLst>
          </p:cNvPr>
          <p:cNvSpPr/>
          <p:nvPr/>
        </p:nvSpPr>
        <p:spPr>
          <a:xfrm>
            <a:off x="2793377" y="1587241"/>
            <a:ext cx="2916334" cy="302862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Прямокутник: округлені кути 20">
            <a:extLst>
              <a:ext uri="{FF2B5EF4-FFF2-40B4-BE49-F238E27FC236}">
                <a16:creationId xmlns:a16="http://schemas.microsoft.com/office/drawing/2014/main" xmlns="" id="{55275CD9-3F59-231F-2950-F5D9F97C77D8}"/>
              </a:ext>
            </a:extLst>
          </p:cNvPr>
          <p:cNvSpPr/>
          <p:nvPr/>
        </p:nvSpPr>
        <p:spPr>
          <a:xfrm>
            <a:off x="5903615" y="1587241"/>
            <a:ext cx="2916334" cy="302862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Прямокутник: округлені кути 21">
            <a:extLst>
              <a:ext uri="{FF2B5EF4-FFF2-40B4-BE49-F238E27FC236}">
                <a16:creationId xmlns:a16="http://schemas.microsoft.com/office/drawing/2014/main" xmlns="" id="{E03515A5-FD32-DB69-CA8E-9FCE6F1E988F}"/>
              </a:ext>
            </a:extLst>
          </p:cNvPr>
          <p:cNvSpPr/>
          <p:nvPr/>
        </p:nvSpPr>
        <p:spPr>
          <a:xfrm>
            <a:off x="9013853" y="1587241"/>
            <a:ext cx="2916334" cy="302862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Прямокутник: округлені кути 22">
            <a:extLst>
              <a:ext uri="{FF2B5EF4-FFF2-40B4-BE49-F238E27FC236}">
                <a16:creationId xmlns:a16="http://schemas.microsoft.com/office/drawing/2014/main" xmlns="" id="{81F035BA-49EA-1A29-9FD6-48BEBDC0709D}"/>
              </a:ext>
            </a:extLst>
          </p:cNvPr>
          <p:cNvSpPr/>
          <p:nvPr/>
        </p:nvSpPr>
        <p:spPr>
          <a:xfrm>
            <a:off x="3855936" y="4887339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Прямокутник: округлені кути 23">
            <a:extLst>
              <a:ext uri="{FF2B5EF4-FFF2-40B4-BE49-F238E27FC236}">
                <a16:creationId xmlns:a16="http://schemas.microsoft.com/office/drawing/2014/main" xmlns="" id="{9F5FEDC5-5B77-7D45-672D-8CAC3163A5C2}"/>
              </a:ext>
            </a:extLst>
          </p:cNvPr>
          <p:cNvSpPr/>
          <p:nvPr/>
        </p:nvSpPr>
        <p:spPr>
          <a:xfrm>
            <a:off x="7069921" y="4887339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Прямокутник: округлені кути 24">
            <a:extLst>
              <a:ext uri="{FF2B5EF4-FFF2-40B4-BE49-F238E27FC236}">
                <a16:creationId xmlns:a16="http://schemas.microsoft.com/office/drawing/2014/main" xmlns="" id="{9BB34B8F-AC59-3A1F-3B5C-51D36739646E}"/>
              </a:ext>
            </a:extLst>
          </p:cNvPr>
          <p:cNvSpPr/>
          <p:nvPr/>
        </p:nvSpPr>
        <p:spPr>
          <a:xfrm>
            <a:off x="10283906" y="4887339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" name="Picture 4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56F06444-D92F-F6BF-27FD-3825399D6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58" y="2122194"/>
            <a:ext cx="746878" cy="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E6150B67-A267-F3D9-AADD-E9D04A17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043" y="2122194"/>
            <a:ext cx="746878" cy="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D41938BA-FADC-0581-289D-87A9021C0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58" y="3513264"/>
            <a:ext cx="746878" cy="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78432C93-8E15-4AE2-BCB4-A6DE6F575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043" y="3513264"/>
            <a:ext cx="746878" cy="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Коричневое куриное яйцо в формате png с прозрачным фоном — Abali.ru">
            <a:extLst>
              <a:ext uri="{FF2B5EF4-FFF2-40B4-BE49-F238E27FC236}">
                <a16:creationId xmlns:a16="http://schemas.microsoft.com/office/drawing/2014/main" xmlns="" id="{2D44425E-C1D7-BFF8-9BA7-E97044D7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36" y="2835341"/>
            <a:ext cx="746878" cy="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Pink Popsicle Ice Cream PNG Transparent Clipart​ | Gallery Yopriceville -  High-Quality Free Images and Transparent PNG Clipart">
            <a:extLst>
              <a:ext uri="{FF2B5EF4-FFF2-40B4-BE49-F238E27FC236}">
                <a16:creationId xmlns:a16="http://schemas.microsoft.com/office/drawing/2014/main" xmlns="" id="{B2E670D3-739F-4ADB-7CE5-1724B063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28" y="1889677"/>
            <a:ext cx="581521" cy="14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Pink Popsicle Ice Cream PNG Transparent Clipart​ | Gallery Yopriceville -  High-Quality Free Images and Transparent PNG Clipart">
            <a:extLst>
              <a:ext uri="{FF2B5EF4-FFF2-40B4-BE49-F238E27FC236}">
                <a16:creationId xmlns:a16="http://schemas.microsoft.com/office/drawing/2014/main" xmlns="" id="{8B8A659A-8E69-D222-F9C7-86FBF226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253" y="2503488"/>
            <a:ext cx="581521" cy="14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Pink Popsicle Ice Cream PNG Transparent Clipart​ | Gallery Yopriceville -  High-Quality Free Images and Transparent PNG Clipart">
            <a:extLst>
              <a:ext uri="{FF2B5EF4-FFF2-40B4-BE49-F238E27FC236}">
                <a16:creationId xmlns:a16="http://schemas.microsoft.com/office/drawing/2014/main" xmlns="" id="{20F03E86-2093-404F-BEB5-04DEB94F1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987" y="3002601"/>
            <a:ext cx="581521" cy="14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Гриб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BE1F25C9-114A-F90D-F848-E01AD939C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327" y="1772985"/>
            <a:ext cx="813019" cy="84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Гриб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BBCE54AC-37EB-6815-74B5-68BBFE980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144" y="1796904"/>
            <a:ext cx="813019" cy="84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Гриб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ED067F21-E0D7-849B-2958-389403921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510" y="2464054"/>
            <a:ext cx="813019" cy="84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Гриб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195FA6CE-A5E5-51D3-64F0-0F175ADFD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825" y="2824192"/>
            <a:ext cx="813019" cy="84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Гриб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D99BA4D8-FB78-5D6E-591B-407D13F47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739" y="2726738"/>
            <a:ext cx="813019" cy="84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Гриб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282D20EB-8889-6906-ED6D-C3E8A577D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836" y="3687139"/>
            <a:ext cx="813019" cy="84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Гриб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9F8863C0-0A8F-51A1-AEA2-FB0405210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144" y="3635418"/>
            <a:ext cx="813019" cy="84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811905" y="357666"/>
            <a:ext cx="8732066" cy="7503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4450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20 №3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7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69082" y="1440260"/>
            <a:ext cx="3780784" cy="1675573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800" dirty="0" err="1">
                <a:solidFill>
                  <a:srgbClr val="7030A0"/>
                </a:solidFill>
              </a:rPr>
              <a:t>Запиши</a:t>
            </a:r>
            <a:r>
              <a:rPr lang="uk-UA" sz="2800" dirty="0">
                <a:solidFill>
                  <a:srgbClr val="7030A0"/>
                </a:solidFill>
              </a:rPr>
              <a:t> склад числа </a:t>
            </a:r>
            <a:r>
              <a:rPr lang="uk-UA" sz="2800" dirty="0" smtClean="0">
                <a:solidFill>
                  <a:srgbClr val="7030A0"/>
                </a:solidFill>
              </a:rPr>
              <a:t>7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2" y="1254747"/>
            <a:ext cx="2511777" cy="55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969" b="79513"/>
          <a:stretch/>
        </p:blipFill>
        <p:spPr>
          <a:xfrm>
            <a:off x="3466596" y="3673780"/>
            <a:ext cx="8388814" cy="2762008"/>
          </a:xfrm>
          <a:prstGeom prst="round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3466596" y="3673780"/>
            <a:ext cx="8388814" cy="2762008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FC5F991-2CBB-8AF4-48AD-D797822D78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5515046" y="3979708"/>
            <a:ext cx="381740" cy="60433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31DE7E0A-0D30-AFB8-EFDF-659FCA949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5445530" y="4718541"/>
            <a:ext cx="470074" cy="68689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080FAF1-2CD8-50C1-02D1-63D652058E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8097117" y="4001881"/>
            <a:ext cx="424330" cy="68689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30664D18-993B-1D30-D3DE-CF5488EC1D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7330747" y="3979708"/>
            <a:ext cx="424330" cy="6868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A144367-D510-2644-6148-A13AE2BEFE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4681241" y="4666648"/>
            <a:ext cx="424330" cy="68689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FAA4210F-1C54-C3D6-81A4-528FB9EDF0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4703699" y="3988371"/>
            <a:ext cx="381740" cy="68689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7AF36435-C6B4-3435-9715-2CDDE44D65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4037164" y="3988372"/>
            <a:ext cx="317675" cy="68689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3C86E119-C5FE-8F8D-8352-624A9EE92E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379886" y="4254941"/>
            <a:ext cx="317675" cy="20853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07DAE58-8917-06BD-49CD-13BFF9A033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045970" y="4242527"/>
            <a:ext cx="317675" cy="20853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EDE2503-2897-5146-B413-DACFD2E2E4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4054523" y="4727202"/>
            <a:ext cx="317675" cy="68689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D3E0CBA4-6826-CA5E-2445-BF1FE46BD3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382127" y="5003595"/>
            <a:ext cx="317675" cy="20853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EFF285C8-F1E7-CC1E-DD14-E3A05CDB8D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085343" y="4966658"/>
            <a:ext cx="317675" cy="20853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EFE60E59-BDB3-8889-C59E-48DDCBF987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6685468" y="3971729"/>
            <a:ext cx="317675" cy="68689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16D76A6D-29C5-4F15-36F5-216479EA3A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013072" y="4248122"/>
            <a:ext cx="317675" cy="20853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5F4FB2A-6F52-801A-CE46-C3728B7A5D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716288" y="4211185"/>
            <a:ext cx="317675" cy="20853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BCF2A9D6-DE4F-20B8-5D5A-2C8A5E27F2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6664932" y="4727202"/>
            <a:ext cx="317675" cy="68689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5CB9C678-65A7-503A-EC4E-A1C1B6C11E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971114" y="4977412"/>
            <a:ext cx="317675" cy="20853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3E432048-4A12-EA40-782D-C18D03A87A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662095" y="4957718"/>
            <a:ext cx="317675" cy="20853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1613E20A-6405-51A2-24DA-C4A8854B80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9317521" y="3969489"/>
            <a:ext cx="317675" cy="68689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ECD70752-659D-52EA-C39B-BEFD40060D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635196" y="4227442"/>
            <a:ext cx="317675" cy="20853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1D32B5F3-F145-1575-3700-9369B91831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337737" y="4227442"/>
            <a:ext cx="317675" cy="208538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A5AB7832-DDBC-5C33-7C72-CF3E565CDB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017801" y="4707925"/>
            <a:ext cx="381740" cy="604335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880DC11F-1ADE-C3F1-1586-C30F89C6D3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10724544" y="4736858"/>
            <a:ext cx="381740" cy="68689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B26646E1-2A21-D4EF-A208-B9BB525D14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9311984" y="4725713"/>
            <a:ext cx="317675" cy="68689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66729EE7-2872-E427-BC64-FE61FD9C40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637769" y="4994341"/>
            <a:ext cx="317675" cy="208538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16B0387-17C4-B181-98D4-87AC31A012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342804" y="4965169"/>
            <a:ext cx="317675" cy="20853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284BF1CC-AC00-8B16-14DD-D027A5034B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7330747" y="4731598"/>
            <a:ext cx="424330" cy="68689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5E7D3778-8E87-FB68-16C5-AFABB1E313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8069781" y="4738235"/>
            <a:ext cx="424330" cy="68689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663AFFFA-2958-BDEF-9390-257EF536B4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9980253" y="3979708"/>
            <a:ext cx="470074" cy="68689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4AD29B59-2BF3-8D97-8B5F-00E4FBE5E8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10664812" y="3911495"/>
            <a:ext cx="424330" cy="686891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1811905" y="357666"/>
            <a:ext cx="8732066" cy="7503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4450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20 №4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2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86634" y="1406962"/>
            <a:ext cx="4677508" cy="127169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Зафарбуй кожну сьому </a:t>
            </a:r>
            <a:r>
              <a:rPr lang="uk-UA" dirty="0" smtClean="0">
                <a:solidFill>
                  <a:srgbClr val="7030A0"/>
                </a:solidFill>
              </a:rPr>
              <a:t>намистинку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t="679" b="525"/>
          <a:stretch/>
        </p:blipFill>
        <p:spPr>
          <a:xfrm flipH="1">
            <a:off x="182363" y="1454487"/>
            <a:ext cx="2441993" cy="33406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F577C2A-6377-1886-4C3A-40B3416D0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 t="14600" r="1185" b="10415"/>
          <a:stretch/>
        </p:blipFill>
        <p:spPr>
          <a:xfrm>
            <a:off x="3043870" y="2908922"/>
            <a:ext cx="8356127" cy="33089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F599253-B28A-BEF3-2F08-7BD223B9A3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" t="11964" r="1101" b="11593"/>
          <a:stretch/>
        </p:blipFill>
        <p:spPr>
          <a:xfrm>
            <a:off x="2965142" y="2908922"/>
            <a:ext cx="8434855" cy="330899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11905" y="357666"/>
            <a:ext cx="8732066" cy="88793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4450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20 №5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9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32749" y="422522"/>
            <a:ext cx="8707026" cy="8038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 Пальчикова гімнастика</a:t>
            </a:r>
          </a:p>
        </p:txBody>
      </p:sp>
      <p:pic>
        <p:nvPicPr>
          <p:cNvPr id="6" name="Picture 4" descr="Упражнения для мелкой моторики детских ручек - У Знай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6" r="11873"/>
          <a:stretch/>
        </p:blipFill>
        <p:spPr bwMode="auto">
          <a:xfrm>
            <a:off x="665759" y="2128956"/>
            <a:ext cx="3116253" cy="31853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768935" y="1612900"/>
            <a:ext cx="5697070" cy="4826000"/>
          </a:xfrm>
          <a:prstGeom prst="roundRect">
            <a:avLst/>
          </a:prstGeom>
          <a:noFill/>
          <a:ln w="57150">
            <a:solidFill>
              <a:srgbClr val="00B6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248896" y="1971601"/>
            <a:ext cx="483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Пташки летіли,</a:t>
            </a:r>
          </a:p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Сіли – посиділи,</a:t>
            </a:r>
          </a:p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Далі полетіли.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1900"/>
          <a:stretch/>
        </p:blipFill>
        <p:spPr>
          <a:xfrm>
            <a:off x="7734149" y="3660598"/>
            <a:ext cx="2552147" cy="22813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7A09A6D-0CCB-A5F9-3C72-B1359EFB42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72893"/>
          <a:stretch/>
        </p:blipFill>
        <p:spPr>
          <a:xfrm>
            <a:off x="4813272" y="3541261"/>
            <a:ext cx="1438270" cy="22813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200C443-5B6D-BA08-4017-07DF0A9A63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72893"/>
          <a:stretch/>
        </p:blipFill>
        <p:spPr>
          <a:xfrm>
            <a:off x="6251542" y="4025900"/>
            <a:ext cx="1438270" cy="228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3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8851" y="440063"/>
            <a:ext cx="8732066" cy="7002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Закріплення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вивченого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матеріалу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user\Downloads\pngwing.com - 2020-06-12T201945.4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9746" y="3235604"/>
            <a:ext cx="3518428" cy="351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ownloads\pngwing.com - 2020-06-12T202118.8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8419" y="3639431"/>
            <a:ext cx="1686506" cy="16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ownloads\pngwing.com - 2020-06-12T202118.8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1191" y="3604468"/>
            <a:ext cx="1686506" cy="16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ownloads\pngwing.com - 2020-06-12T202118.8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4529" y="3639430"/>
            <a:ext cx="1686506" cy="16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ownloads\pngwing.com - 2020-06-12T202118.8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8032" y="3604469"/>
            <a:ext cx="1686506" cy="16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ownloads\pngwing.com - 2020-06-12T202403.9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6639">
            <a:off x="4764110" y="1990035"/>
            <a:ext cx="2561548" cy="256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user\Downloads\pngwing.com - 2020-06-12T202403.9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6639">
            <a:off x="8119781" y="1940375"/>
            <a:ext cx="2561548" cy="256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user\Downloads\pngwing.com - 2020-06-12T202403.9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6639">
            <a:off x="4985074" y="836037"/>
            <a:ext cx="2561548" cy="256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user\Downloads\pngwing.com - 2020-06-12T202403.9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6639">
            <a:off x="8119780" y="731567"/>
            <a:ext cx="2561548" cy="256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лако 16"/>
          <p:cNvSpPr/>
          <p:nvPr/>
        </p:nvSpPr>
        <p:spPr>
          <a:xfrm>
            <a:off x="81165" y="1355072"/>
            <a:ext cx="4597253" cy="211952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 Чого більше в хом’ячка – морквин чи буряків? Що треба зробити , щоб морквин стало стільки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ж,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як буряків?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" name="Picture 3" descr="C:\Users\user\Downloads\pngwing.com - 2020-06-12T202118.8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0227" y="4912352"/>
            <a:ext cx="1686506" cy="16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user\Downloads\pngwing.com - 2020-06-12T202118.8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7173" y="4862692"/>
            <a:ext cx="1686506" cy="16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ownloads\pngwing.com - 2020-06-12T202118.8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3271" y="4891118"/>
            <a:ext cx="1686506" cy="16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8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08390" y="410525"/>
            <a:ext cx="8732066" cy="78374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Завдання для кмітливих</a:t>
            </a:r>
          </a:p>
        </p:txBody>
      </p:sp>
      <p:pic>
        <p:nvPicPr>
          <p:cNvPr id="9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" y="1565992"/>
            <a:ext cx="2034643" cy="449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622431" y="1352818"/>
            <a:ext cx="5952391" cy="4263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Скільки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рибок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пливе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праворуч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ліворуч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? </a:t>
            </a:r>
            <a:endParaRPr lang="uk-UA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4214" r="862" b="16273"/>
          <a:stretch/>
        </p:blipFill>
        <p:spPr>
          <a:xfrm>
            <a:off x="3040410" y="2084863"/>
            <a:ext cx="7967559" cy="4357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4423" y="2161316"/>
            <a:ext cx="44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6318" y="2161316"/>
            <a:ext cx="44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5621" y="2084371"/>
            <a:ext cx="6506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7932898" y="2117976"/>
            <a:ext cx="6506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604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13" grpId="0"/>
      <p:bldP spid="8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4267" y="421445"/>
            <a:ext cx="8732066" cy="57329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1" name="Picture 8" descr="Клипарты на прозрачном фоне кни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89" y="4184216"/>
            <a:ext cx="4743739" cy="22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099" y="1394191"/>
            <a:ext cx="3857878" cy="4807765"/>
          </a:xfrm>
          <a:prstGeom prst="rect">
            <a:avLst/>
          </a:prstGeom>
        </p:spPr>
      </p:pic>
      <p:pic>
        <p:nvPicPr>
          <p:cNvPr id="1026" name="Picture 2" descr="Vektorcartoonillustration Von Einem Bleistiftmaskottchen Zeichen Stock  Vektor Art und mehr Bilder von Arbeitszimmer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76"/>
          <a:stretch/>
        </p:blipFill>
        <p:spPr bwMode="auto">
          <a:xfrm>
            <a:off x="9150859" y="1491016"/>
            <a:ext cx="2895940" cy="27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: округлені кути 11">
            <a:extLst>
              <a:ext uri="{FF2B5EF4-FFF2-40B4-BE49-F238E27FC236}">
                <a16:creationId xmlns="" xmlns:a16="http://schemas.microsoft.com/office/drawing/2014/main" id="{69B8F106-52D3-4E2F-A595-3B4F8D378452}"/>
              </a:ext>
            </a:extLst>
          </p:cNvPr>
          <p:cNvSpPr/>
          <p:nvPr/>
        </p:nvSpPr>
        <p:spPr>
          <a:xfrm>
            <a:off x="4313816" y="1689523"/>
            <a:ext cx="4722608" cy="2331658"/>
          </a:xfrm>
          <a:prstGeom prst="cloudCallout">
            <a:avLst>
              <a:gd name="adj1" fmla="val 64817"/>
              <a:gd name="adj2" fmla="val 11385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Добрий день, 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дорогі друзі</a:t>
            </a:r>
            <a:r>
              <a:rPr lang="uk-UA" sz="20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 </a:t>
            </a:r>
            <a:r>
              <a:rPr lang="uk-UA" sz="2000" b="1" dirty="0">
                <a:solidFill>
                  <a:schemeClr val="bg1"/>
                </a:solidFill>
              </a:rPr>
              <a:t>вас чекає гарний день.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Бачу, всі веселі і здорові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До уроку всі готові!</a:t>
            </a:r>
          </a:p>
        </p:txBody>
      </p:sp>
    </p:spTree>
    <p:extLst>
      <p:ext uri="{BB962C8B-B14F-4D97-AF65-F5344CB8AC3E}">
        <p14:creationId xmlns:p14="http://schemas.microsoft.com/office/powerpoint/2010/main" val="1257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086193" y="499563"/>
            <a:ext cx="8732066" cy="86759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з конструктором «</a:t>
            </a:r>
            <a:r>
              <a:rPr lang="en-US" sz="3600" b="1" dirty="0">
                <a:solidFill>
                  <a:schemeClr val="bg1"/>
                </a:solidFill>
              </a:rPr>
              <a:t>LEGO</a:t>
            </a:r>
            <a:r>
              <a:rPr lang="uk-UA" sz="3600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11" y="1836734"/>
            <a:ext cx="3103402" cy="2371886"/>
          </a:xfrm>
          <a:prstGeom prst="rect">
            <a:avLst/>
          </a:prstGeom>
        </p:spPr>
      </p:pic>
      <p:pic>
        <p:nvPicPr>
          <p:cNvPr id="12" name="Picture 14" descr="Лего-цифры и знаки препинания. -клипарт пнг). Обсуждение на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68602412-6845-3068-EA88-A36CE107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010" y="1367161"/>
            <a:ext cx="3474511" cy="476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52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224310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4706" y="439506"/>
            <a:ext cx="9628093" cy="8533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«Скриньки настрою» </a:t>
            </a:r>
          </a:p>
        </p:txBody>
      </p:sp>
      <p:pic>
        <p:nvPicPr>
          <p:cNvPr id="12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4043635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7862960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224308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4083252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7915836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4" b="67351"/>
          <a:stretch/>
        </p:blipFill>
        <p:spPr bwMode="auto">
          <a:xfrm>
            <a:off x="9027171" y="2276763"/>
            <a:ext cx="1514706" cy="1489771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8" r="67359" b="33272"/>
          <a:stretch/>
        </p:blipFill>
        <p:spPr bwMode="auto">
          <a:xfrm>
            <a:off x="5150115" y="2284032"/>
            <a:ext cx="1489404" cy="1518558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232161" y="2381555"/>
            <a:ext cx="1469887" cy="1497726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3781" y="1292866"/>
            <a:ext cx="827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яку скриньку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 покладеш </a:t>
            </a: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враження від уроку?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4326292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rgbClr val="00C663">
                  <a:tint val="66000"/>
                  <a:satMod val="160000"/>
                </a:srgbClr>
              </a:gs>
              <a:gs pos="50000">
                <a:srgbClr val="00C663">
                  <a:tint val="44500"/>
                  <a:satMod val="160000"/>
                </a:srgbClr>
              </a:gs>
              <a:gs pos="100000">
                <a:srgbClr val="00C663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 подиву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478767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радості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Выноска со стрелкой вверх 21"/>
          <p:cNvSpPr/>
          <p:nvPr/>
        </p:nvSpPr>
        <p:spPr>
          <a:xfrm>
            <a:off x="8241527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суму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090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80785" y="465026"/>
            <a:ext cx="8732066" cy="70348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 Лічба у порядку зростання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Набор цифр на прозрачном фоне (пнг)– Набор цифр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95" r="84264"/>
          <a:stretch/>
        </p:blipFill>
        <p:spPr bwMode="auto">
          <a:xfrm>
            <a:off x="10235695" y="1386686"/>
            <a:ext cx="1278499" cy="21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Набор цифр на прозрачном фоне (пнг)– Набор цифр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8" t="50395" r="61095"/>
          <a:stretch/>
        </p:blipFill>
        <p:spPr bwMode="auto">
          <a:xfrm>
            <a:off x="748474" y="3883067"/>
            <a:ext cx="1581666" cy="21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Набор цифр на прозрачном фоне (пнг)– Набор цифр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53" b="49605"/>
          <a:stretch/>
        </p:blipFill>
        <p:spPr bwMode="auto">
          <a:xfrm>
            <a:off x="10394475" y="3967813"/>
            <a:ext cx="1230711" cy="21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Набор цифр на прозрачном фоне (пнг)– Набор цифр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7" r="65305" b="49605"/>
          <a:stretch/>
        </p:blipFill>
        <p:spPr bwMode="auto">
          <a:xfrm>
            <a:off x="9391014" y="4030367"/>
            <a:ext cx="1082842" cy="21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Набор цифр на прозрачном фоне (пнг)– Набор цифр png">
            <a:extLst>
              <a:ext uri="{FF2B5EF4-FFF2-40B4-BE49-F238E27FC236}">
                <a16:creationId xmlns="" xmlns:a16="http://schemas.microsoft.com/office/drawing/2014/main" id="{67266C3B-FE4A-AE62-0E0C-ABFFAB5C2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r="63131" b="49605"/>
          <a:stretch/>
        </p:blipFill>
        <p:spPr bwMode="auto">
          <a:xfrm>
            <a:off x="837374" y="1509082"/>
            <a:ext cx="1403867" cy="21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Набор цифр на прозрачном фоне (пнг)– Набор цифр png">
            <a:extLst>
              <a:ext uri="{FF2B5EF4-FFF2-40B4-BE49-F238E27FC236}">
                <a16:creationId xmlns="" xmlns:a16="http://schemas.microsoft.com/office/drawing/2014/main" id="{7ACD8B3A-6A22-8ED0-A726-9272DFEE5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0" t="-395" r="41360" b="50000"/>
          <a:stretch/>
        </p:blipFill>
        <p:spPr bwMode="auto">
          <a:xfrm>
            <a:off x="3031296" y="1509082"/>
            <a:ext cx="1403867" cy="21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Набор цифр на прозрачном фоне (пнг)– Набор цифр png">
            <a:extLst>
              <a:ext uri="{FF2B5EF4-FFF2-40B4-BE49-F238E27FC236}">
                <a16:creationId xmlns="" xmlns:a16="http://schemas.microsoft.com/office/drawing/2014/main" id="{5289E18F-D97A-551D-2826-284A43DB9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4" t="-2423" r="22226" b="52028"/>
          <a:stretch/>
        </p:blipFill>
        <p:spPr bwMode="auto">
          <a:xfrm>
            <a:off x="5394066" y="1386686"/>
            <a:ext cx="1403867" cy="21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Набор цифр на прозрачном фоне (пнг)– Набор цифр png">
            <a:extLst>
              <a:ext uri="{FF2B5EF4-FFF2-40B4-BE49-F238E27FC236}">
                <a16:creationId xmlns="" xmlns:a16="http://schemas.microsoft.com/office/drawing/2014/main" id="{E9536D56-6B3C-2266-B30A-C0DCF5989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2" t="-4170" r="-642" b="53775"/>
          <a:stretch/>
        </p:blipFill>
        <p:spPr bwMode="auto">
          <a:xfrm>
            <a:off x="8041773" y="1353180"/>
            <a:ext cx="1403867" cy="21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Набор цифр на прозрачном фоне (пнг)– Набор цифр png">
            <a:extLst>
              <a:ext uri="{FF2B5EF4-FFF2-40B4-BE49-F238E27FC236}">
                <a16:creationId xmlns="" xmlns:a16="http://schemas.microsoft.com/office/drawing/2014/main" id="{47494B81-CE2F-AA20-F282-AAB6C2353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3" t="50000" r="40420" b="395"/>
          <a:stretch/>
        </p:blipFill>
        <p:spPr bwMode="auto">
          <a:xfrm>
            <a:off x="3004425" y="3883067"/>
            <a:ext cx="1581666" cy="21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Набор цифр на прозрачном фоне (пнг)– Набор цифр png">
            <a:extLst>
              <a:ext uri="{FF2B5EF4-FFF2-40B4-BE49-F238E27FC236}">
                <a16:creationId xmlns="" xmlns:a16="http://schemas.microsoft.com/office/drawing/2014/main" id="{C6A21B05-AD4F-70DA-39BB-1D1E88C21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1" t="51377" r="19592" b="-982"/>
          <a:stretch/>
        </p:blipFill>
        <p:spPr bwMode="auto">
          <a:xfrm>
            <a:off x="5289166" y="3967813"/>
            <a:ext cx="1581666" cy="21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Набор цифр на прозрачном фоне (пнг)– Набор цифр png">
            <a:extLst>
              <a:ext uri="{FF2B5EF4-FFF2-40B4-BE49-F238E27FC236}">
                <a16:creationId xmlns="" xmlns:a16="http://schemas.microsoft.com/office/drawing/2014/main" id="{C8DD8569-5C4E-2188-66E9-1A6D53201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4" t="51845" r="-391" b="-1450"/>
          <a:stretch/>
        </p:blipFill>
        <p:spPr bwMode="auto">
          <a:xfrm>
            <a:off x="7307618" y="3920583"/>
            <a:ext cx="1581666" cy="21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16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7" name="Picture 2" descr="Набор цифр на прозрачном фоне (пнг)– Набор цифр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95" r="84264"/>
          <a:stretch/>
        </p:blipFill>
        <p:spPr bwMode="auto">
          <a:xfrm>
            <a:off x="837374" y="3929928"/>
            <a:ext cx="1278499" cy="21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Набор цифр на прозрачном фоне (пнг)– Набор цифр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8" t="50395" r="61095"/>
          <a:stretch/>
        </p:blipFill>
        <p:spPr bwMode="auto">
          <a:xfrm>
            <a:off x="10083394" y="1481621"/>
            <a:ext cx="1581666" cy="21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Набор цифр на прозрачном фоне (пнг)– Набор цифр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53" b="49605"/>
          <a:stretch/>
        </p:blipFill>
        <p:spPr bwMode="auto">
          <a:xfrm>
            <a:off x="1639174" y="1515654"/>
            <a:ext cx="1230711" cy="21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Набор цифр на прозрачном фоне (пнг)– Набор цифр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7" r="65305" b="49605"/>
          <a:stretch/>
        </p:blipFill>
        <p:spPr bwMode="auto">
          <a:xfrm>
            <a:off x="10198595" y="3951279"/>
            <a:ext cx="1082842" cy="21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Набор цифр на прозрачном фоне (пнг)– Набор цифр png">
            <a:extLst>
              <a:ext uri="{FF2B5EF4-FFF2-40B4-BE49-F238E27FC236}">
                <a16:creationId xmlns="" xmlns:a16="http://schemas.microsoft.com/office/drawing/2014/main" id="{67266C3B-FE4A-AE62-0E0C-ABFFAB5C2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r="63131" b="49605"/>
          <a:stretch/>
        </p:blipFill>
        <p:spPr bwMode="auto">
          <a:xfrm>
            <a:off x="455635" y="1515654"/>
            <a:ext cx="1403867" cy="21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Набор цифр на прозрачном фоне (пнг)– Набор цифр png">
            <a:extLst>
              <a:ext uri="{FF2B5EF4-FFF2-40B4-BE49-F238E27FC236}">
                <a16:creationId xmlns="" xmlns:a16="http://schemas.microsoft.com/office/drawing/2014/main" id="{7ACD8B3A-6A22-8ED0-A726-9272DFEE5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0" t="-395" r="41360" b="50000"/>
          <a:stretch/>
        </p:blipFill>
        <p:spPr bwMode="auto">
          <a:xfrm>
            <a:off x="8123476" y="3951279"/>
            <a:ext cx="1403867" cy="21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Набор цифр на прозрачном фоне (пнг)– Набор цифр png">
            <a:extLst>
              <a:ext uri="{FF2B5EF4-FFF2-40B4-BE49-F238E27FC236}">
                <a16:creationId xmlns="" xmlns:a16="http://schemas.microsoft.com/office/drawing/2014/main" id="{5289E18F-D97A-551D-2826-284A43DB9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4" t="-2423" r="22226" b="52028"/>
          <a:stretch/>
        </p:blipFill>
        <p:spPr bwMode="auto">
          <a:xfrm>
            <a:off x="5731418" y="3862388"/>
            <a:ext cx="1403867" cy="21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Набор цифр на прозрачном фоне (пнг)– Набор цифр png">
            <a:extLst>
              <a:ext uri="{FF2B5EF4-FFF2-40B4-BE49-F238E27FC236}">
                <a16:creationId xmlns="" xmlns:a16="http://schemas.microsoft.com/office/drawing/2014/main" id="{E9536D56-6B3C-2266-B30A-C0DCF5989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2" t="-4170" r="-642" b="53775"/>
          <a:stretch/>
        </p:blipFill>
        <p:spPr bwMode="auto">
          <a:xfrm>
            <a:off x="3443653" y="3862388"/>
            <a:ext cx="1403867" cy="21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Набор цифр на прозрачном фоне (пнг)– Набор цифр png">
            <a:extLst>
              <a:ext uri="{FF2B5EF4-FFF2-40B4-BE49-F238E27FC236}">
                <a16:creationId xmlns="" xmlns:a16="http://schemas.microsoft.com/office/drawing/2014/main" id="{47494B81-CE2F-AA20-F282-AAB6C2353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3" t="50000" r="40420" b="395"/>
          <a:stretch/>
        </p:blipFill>
        <p:spPr bwMode="auto">
          <a:xfrm>
            <a:off x="7806598" y="1464867"/>
            <a:ext cx="1581666" cy="21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Набор цифр на прозрачном фоне (пнг)– Набор цифр png">
            <a:extLst>
              <a:ext uri="{FF2B5EF4-FFF2-40B4-BE49-F238E27FC236}">
                <a16:creationId xmlns="" xmlns:a16="http://schemas.microsoft.com/office/drawing/2014/main" id="{C6A21B05-AD4F-70DA-39BB-1D1E88C21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1" t="51377" r="19592" b="-982"/>
          <a:stretch/>
        </p:blipFill>
        <p:spPr bwMode="auto">
          <a:xfrm>
            <a:off x="5615763" y="1490261"/>
            <a:ext cx="1581666" cy="21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Набор цифр на прозрачном фоне (пнг)– Набор цифр png">
            <a:extLst>
              <a:ext uri="{FF2B5EF4-FFF2-40B4-BE49-F238E27FC236}">
                <a16:creationId xmlns="" xmlns:a16="http://schemas.microsoft.com/office/drawing/2014/main" id="{C8DD8569-5C4E-2188-66E9-1A6D53201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4" t="51845" r="-391" b="-1450"/>
          <a:stretch/>
        </p:blipFill>
        <p:spPr bwMode="auto">
          <a:xfrm>
            <a:off x="3565015" y="1481621"/>
            <a:ext cx="1581666" cy="21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980785" y="465026"/>
            <a:ext cx="8732066" cy="70348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 Лічба у порядку </a:t>
            </a:r>
            <a:r>
              <a:rPr lang="uk-UA" sz="3600" b="1" dirty="0" smtClean="0">
                <a:solidFill>
                  <a:schemeClr val="bg1"/>
                </a:solidFill>
              </a:rPr>
              <a:t>спадання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5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remium Vector | Little boy play with small toy car with frie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4" t="20227" r="8828" b="21049"/>
          <a:stretch/>
        </p:blipFill>
        <p:spPr bwMode="auto">
          <a:xfrm>
            <a:off x="7221892" y="1387508"/>
            <a:ext cx="4680000" cy="264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873208" y="397959"/>
            <a:ext cx="8732066" cy="65629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Віршована задача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979" y="1666002"/>
            <a:ext cx="64861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</a:t>
            </a:r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 машини мав Петро,</a:t>
            </a:r>
          </a:p>
          <a:p>
            <a:pPr algn="just"/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п’ять</a:t>
            </a:r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 приніс йому Дмитро.</a:t>
            </a:r>
          </a:p>
          <a:p>
            <a:pPr algn="just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Діти разом стали грати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4357" y="4143085"/>
            <a:ext cx="6046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і машинки рахувати.</a:t>
            </a:r>
          </a:p>
          <a:p>
            <a:pPr algn="just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Підкажіть, будь ласка, їм:</a:t>
            </a:r>
          </a:p>
          <a:p>
            <a:pPr algn="just"/>
            <a:r>
              <a:rPr lang="uk-UA" sz="4000" b="1" dirty="0">
                <a:solidFill>
                  <a:schemeClr val="bg2">
                    <a:lumMod val="10000"/>
                  </a:schemeClr>
                </a:solidFill>
              </a:rPr>
              <a:t>скільки всіх машинок? …</a:t>
            </a:r>
            <a:endParaRPr lang="uk-UA" sz="4000" b="1" i="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3078" name="Picture 6" descr="Машинки Изображения: просматривайте стоковые фотографии, векторные  изображения и видео в количестве 45 | Adobe 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03" y="4827390"/>
            <a:ext cx="1736881" cy="104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Машины Векторный клипарт и векторная графика. 441 874 Машины векторные  клипарты и стоковые иллюстрации от тысяч иллюстраторов на условиях  «роялти-фри»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22"/>
          <a:stretch/>
        </p:blipFill>
        <p:spPr bwMode="auto">
          <a:xfrm>
            <a:off x="7305123" y="4112640"/>
            <a:ext cx="3098442" cy="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Набор цифр на прозрачном фоне (пнг)– Набор цифр png">
            <a:extLst>
              <a:ext uri="{FF2B5EF4-FFF2-40B4-BE49-F238E27FC236}">
                <a16:creationId xmlns="" xmlns:a16="http://schemas.microsoft.com/office/drawing/2014/main" id="{20A52525-0803-1B36-D2C7-E1C918FDD4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3" t="50000" r="40420" b="395"/>
          <a:stretch/>
        </p:blipFill>
        <p:spPr bwMode="auto">
          <a:xfrm>
            <a:off x="10239962" y="4827390"/>
            <a:ext cx="1386094" cy="184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1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-937666" y="1655817"/>
            <a:ext cx="5644652" cy="281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ransparent Cartoon Desk Png - Transparent Background Desk Cartoon Png, Png  Download , Transparent Png Image - PNGitem">
            <a:extLst>
              <a:ext uri="{FF2B5EF4-FFF2-40B4-BE49-F238E27FC236}">
                <a16:creationId xmlns="" xmlns:a16="http://schemas.microsoft.com/office/drawing/2014/main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1" y="4210132"/>
            <a:ext cx="3018431" cy="240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4">
            <a:extLst>
              <a:ext uri="{FF2B5EF4-FFF2-40B4-BE49-F238E27FC236}">
                <a16:creationId xmlns="" xmlns:a16="http://schemas.microsoft.com/office/drawing/2014/main" id="{F1C7539C-EA59-EE26-C2D6-F17F16BA159A}"/>
              </a:ext>
            </a:extLst>
          </p:cNvPr>
          <p:cNvSpPr/>
          <p:nvPr/>
        </p:nvSpPr>
        <p:spPr>
          <a:xfrm>
            <a:off x="1656287" y="355002"/>
            <a:ext cx="8732066" cy="70028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Мотивація навчальної діяльності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Радуга рисунок векторный (67 фото) » Рисунки для срисовки и не только">
            <a:extLst>
              <a:ext uri="{FF2B5EF4-FFF2-40B4-BE49-F238E27FC236}">
                <a16:creationId xmlns="" xmlns:a16="http://schemas.microsoft.com/office/drawing/2014/main" id="{6135B67B-3353-E3EA-5B5E-002CA6A3C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23" y="1260313"/>
            <a:ext cx="2955283" cy="200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ні у тижні дивовижні | Джміль – журнал для дітей, їхніх батьків і педагогів">
            <a:extLst>
              <a:ext uri="{FF2B5EF4-FFF2-40B4-BE49-F238E27FC236}">
                <a16:creationId xmlns="" xmlns:a16="http://schemas.microsoft.com/office/drawing/2014/main" id="{E254C968-060A-EA1B-D52B-468931D9A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72" y="1404140"/>
            <a:ext cx="2434331" cy="18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ЕМЬ ЧУДЕС СВЕТА">
            <a:extLst>
              <a:ext uri="{FF2B5EF4-FFF2-40B4-BE49-F238E27FC236}">
                <a16:creationId xmlns="" xmlns:a16="http://schemas.microsoft.com/office/drawing/2014/main" id="{D2BC4CA4-D867-24CC-5091-48BB6FED3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0" b="10032"/>
          <a:stretch/>
        </p:blipFill>
        <p:spPr bwMode="auto">
          <a:xfrm>
            <a:off x="6563707" y="3063233"/>
            <a:ext cx="3307526" cy="1762943"/>
          </a:xfrm>
          <a:prstGeom prst="round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>
            <a:extLst>
              <a:ext uri="{FF2B5EF4-FFF2-40B4-BE49-F238E27FC236}">
                <a16:creationId xmlns="" xmlns:a16="http://schemas.microsoft.com/office/drawing/2014/main" id="{731C956E-2A1C-20E5-FE90-7E7604CE6179}"/>
              </a:ext>
            </a:extLst>
          </p:cNvPr>
          <p:cNvSpPr/>
          <p:nvPr/>
        </p:nvSpPr>
        <p:spPr>
          <a:xfrm>
            <a:off x="3910048" y="1211269"/>
            <a:ext cx="7201866" cy="38687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20A914D1-2BEC-6A59-36E0-5CFE2CD1EACD}"/>
              </a:ext>
            </a:extLst>
          </p:cNvPr>
          <p:cNvSpPr/>
          <p:nvPr/>
        </p:nvSpPr>
        <p:spPr>
          <a:xfrm>
            <a:off x="4578848" y="5079999"/>
            <a:ext cx="7050899" cy="1249355"/>
          </a:xfrm>
          <a:prstGeom prst="wedgeRoundRectCallout">
            <a:avLst>
              <a:gd name="adj1" fmla="val -52004"/>
              <a:gd name="adj2" fmla="val -76280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Число 7 - магічне. Воно гармоніює із природою та являє собою 7 кольорів веселки,</a:t>
            </a:r>
          </a:p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7 днів тижня, 7 чудес світу.</a:t>
            </a:r>
          </a:p>
        </p:txBody>
      </p:sp>
      <p:sp>
        <p:nvSpPr>
          <p:cNvPr id="24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8A5962D1-4734-139C-059F-0360AD49CDD0}"/>
              </a:ext>
            </a:extLst>
          </p:cNvPr>
          <p:cNvSpPr/>
          <p:nvPr/>
        </p:nvSpPr>
        <p:spPr>
          <a:xfrm>
            <a:off x="4578847" y="5079997"/>
            <a:ext cx="7050899" cy="1249355"/>
          </a:xfrm>
          <a:prstGeom prst="wedgeRoundRectCallout">
            <a:avLst>
              <a:gd name="adj1" fmla="val -52004"/>
              <a:gd name="adj2" fmla="val -76280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Давайте пригадаємо, у яких казках зустрічається число 7: «Білосніжка та семеро гномів», «Вовк та семеро козенят», «Сім мандрівок Синдбада». </a:t>
            </a:r>
          </a:p>
        </p:txBody>
      </p:sp>
      <p:pic>
        <p:nvPicPr>
          <p:cNvPr id="1032" name="Picture 8" descr="Белоснежка и семь гномов - 53 фото">
            <a:extLst>
              <a:ext uri="{FF2B5EF4-FFF2-40B4-BE49-F238E27FC236}">
                <a16:creationId xmlns="" xmlns:a16="http://schemas.microsoft.com/office/drawing/2014/main" id="{A3799FD8-62AA-3AA3-D0FC-E22509164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28" y="1404140"/>
            <a:ext cx="2446738" cy="244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Волк и семеро козлят - Сказка Братьев Гримм читать онлайн">
            <a:extLst>
              <a:ext uri="{FF2B5EF4-FFF2-40B4-BE49-F238E27FC236}">
                <a16:creationId xmlns="" xmlns:a16="http://schemas.microsoft.com/office/drawing/2014/main" id="{8295367F-7F1F-627D-78CC-BAFB14A9F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81" y="1459156"/>
            <a:ext cx="3305922" cy="21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S Piratenclub - Integrative KiTa Möser - Schermen - Sindbad">
            <a:extLst>
              <a:ext uri="{FF2B5EF4-FFF2-40B4-BE49-F238E27FC236}">
                <a16:creationId xmlns="" xmlns:a16="http://schemas.microsoft.com/office/drawing/2014/main" id="{3BE1A597-564D-5008-089A-69AF5A2FE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566" y="2517051"/>
            <a:ext cx="1598080" cy="248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0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86427" y="499561"/>
            <a:ext cx="8732066" cy="7375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2580" y="1680858"/>
            <a:ext cx="568779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ми будемо вивчати це «магічне» число 7. </a:t>
            </a:r>
          </a:p>
          <a:p>
            <a:pPr algn="ctr"/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Ознайомимося з цифрою 7.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5" y="1489463"/>
            <a:ext cx="2194616" cy="485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807814" y="3915229"/>
            <a:ext cx="383702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Дуже</a:t>
            </a:r>
            <a:r>
              <a:rPr lang="ru-RU" sz="2800" b="1" dirty="0">
                <a:solidFill>
                  <a:schemeClr val="bg1"/>
                </a:solidFill>
              </a:rPr>
              <a:t> легко нам </a:t>
            </a:r>
            <a:r>
              <a:rPr lang="ru-RU" sz="2800" b="1" dirty="0" err="1">
                <a:solidFill>
                  <a:schemeClr val="bg1"/>
                </a:solidFill>
              </a:rPr>
              <a:t>усім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Упізнати</a:t>
            </a:r>
            <a:r>
              <a:rPr lang="ru-RU" sz="2800" b="1" dirty="0">
                <a:solidFill>
                  <a:schemeClr val="bg1"/>
                </a:solidFill>
              </a:rPr>
              <a:t> цифру… .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В </a:t>
            </a:r>
            <a:r>
              <a:rPr lang="ru-RU" sz="2800" b="1" dirty="0" err="1">
                <a:solidFill>
                  <a:schemeClr val="bg1"/>
                </a:solidFill>
              </a:rPr>
              <a:t>неї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лиш</a:t>
            </a:r>
            <a:r>
              <a:rPr lang="ru-RU" sz="2800" b="1" dirty="0">
                <a:solidFill>
                  <a:schemeClr val="bg1"/>
                </a:solidFill>
              </a:rPr>
              <a:t> одна нога,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І сама, </a:t>
            </a:r>
            <a:r>
              <a:rPr lang="ru-RU" sz="2800" b="1" dirty="0" err="1">
                <a:solidFill>
                  <a:schemeClr val="bg1"/>
                </a:solidFill>
              </a:rPr>
              <a:t>мов</a:t>
            </a:r>
            <a:r>
              <a:rPr lang="ru-RU" sz="2800" b="1" dirty="0">
                <a:solidFill>
                  <a:schemeClr val="bg1"/>
                </a:solidFill>
              </a:rPr>
              <a:t> кочерга.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341428" y="5473022"/>
            <a:ext cx="1277065" cy="5161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Сім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4" name="Picture 2" descr="https://o.remove.bg/downloads/64a6604c-1d79-48ee-af92-b523bbbe3eef/12299729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141" y="956991"/>
            <a:ext cx="4581525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Кочерга для печи - векторные изображения, Кочерга для печи картинки |  Depositphotos">
            <a:extLst>
              <a:ext uri="{FF2B5EF4-FFF2-40B4-BE49-F238E27FC236}">
                <a16:creationId xmlns="" xmlns:a16="http://schemas.microsoft.com/office/drawing/2014/main" id="{BFD3D9D5-213C-4B46-ACD9-32311F51F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3" b="7587"/>
          <a:stretch/>
        </p:blipFill>
        <p:spPr bwMode="auto">
          <a:xfrm rot="20200224">
            <a:off x="7896985" y="2699848"/>
            <a:ext cx="2457553" cy="304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1948" y="314764"/>
            <a:ext cx="9765138" cy="8537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Актуалізація складу чисел. Гра «Засели будиночки»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дом, дома, дизайн иконки">
            <a:extLst>
              <a:ext uri="{FF2B5EF4-FFF2-40B4-BE49-F238E27FC236}">
                <a16:creationId xmlns="" xmlns:a16="http://schemas.microsoft.com/office/drawing/2014/main" id="{32E984AD-835B-CF9D-F284-FB119C394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75" r="11493" b="62884"/>
          <a:stretch/>
        </p:blipFill>
        <p:spPr bwMode="auto">
          <a:xfrm>
            <a:off x="108564" y="1394202"/>
            <a:ext cx="2752078" cy="15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дом, дома, дизайн иконки">
            <a:extLst>
              <a:ext uri="{FF2B5EF4-FFF2-40B4-BE49-F238E27FC236}">
                <a16:creationId xmlns="" xmlns:a16="http://schemas.microsoft.com/office/drawing/2014/main" id="{313F8C6B-34FA-6880-1101-FAAE420A9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26" t="36858" r="22167"/>
          <a:stretch/>
        </p:blipFill>
        <p:spPr bwMode="auto">
          <a:xfrm>
            <a:off x="220551" y="2934689"/>
            <a:ext cx="2250639" cy="111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8C836363-64B6-3428-2AC3-08E2A9A7C572}"/>
              </a:ext>
            </a:extLst>
          </p:cNvPr>
          <p:cNvSpPr/>
          <p:nvPr/>
        </p:nvSpPr>
        <p:spPr>
          <a:xfrm>
            <a:off x="446799" y="2892989"/>
            <a:ext cx="1929493" cy="80558"/>
          </a:xfrm>
          <a:prstGeom prst="rect">
            <a:avLst/>
          </a:prstGeom>
          <a:solidFill>
            <a:srgbClr val="CE6A6A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B61C8F32-E0DD-C9CB-EBEF-63F81BFB3869}"/>
              </a:ext>
            </a:extLst>
          </p:cNvPr>
          <p:cNvSpPr/>
          <p:nvPr/>
        </p:nvSpPr>
        <p:spPr>
          <a:xfrm>
            <a:off x="1888025" y="1394202"/>
            <a:ext cx="368580" cy="590064"/>
          </a:xfrm>
          <a:prstGeom prst="rect">
            <a:avLst/>
          </a:prstGeom>
          <a:solidFill>
            <a:srgbClr val="ECDAB2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1" name="Picture 2" descr="дом, дома, дизайн иконки">
            <a:extLst>
              <a:ext uri="{FF2B5EF4-FFF2-40B4-BE49-F238E27FC236}">
                <a16:creationId xmlns="" xmlns:a16="http://schemas.microsoft.com/office/drawing/2014/main" id="{C3FDC2AC-1E9E-F694-CDA6-5452B071F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75" r="11493" b="62884"/>
          <a:stretch/>
        </p:blipFill>
        <p:spPr bwMode="auto">
          <a:xfrm>
            <a:off x="2311835" y="1737551"/>
            <a:ext cx="2752078" cy="15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дом, дома, дизайн иконки">
            <a:extLst>
              <a:ext uri="{FF2B5EF4-FFF2-40B4-BE49-F238E27FC236}">
                <a16:creationId xmlns="" xmlns:a16="http://schemas.microsoft.com/office/drawing/2014/main" id="{3EDB7A20-6E1B-6546-6491-7B16F77A4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26" t="36858" r="22167"/>
          <a:stretch/>
        </p:blipFill>
        <p:spPr bwMode="auto">
          <a:xfrm>
            <a:off x="2423822" y="3278038"/>
            <a:ext cx="2250639" cy="167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кутник 22">
            <a:extLst>
              <a:ext uri="{FF2B5EF4-FFF2-40B4-BE49-F238E27FC236}">
                <a16:creationId xmlns="" xmlns:a16="http://schemas.microsoft.com/office/drawing/2014/main" id="{426600C3-3F2F-2632-2CAF-661D91CD00A0}"/>
              </a:ext>
            </a:extLst>
          </p:cNvPr>
          <p:cNvSpPr/>
          <p:nvPr/>
        </p:nvSpPr>
        <p:spPr>
          <a:xfrm>
            <a:off x="2650070" y="3236338"/>
            <a:ext cx="1929493" cy="80558"/>
          </a:xfrm>
          <a:prstGeom prst="rect">
            <a:avLst/>
          </a:prstGeom>
          <a:solidFill>
            <a:srgbClr val="CE6A6A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Прямокутник 23">
            <a:extLst>
              <a:ext uri="{FF2B5EF4-FFF2-40B4-BE49-F238E27FC236}">
                <a16:creationId xmlns="" xmlns:a16="http://schemas.microsoft.com/office/drawing/2014/main" id="{16DF15B1-6703-C0CE-AFB9-4592512994AE}"/>
              </a:ext>
            </a:extLst>
          </p:cNvPr>
          <p:cNvSpPr/>
          <p:nvPr/>
        </p:nvSpPr>
        <p:spPr>
          <a:xfrm>
            <a:off x="4091296" y="1737551"/>
            <a:ext cx="368580" cy="590064"/>
          </a:xfrm>
          <a:prstGeom prst="rect">
            <a:avLst/>
          </a:prstGeom>
          <a:solidFill>
            <a:srgbClr val="ECDAB2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6" name="Picture 2" descr="дом, дома, дизайн иконки">
            <a:extLst>
              <a:ext uri="{FF2B5EF4-FFF2-40B4-BE49-F238E27FC236}">
                <a16:creationId xmlns="" xmlns:a16="http://schemas.microsoft.com/office/drawing/2014/main" id="{522B542B-85D7-D1A9-811D-03303B108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75" r="11493" b="62884"/>
          <a:stretch/>
        </p:blipFill>
        <p:spPr bwMode="auto">
          <a:xfrm>
            <a:off x="4492562" y="1984266"/>
            <a:ext cx="2752078" cy="15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дом, дома, дизайн иконки">
            <a:extLst>
              <a:ext uri="{FF2B5EF4-FFF2-40B4-BE49-F238E27FC236}">
                <a16:creationId xmlns="" xmlns:a16="http://schemas.microsoft.com/office/drawing/2014/main" id="{F95C7520-13F9-4F56-5A1B-00D901BEA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26" t="36858" r="22167"/>
          <a:stretch/>
        </p:blipFill>
        <p:spPr bwMode="auto">
          <a:xfrm>
            <a:off x="4604549" y="3524753"/>
            <a:ext cx="2250639" cy="23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кутник 27">
            <a:extLst>
              <a:ext uri="{FF2B5EF4-FFF2-40B4-BE49-F238E27FC236}">
                <a16:creationId xmlns="" xmlns:a16="http://schemas.microsoft.com/office/drawing/2014/main" id="{ABFCB42A-C9E7-6829-8A9A-56734CE1C2AA}"/>
              </a:ext>
            </a:extLst>
          </p:cNvPr>
          <p:cNvSpPr/>
          <p:nvPr/>
        </p:nvSpPr>
        <p:spPr>
          <a:xfrm>
            <a:off x="4830797" y="3483053"/>
            <a:ext cx="1929493" cy="80558"/>
          </a:xfrm>
          <a:prstGeom prst="rect">
            <a:avLst/>
          </a:prstGeom>
          <a:solidFill>
            <a:srgbClr val="CE6A6A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Прямокутник 28">
            <a:extLst>
              <a:ext uri="{FF2B5EF4-FFF2-40B4-BE49-F238E27FC236}">
                <a16:creationId xmlns="" xmlns:a16="http://schemas.microsoft.com/office/drawing/2014/main" id="{CDA563C9-F222-9B06-79A0-4FD5D8B35CE4}"/>
              </a:ext>
            </a:extLst>
          </p:cNvPr>
          <p:cNvSpPr/>
          <p:nvPr/>
        </p:nvSpPr>
        <p:spPr>
          <a:xfrm>
            <a:off x="6272023" y="1984266"/>
            <a:ext cx="368580" cy="590064"/>
          </a:xfrm>
          <a:prstGeom prst="rect">
            <a:avLst/>
          </a:prstGeom>
          <a:solidFill>
            <a:srgbClr val="ECDAB2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0" name="Групувати 29">
            <a:extLst>
              <a:ext uri="{FF2B5EF4-FFF2-40B4-BE49-F238E27FC236}">
                <a16:creationId xmlns="" xmlns:a16="http://schemas.microsoft.com/office/drawing/2014/main" id="{FE1B42C4-668F-26C7-60D3-7CCE32421E57}"/>
              </a:ext>
            </a:extLst>
          </p:cNvPr>
          <p:cNvGrpSpPr/>
          <p:nvPr/>
        </p:nvGrpSpPr>
        <p:grpSpPr>
          <a:xfrm>
            <a:off x="6798301" y="2339064"/>
            <a:ext cx="2752078" cy="4165603"/>
            <a:chOff x="887767" y="1800191"/>
            <a:chExt cx="2752078" cy="4165603"/>
          </a:xfrm>
        </p:grpSpPr>
        <p:pic>
          <p:nvPicPr>
            <p:cNvPr id="31" name="Picture 2" descr="дом, дома, дизайн иконки">
              <a:extLst>
                <a:ext uri="{FF2B5EF4-FFF2-40B4-BE49-F238E27FC236}">
                  <a16:creationId xmlns="" xmlns:a16="http://schemas.microsoft.com/office/drawing/2014/main" id="{F348A9D2-FBC7-F5A7-2A43-378AE917F2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4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5" r="11493" b="62884"/>
            <a:stretch/>
          </p:blipFill>
          <p:spPr bwMode="auto">
            <a:xfrm>
              <a:off x="887767" y="1800191"/>
              <a:ext cx="2752078" cy="1579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дом, дома, дизайн иконки">
              <a:extLst>
                <a:ext uri="{FF2B5EF4-FFF2-40B4-BE49-F238E27FC236}">
                  <a16:creationId xmlns="" xmlns:a16="http://schemas.microsoft.com/office/drawing/2014/main" id="{BD1FF4A4-6EE6-B2DC-71CA-76C32EC5AE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14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26" t="36858" r="22167"/>
            <a:stretch/>
          </p:blipFill>
          <p:spPr bwMode="auto">
            <a:xfrm>
              <a:off x="999754" y="3340678"/>
              <a:ext cx="2250639" cy="2625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кутник 32">
              <a:extLst>
                <a:ext uri="{FF2B5EF4-FFF2-40B4-BE49-F238E27FC236}">
                  <a16:creationId xmlns="" xmlns:a16="http://schemas.microsoft.com/office/drawing/2014/main" id="{F58043D7-4D13-5961-148D-C0C303C8AB00}"/>
                </a:ext>
              </a:extLst>
            </p:cNvPr>
            <p:cNvSpPr/>
            <p:nvPr/>
          </p:nvSpPr>
          <p:spPr>
            <a:xfrm>
              <a:off x="1226002" y="3298978"/>
              <a:ext cx="1929493" cy="80558"/>
            </a:xfrm>
            <a:prstGeom prst="rect">
              <a:avLst/>
            </a:prstGeom>
            <a:solidFill>
              <a:srgbClr val="CE6A6A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Прямокутник 33">
              <a:extLst>
                <a:ext uri="{FF2B5EF4-FFF2-40B4-BE49-F238E27FC236}">
                  <a16:creationId xmlns="" xmlns:a16="http://schemas.microsoft.com/office/drawing/2014/main" id="{559AA6E6-D378-0743-8B21-50BF7C34F042}"/>
                </a:ext>
              </a:extLst>
            </p:cNvPr>
            <p:cNvSpPr/>
            <p:nvPr/>
          </p:nvSpPr>
          <p:spPr>
            <a:xfrm>
              <a:off x="2667227" y="1800191"/>
              <a:ext cx="406301" cy="590064"/>
            </a:xfrm>
            <a:prstGeom prst="rect">
              <a:avLst/>
            </a:prstGeom>
            <a:solidFill>
              <a:srgbClr val="ECDAB2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5" name="Прямокутник 34">
            <a:extLst>
              <a:ext uri="{FF2B5EF4-FFF2-40B4-BE49-F238E27FC236}">
                <a16:creationId xmlns="" xmlns:a16="http://schemas.microsoft.com/office/drawing/2014/main" id="{FC824844-0A95-6C84-B0B0-8994BD27DD1E}"/>
              </a:ext>
            </a:extLst>
          </p:cNvPr>
          <p:cNvSpPr/>
          <p:nvPr/>
        </p:nvSpPr>
        <p:spPr>
          <a:xfrm>
            <a:off x="709265" y="3156885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52BDD0E-B4CE-B003-3763-092B13965BFD}"/>
              </a:ext>
            </a:extLst>
          </p:cNvPr>
          <p:cNvSpPr txBox="1"/>
          <p:nvPr/>
        </p:nvSpPr>
        <p:spPr>
          <a:xfrm>
            <a:off x="1191184" y="3019068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Прямокутник 35">
            <a:extLst>
              <a:ext uri="{FF2B5EF4-FFF2-40B4-BE49-F238E27FC236}">
                <a16:creationId xmlns="" xmlns:a16="http://schemas.microsoft.com/office/drawing/2014/main" id="{1B5D147C-470A-573B-D740-FA69D45E1109}"/>
              </a:ext>
            </a:extLst>
          </p:cNvPr>
          <p:cNvSpPr/>
          <p:nvPr/>
        </p:nvSpPr>
        <p:spPr>
          <a:xfrm>
            <a:off x="1666824" y="3156885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кутник 36">
            <a:extLst>
              <a:ext uri="{FF2B5EF4-FFF2-40B4-BE49-F238E27FC236}">
                <a16:creationId xmlns="" xmlns:a16="http://schemas.microsoft.com/office/drawing/2014/main" id="{A00C0151-AD11-F7C5-ECC6-948694C3B474}"/>
              </a:ext>
            </a:extLst>
          </p:cNvPr>
          <p:cNvSpPr/>
          <p:nvPr/>
        </p:nvSpPr>
        <p:spPr>
          <a:xfrm>
            <a:off x="2910152" y="3458957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5048B88-B524-36C1-DBC9-C3CF32B71A30}"/>
              </a:ext>
            </a:extLst>
          </p:cNvPr>
          <p:cNvSpPr txBox="1"/>
          <p:nvPr/>
        </p:nvSpPr>
        <p:spPr>
          <a:xfrm>
            <a:off x="3392071" y="3321140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Прямокутник 38">
            <a:extLst>
              <a:ext uri="{FF2B5EF4-FFF2-40B4-BE49-F238E27FC236}">
                <a16:creationId xmlns="" xmlns:a16="http://schemas.microsoft.com/office/drawing/2014/main" id="{B2C6FBBC-EECC-615E-B40F-FA2E41E4F3F6}"/>
              </a:ext>
            </a:extLst>
          </p:cNvPr>
          <p:cNvSpPr/>
          <p:nvPr/>
        </p:nvSpPr>
        <p:spPr>
          <a:xfrm>
            <a:off x="3867711" y="3458957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кутник 39">
            <a:extLst>
              <a:ext uri="{FF2B5EF4-FFF2-40B4-BE49-F238E27FC236}">
                <a16:creationId xmlns="" xmlns:a16="http://schemas.microsoft.com/office/drawing/2014/main" id="{10867C7B-9057-6225-3B59-BF921E4C63D7}"/>
              </a:ext>
            </a:extLst>
          </p:cNvPr>
          <p:cNvSpPr/>
          <p:nvPr/>
        </p:nvSpPr>
        <p:spPr>
          <a:xfrm>
            <a:off x="2910152" y="4276384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FC69CE5-5EFD-C945-BBFD-D781744AF2E7}"/>
              </a:ext>
            </a:extLst>
          </p:cNvPr>
          <p:cNvSpPr txBox="1"/>
          <p:nvPr/>
        </p:nvSpPr>
        <p:spPr>
          <a:xfrm>
            <a:off x="3392071" y="4138567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Прямокутник 41">
            <a:extLst>
              <a:ext uri="{FF2B5EF4-FFF2-40B4-BE49-F238E27FC236}">
                <a16:creationId xmlns="" xmlns:a16="http://schemas.microsoft.com/office/drawing/2014/main" id="{A1B8EC76-3CEB-9E2B-C012-1E52B4B9A90F}"/>
              </a:ext>
            </a:extLst>
          </p:cNvPr>
          <p:cNvSpPr/>
          <p:nvPr/>
        </p:nvSpPr>
        <p:spPr>
          <a:xfrm>
            <a:off x="3867711" y="4276384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кутник 42">
            <a:extLst>
              <a:ext uri="{FF2B5EF4-FFF2-40B4-BE49-F238E27FC236}">
                <a16:creationId xmlns="" xmlns:a16="http://schemas.microsoft.com/office/drawing/2014/main" id="{33F5D056-62E5-9DEE-4002-2AD3A82E39E3}"/>
              </a:ext>
            </a:extLst>
          </p:cNvPr>
          <p:cNvSpPr/>
          <p:nvPr/>
        </p:nvSpPr>
        <p:spPr>
          <a:xfrm>
            <a:off x="5069535" y="3801329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3376511-F8CE-0D56-5B1F-E156873699A2}"/>
              </a:ext>
            </a:extLst>
          </p:cNvPr>
          <p:cNvSpPr txBox="1"/>
          <p:nvPr/>
        </p:nvSpPr>
        <p:spPr>
          <a:xfrm>
            <a:off x="5551454" y="3663512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Прямокутник 44">
            <a:extLst>
              <a:ext uri="{FF2B5EF4-FFF2-40B4-BE49-F238E27FC236}">
                <a16:creationId xmlns="" xmlns:a16="http://schemas.microsoft.com/office/drawing/2014/main" id="{934791CC-8146-E20C-3068-54AFE1D9C4A9}"/>
              </a:ext>
            </a:extLst>
          </p:cNvPr>
          <p:cNvSpPr/>
          <p:nvPr/>
        </p:nvSpPr>
        <p:spPr>
          <a:xfrm>
            <a:off x="6027094" y="3801329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Прямокутник 48">
            <a:extLst>
              <a:ext uri="{FF2B5EF4-FFF2-40B4-BE49-F238E27FC236}">
                <a16:creationId xmlns="" xmlns:a16="http://schemas.microsoft.com/office/drawing/2014/main" id="{52732C3B-FB0B-A1C5-B301-FE6C65313904}"/>
              </a:ext>
            </a:extLst>
          </p:cNvPr>
          <p:cNvSpPr/>
          <p:nvPr/>
        </p:nvSpPr>
        <p:spPr>
          <a:xfrm>
            <a:off x="5075375" y="4421866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6A56BEA7-DCAC-0B54-2CA0-988E4F4774A4}"/>
              </a:ext>
            </a:extLst>
          </p:cNvPr>
          <p:cNvSpPr txBox="1"/>
          <p:nvPr/>
        </p:nvSpPr>
        <p:spPr>
          <a:xfrm>
            <a:off x="5557294" y="4284049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Прямокутник 50">
            <a:extLst>
              <a:ext uri="{FF2B5EF4-FFF2-40B4-BE49-F238E27FC236}">
                <a16:creationId xmlns="" xmlns:a16="http://schemas.microsoft.com/office/drawing/2014/main" id="{D85DD757-737F-6D04-1361-DBDE2AD5B422}"/>
              </a:ext>
            </a:extLst>
          </p:cNvPr>
          <p:cNvSpPr/>
          <p:nvPr/>
        </p:nvSpPr>
        <p:spPr>
          <a:xfrm>
            <a:off x="6032934" y="4421866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Прямокутник 51">
            <a:extLst>
              <a:ext uri="{FF2B5EF4-FFF2-40B4-BE49-F238E27FC236}">
                <a16:creationId xmlns="" xmlns:a16="http://schemas.microsoft.com/office/drawing/2014/main" id="{10557E13-AC7A-5033-4458-3DB1F9E73034}"/>
              </a:ext>
            </a:extLst>
          </p:cNvPr>
          <p:cNvSpPr/>
          <p:nvPr/>
        </p:nvSpPr>
        <p:spPr>
          <a:xfrm>
            <a:off x="5091769" y="5057618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A1009F9-2F7C-742D-59A9-35ECFFBB465B}"/>
              </a:ext>
            </a:extLst>
          </p:cNvPr>
          <p:cNvSpPr txBox="1"/>
          <p:nvPr/>
        </p:nvSpPr>
        <p:spPr>
          <a:xfrm>
            <a:off x="5573688" y="4919801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Прямокутник 53">
            <a:extLst>
              <a:ext uri="{FF2B5EF4-FFF2-40B4-BE49-F238E27FC236}">
                <a16:creationId xmlns="" xmlns:a16="http://schemas.microsoft.com/office/drawing/2014/main" id="{107CDDED-AEB4-A616-BE5A-6C13E0909333}"/>
              </a:ext>
            </a:extLst>
          </p:cNvPr>
          <p:cNvSpPr/>
          <p:nvPr/>
        </p:nvSpPr>
        <p:spPr>
          <a:xfrm>
            <a:off x="6049328" y="5057618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Прямокутник 54">
            <a:extLst>
              <a:ext uri="{FF2B5EF4-FFF2-40B4-BE49-F238E27FC236}">
                <a16:creationId xmlns="" xmlns:a16="http://schemas.microsoft.com/office/drawing/2014/main" id="{4449F144-DAFD-9508-5B28-AF4623BA3BB9}"/>
              </a:ext>
            </a:extLst>
          </p:cNvPr>
          <p:cNvSpPr/>
          <p:nvPr/>
        </p:nvSpPr>
        <p:spPr>
          <a:xfrm>
            <a:off x="7375274" y="4071398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5101A874-7BD5-E415-D282-9433F45F1A85}"/>
              </a:ext>
            </a:extLst>
          </p:cNvPr>
          <p:cNvSpPr txBox="1"/>
          <p:nvPr/>
        </p:nvSpPr>
        <p:spPr>
          <a:xfrm>
            <a:off x="7857193" y="3933581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Прямокутник 56">
            <a:extLst>
              <a:ext uri="{FF2B5EF4-FFF2-40B4-BE49-F238E27FC236}">
                <a16:creationId xmlns="" xmlns:a16="http://schemas.microsoft.com/office/drawing/2014/main" id="{4B28DD15-FF5C-A433-9C26-DD47CE75DF77}"/>
              </a:ext>
            </a:extLst>
          </p:cNvPr>
          <p:cNvSpPr/>
          <p:nvPr/>
        </p:nvSpPr>
        <p:spPr>
          <a:xfrm>
            <a:off x="8332833" y="4071398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="" xmlns:a16="http://schemas.microsoft.com/office/drawing/2014/main" id="{011C2EAF-D275-48DE-B6C0-D8E8D058B0BE}"/>
              </a:ext>
            </a:extLst>
          </p:cNvPr>
          <p:cNvSpPr/>
          <p:nvPr/>
        </p:nvSpPr>
        <p:spPr>
          <a:xfrm>
            <a:off x="7375274" y="4622509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53823E4-0134-74E8-45F4-6B84C785E1AA}"/>
              </a:ext>
            </a:extLst>
          </p:cNvPr>
          <p:cNvSpPr txBox="1"/>
          <p:nvPr/>
        </p:nvSpPr>
        <p:spPr>
          <a:xfrm>
            <a:off x="7857193" y="4484692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Прямокутник 59">
            <a:extLst>
              <a:ext uri="{FF2B5EF4-FFF2-40B4-BE49-F238E27FC236}">
                <a16:creationId xmlns="" xmlns:a16="http://schemas.microsoft.com/office/drawing/2014/main" id="{21B0339D-F171-7A27-AFEE-C0F733F5E7F3}"/>
              </a:ext>
            </a:extLst>
          </p:cNvPr>
          <p:cNvSpPr/>
          <p:nvPr/>
        </p:nvSpPr>
        <p:spPr>
          <a:xfrm>
            <a:off x="8332833" y="4622509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Прямокутник 60">
            <a:extLst>
              <a:ext uri="{FF2B5EF4-FFF2-40B4-BE49-F238E27FC236}">
                <a16:creationId xmlns="" xmlns:a16="http://schemas.microsoft.com/office/drawing/2014/main" id="{C0CC9261-3305-333B-60BA-0EEFF6885671}"/>
              </a:ext>
            </a:extLst>
          </p:cNvPr>
          <p:cNvSpPr/>
          <p:nvPr/>
        </p:nvSpPr>
        <p:spPr>
          <a:xfrm>
            <a:off x="7375274" y="5165214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06BF790-125D-5B29-F77C-513E732403AE}"/>
              </a:ext>
            </a:extLst>
          </p:cNvPr>
          <p:cNvSpPr txBox="1"/>
          <p:nvPr/>
        </p:nvSpPr>
        <p:spPr>
          <a:xfrm>
            <a:off x="7857193" y="5027397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3" name="Прямокутник 62">
            <a:extLst>
              <a:ext uri="{FF2B5EF4-FFF2-40B4-BE49-F238E27FC236}">
                <a16:creationId xmlns="" xmlns:a16="http://schemas.microsoft.com/office/drawing/2014/main" id="{5F451D12-4226-7E51-914A-6B0E896A841E}"/>
              </a:ext>
            </a:extLst>
          </p:cNvPr>
          <p:cNvSpPr/>
          <p:nvPr/>
        </p:nvSpPr>
        <p:spPr>
          <a:xfrm>
            <a:off x="8332833" y="5165214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Прямокутник 63">
            <a:extLst>
              <a:ext uri="{FF2B5EF4-FFF2-40B4-BE49-F238E27FC236}">
                <a16:creationId xmlns="" xmlns:a16="http://schemas.microsoft.com/office/drawing/2014/main" id="{06DB1EB0-7204-C0FC-8653-4F26AE346639}"/>
              </a:ext>
            </a:extLst>
          </p:cNvPr>
          <p:cNvSpPr/>
          <p:nvPr/>
        </p:nvSpPr>
        <p:spPr>
          <a:xfrm>
            <a:off x="7375274" y="5695445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2C7C7F24-E096-5E2C-CE3A-C2085190D787}"/>
              </a:ext>
            </a:extLst>
          </p:cNvPr>
          <p:cNvSpPr txBox="1"/>
          <p:nvPr/>
        </p:nvSpPr>
        <p:spPr>
          <a:xfrm>
            <a:off x="7857193" y="5557628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6" name="Прямокутник 65">
            <a:extLst>
              <a:ext uri="{FF2B5EF4-FFF2-40B4-BE49-F238E27FC236}">
                <a16:creationId xmlns="" xmlns:a16="http://schemas.microsoft.com/office/drawing/2014/main" id="{9D8C6A68-6B14-ED2F-5103-3C74B273CD04}"/>
              </a:ext>
            </a:extLst>
          </p:cNvPr>
          <p:cNvSpPr/>
          <p:nvPr/>
        </p:nvSpPr>
        <p:spPr>
          <a:xfrm>
            <a:off x="8332833" y="5695445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BAD55D90-E0F9-DA6E-3EA7-33176F6EDEC7}"/>
              </a:ext>
            </a:extLst>
          </p:cNvPr>
          <p:cNvSpPr/>
          <p:nvPr/>
        </p:nvSpPr>
        <p:spPr>
          <a:xfrm>
            <a:off x="983089" y="2020032"/>
            <a:ext cx="846827" cy="8371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="" xmlns:a16="http://schemas.microsoft.com/office/drawing/2014/main" id="{098CFBBB-2E73-27C7-88C9-751BDFF16BED}"/>
              </a:ext>
            </a:extLst>
          </p:cNvPr>
          <p:cNvSpPr/>
          <p:nvPr/>
        </p:nvSpPr>
        <p:spPr>
          <a:xfrm>
            <a:off x="3171826" y="2363381"/>
            <a:ext cx="846827" cy="8371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="" xmlns:a16="http://schemas.microsoft.com/office/drawing/2014/main" id="{408E4F48-29C7-8388-A04D-FEDE5A76550A}"/>
              </a:ext>
            </a:extLst>
          </p:cNvPr>
          <p:cNvSpPr/>
          <p:nvPr/>
        </p:nvSpPr>
        <p:spPr>
          <a:xfrm>
            <a:off x="5335503" y="2610096"/>
            <a:ext cx="846827" cy="8371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="" xmlns:a16="http://schemas.microsoft.com/office/drawing/2014/main" id="{B438F36A-6FD4-24AC-04A9-F29D35E1A264}"/>
              </a:ext>
            </a:extLst>
          </p:cNvPr>
          <p:cNvSpPr/>
          <p:nvPr/>
        </p:nvSpPr>
        <p:spPr>
          <a:xfrm>
            <a:off x="7677868" y="2964894"/>
            <a:ext cx="846827" cy="8371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BB89C824-74EF-9058-B16A-A381E42A092D}"/>
              </a:ext>
            </a:extLst>
          </p:cNvPr>
          <p:cNvSpPr/>
          <p:nvPr/>
        </p:nvSpPr>
        <p:spPr>
          <a:xfrm>
            <a:off x="2005077" y="1481594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Овал 70">
            <a:extLst>
              <a:ext uri="{FF2B5EF4-FFF2-40B4-BE49-F238E27FC236}">
                <a16:creationId xmlns="" xmlns:a16="http://schemas.microsoft.com/office/drawing/2014/main" id="{45E7CA57-A419-8F7F-8221-3ADA8EAAD8B7}"/>
              </a:ext>
            </a:extLst>
          </p:cNvPr>
          <p:cNvSpPr/>
          <p:nvPr/>
        </p:nvSpPr>
        <p:spPr>
          <a:xfrm>
            <a:off x="2005077" y="1737551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Овал 71">
            <a:extLst>
              <a:ext uri="{FF2B5EF4-FFF2-40B4-BE49-F238E27FC236}">
                <a16:creationId xmlns="" xmlns:a16="http://schemas.microsoft.com/office/drawing/2014/main" id="{6606640E-BA60-0EDE-7B68-D541650CE627}"/>
              </a:ext>
            </a:extLst>
          </p:cNvPr>
          <p:cNvSpPr/>
          <p:nvPr/>
        </p:nvSpPr>
        <p:spPr>
          <a:xfrm>
            <a:off x="4199357" y="1780259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Овал 72">
            <a:extLst>
              <a:ext uri="{FF2B5EF4-FFF2-40B4-BE49-F238E27FC236}">
                <a16:creationId xmlns="" xmlns:a16="http://schemas.microsoft.com/office/drawing/2014/main" id="{29291C64-38D9-7ADF-79B1-9382B5916DE2}"/>
              </a:ext>
            </a:extLst>
          </p:cNvPr>
          <p:cNvSpPr/>
          <p:nvPr/>
        </p:nvSpPr>
        <p:spPr>
          <a:xfrm>
            <a:off x="4199357" y="1944525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Овал 73">
            <a:extLst>
              <a:ext uri="{FF2B5EF4-FFF2-40B4-BE49-F238E27FC236}">
                <a16:creationId xmlns="" xmlns:a16="http://schemas.microsoft.com/office/drawing/2014/main" id="{241E1AE4-3FD1-049D-D916-7E5420AF1522}"/>
              </a:ext>
            </a:extLst>
          </p:cNvPr>
          <p:cNvSpPr/>
          <p:nvPr/>
        </p:nvSpPr>
        <p:spPr>
          <a:xfrm>
            <a:off x="4199357" y="2112426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Овал 74">
            <a:extLst>
              <a:ext uri="{FF2B5EF4-FFF2-40B4-BE49-F238E27FC236}">
                <a16:creationId xmlns="" xmlns:a16="http://schemas.microsoft.com/office/drawing/2014/main" id="{EE940AF7-E25A-E7B0-165F-F13338DE204D}"/>
              </a:ext>
            </a:extLst>
          </p:cNvPr>
          <p:cNvSpPr/>
          <p:nvPr/>
        </p:nvSpPr>
        <p:spPr>
          <a:xfrm>
            <a:off x="6294257" y="2069661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Овал 75">
            <a:extLst>
              <a:ext uri="{FF2B5EF4-FFF2-40B4-BE49-F238E27FC236}">
                <a16:creationId xmlns="" xmlns:a16="http://schemas.microsoft.com/office/drawing/2014/main" id="{7A9F438E-86F8-6045-14A3-C9C1A968CA34}"/>
              </a:ext>
            </a:extLst>
          </p:cNvPr>
          <p:cNvSpPr/>
          <p:nvPr/>
        </p:nvSpPr>
        <p:spPr>
          <a:xfrm>
            <a:off x="6462987" y="2069661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Овал 76">
            <a:extLst>
              <a:ext uri="{FF2B5EF4-FFF2-40B4-BE49-F238E27FC236}">
                <a16:creationId xmlns="" xmlns:a16="http://schemas.microsoft.com/office/drawing/2014/main" id="{540851EB-7094-D2F9-44BB-6DAE2418C760}"/>
              </a:ext>
            </a:extLst>
          </p:cNvPr>
          <p:cNvSpPr/>
          <p:nvPr/>
        </p:nvSpPr>
        <p:spPr>
          <a:xfrm>
            <a:off x="6294257" y="2258423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Овал 77">
            <a:extLst>
              <a:ext uri="{FF2B5EF4-FFF2-40B4-BE49-F238E27FC236}">
                <a16:creationId xmlns="" xmlns:a16="http://schemas.microsoft.com/office/drawing/2014/main" id="{F2CCD468-D2D2-B390-FDDF-438DBC41B484}"/>
              </a:ext>
            </a:extLst>
          </p:cNvPr>
          <p:cNvSpPr/>
          <p:nvPr/>
        </p:nvSpPr>
        <p:spPr>
          <a:xfrm>
            <a:off x="6462987" y="2258423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Овал 78">
            <a:extLst>
              <a:ext uri="{FF2B5EF4-FFF2-40B4-BE49-F238E27FC236}">
                <a16:creationId xmlns="" xmlns:a16="http://schemas.microsoft.com/office/drawing/2014/main" id="{475FE7B7-112B-2398-86C6-0D5E0B5466FF}"/>
              </a:ext>
            </a:extLst>
          </p:cNvPr>
          <p:cNvSpPr/>
          <p:nvPr/>
        </p:nvSpPr>
        <p:spPr>
          <a:xfrm>
            <a:off x="8610448" y="2406499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Овал 79">
            <a:extLst>
              <a:ext uri="{FF2B5EF4-FFF2-40B4-BE49-F238E27FC236}">
                <a16:creationId xmlns="" xmlns:a16="http://schemas.microsoft.com/office/drawing/2014/main" id="{AA599C28-6B31-EB20-E069-6F003FAF5CE1}"/>
              </a:ext>
            </a:extLst>
          </p:cNvPr>
          <p:cNvSpPr/>
          <p:nvPr/>
        </p:nvSpPr>
        <p:spPr>
          <a:xfrm>
            <a:off x="8794738" y="2406499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Овал 80">
            <a:extLst>
              <a:ext uri="{FF2B5EF4-FFF2-40B4-BE49-F238E27FC236}">
                <a16:creationId xmlns="" xmlns:a16="http://schemas.microsoft.com/office/drawing/2014/main" id="{25A269C4-480D-D197-6497-11A57E53C276}"/>
              </a:ext>
            </a:extLst>
          </p:cNvPr>
          <p:cNvSpPr/>
          <p:nvPr/>
        </p:nvSpPr>
        <p:spPr>
          <a:xfrm>
            <a:off x="8610448" y="2709169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D8E54ECD-1FC7-D24B-00CD-EE51EB88AABE}"/>
              </a:ext>
            </a:extLst>
          </p:cNvPr>
          <p:cNvSpPr/>
          <p:nvPr/>
        </p:nvSpPr>
        <p:spPr>
          <a:xfrm>
            <a:off x="8794738" y="2709169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Овал 82">
            <a:extLst>
              <a:ext uri="{FF2B5EF4-FFF2-40B4-BE49-F238E27FC236}">
                <a16:creationId xmlns="" xmlns:a16="http://schemas.microsoft.com/office/drawing/2014/main" id="{9F0AE594-2D1E-733F-52B3-4D6E59CE60C9}"/>
              </a:ext>
            </a:extLst>
          </p:cNvPr>
          <p:cNvSpPr/>
          <p:nvPr/>
        </p:nvSpPr>
        <p:spPr>
          <a:xfrm>
            <a:off x="8702593" y="2554535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7" name="Picture 2" descr="дом, дома, дизайн иконки">
            <a:extLst>
              <a:ext uri="{FF2B5EF4-FFF2-40B4-BE49-F238E27FC236}">
                <a16:creationId xmlns="" xmlns:a16="http://schemas.microsoft.com/office/drawing/2014/main" id="{843ACADC-DD8C-A675-8B69-6A7E97283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75" r="11493" b="62884"/>
          <a:stretch/>
        </p:blipFill>
        <p:spPr bwMode="auto">
          <a:xfrm>
            <a:off x="9149137" y="1462084"/>
            <a:ext cx="2752078" cy="15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дом, дома, дизайн иконки">
            <a:extLst>
              <a:ext uri="{FF2B5EF4-FFF2-40B4-BE49-F238E27FC236}">
                <a16:creationId xmlns="" xmlns:a16="http://schemas.microsoft.com/office/drawing/2014/main" id="{993B2C21-BD6A-733C-70B8-0D2CFF1B5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26" t="36858" r="22167"/>
          <a:stretch/>
        </p:blipFill>
        <p:spPr bwMode="auto">
          <a:xfrm>
            <a:off x="9261124" y="3002570"/>
            <a:ext cx="2250639" cy="31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Прямокутник 88">
            <a:extLst>
              <a:ext uri="{FF2B5EF4-FFF2-40B4-BE49-F238E27FC236}">
                <a16:creationId xmlns="" xmlns:a16="http://schemas.microsoft.com/office/drawing/2014/main" id="{0B57CE74-612A-CFD6-71A3-E149511E892B}"/>
              </a:ext>
            </a:extLst>
          </p:cNvPr>
          <p:cNvSpPr/>
          <p:nvPr/>
        </p:nvSpPr>
        <p:spPr>
          <a:xfrm>
            <a:off x="9487372" y="2960871"/>
            <a:ext cx="1929493" cy="80558"/>
          </a:xfrm>
          <a:prstGeom prst="rect">
            <a:avLst/>
          </a:prstGeom>
          <a:solidFill>
            <a:srgbClr val="CE6A6A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0" name="Прямокутник 89">
            <a:extLst>
              <a:ext uri="{FF2B5EF4-FFF2-40B4-BE49-F238E27FC236}">
                <a16:creationId xmlns="" xmlns:a16="http://schemas.microsoft.com/office/drawing/2014/main" id="{1446B005-6F22-F2D0-9BBB-6FEEA2B594AF}"/>
              </a:ext>
            </a:extLst>
          </p:cNvPr>
          <p:cNvSpPr/>
          <p:nvPr/>
        </p:nvSpPr>
        <p:spPr>
          <a:xfrm>
            <a:off x="10928597" y="1394202"/>
            <a:ext cx="406301" cy="657946"/>
          </a:xfrm>
          <a:prstGeom prst="rect">
            <a:avLst/>
          </a:prstGeom>
          <a:solidFill>
            <a:srgbClr val="ECDAB2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1" name="Прямокутник 90">
            <a:extLst>
              <a:ext uri="{FF2B5EF4-FFF2-40B4-BE49-F238E27FC236}">
                <a16:creationId xmlns="" xmlns:a16="http://schemas.microsoft.com/office/drawing/2014/main" id="{430680DE-0FA2-8208-D6B3-64C4B6F751D1}"/>
              </a:ext>
            </a:extLst>
          </p:cNvPr>
          <p:cNvSpPr/>
          <p:nvPr/>
        </p:nvSpPr>
        <p:spPr>
          <a:xfrm>
            <a:off x="9726110" y="3194418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035C6FEA-46D8-9344-822F-0DF83A1844FC}"/>
              </a:ext>
            </a:extLst>
          </p:cNvPr>
          <p:cNvSpPr txBox="1"/>
          <p:nvPr/>
        </p:nvSpPr>
        <p:spPr>
          <a:xfrm>
            <a:off x="10208029" y="3056601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3" name="Прямокутник 92">
            <a:extLst>
              <a:ext uri="{FF2B5EF4-FFF2-40B4-BE49-F238E27FC236}">
                <a16:creationId xmlns="" xmlns:a16="http://schemas.microsoft.com/office/drawing/2014/main" id="{9B55A9E0-E07E-9424-340E-07E310750E27}"/>
              </a:ext>
            </a:extLst>
          </p:cNvPr>
          <p:cNvSpPr/>
          <p:nvPr/>
        </p:nvSpPr>
        <p:spPr>
          <a:xfrm>
            <a:off x="10683669" y="3194418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Прямокутник 93">
            <a:extLst>
              <a:ext uri="{FF2B5EF4-FFF2-40B4-BE49-F238E27FC236}">
                <a16:creationId xmlns="" xmlns:a16="http://schemas.microsoft.com/office/drawing/2014/main" id="{B7C48314-309D-FCA4-B17C-96E6BF95E95A}"/>
              </a:ext>
            </a:extLst>
          </p:cNvPr>
          <p:cNvSpPr/>
          <p:nvPr/>
        </p:nvSpPr>
        <p:spPr>
          <a:xfrm>
            <a:off x="9726110" y="3745529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1CB153E9-CA9A-005B-89AA-872CA1225FFB}"/>
              </a:ext>
            </a:extLst>
          </p:cNvPr>
          <p:cNvSpPr txBox="1"/>
          <p:nvPr/>
        </p:nvSpPr>
        <p:spPr>
          <a:xfrm>
            <a:off x="10208029" y="3607712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6" name="Прямокутник 95">
            <a:extLst>
              <a:ext uri="{FF2B5EF4-FFF2-40B4-BE49-F238E27FC236}">
                <a16:creationId xmlns="" xmlns:a16="http://schemas.microsoft.com/office/drawing/2014/main" id="{1FECCBC2-2502-A666-A710-DC59EF8EA470}"/>
              </a:ext>
            </a:extLst>
          </p:cNvPr>
          <p:cNvSpPr/>
          <p:nvPr/>
        </p:nvSpPr>
        <p:spPr>
          <a:xfrm>
            <a:off x="10683669" y="3745529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Прямокутник 96">
            <a:extLst>
              <a:ext uri="{FF2B5EF4-FFF2-40B4-BE49-F238E27FC236}">
                <a16:creationId xmlns="" xmlns:a16="http://schemas.microsoft.com/office/drawing/2014/main" id="{C34BECDB-748C-448C-237B-AABAE38C3C06}"/>
              </a:ext>
            </a:extLst>
          </p:cNvPr>
          <p:cNvSpPr/>
          <p:nvPr/>
        </p:nvSpPr>
        <p:spPr>
          <a:xfrm>
            <a:off x="9726110" y="4288234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C19D0B40-7FCA-96B4-AEE4-DF2C7BF2B17E}"/>
              </a:ext>
            </a:extLst>
          </p:cNvPr>
          <p:cNvSpPr txBox="1"/>
          <p:nvPr/>
        </p:nvSpPr>
        <p:spPr>
          <a:xfrm>
            <a:off x="10208029" y="4150417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9" name="Прямокутник 98">
            <a:extLst>
              <a:ext uri="{FF2B5EF4-FFF2-40B4-BE49-F238E27FC236}">
                <a16:creationId xmlns="" xmlns:a16="http://schemas.microsoft.com/office/drawing/2014/main" id="{9CBA3BBE-EFE1-4600-DEBC-D95838BE0F5D}"/>
              </a:ext>
            </a:extLst>
          </p:cNvPr>
          <p:cNvSpPr/>
          <p:nvPr/>
        </p:nvSpPr>
        <p:spPr>
          <a:xfrm>
            <a:off x="10683669" y="4288234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Прямокутник 99">
            <a:extLst>
              <a:ext uri="{FF2B5EF4-FFF2-40B4-BE49-F238E27FC236}">
                <a16:creationId xmlns="" xmlns:a16="http://schemas.microsoft.com/office/drawing/2014/main" id="{CF174328-42C8-3020-54BF-864D9C50A7BC}"/>
              </a:ext>
            </a:extLst>
          </p:cNvPr>
          <p:cNvSpPr/>
          <p:nvPr/>
        </p:nvSpPr>
        <p:spPr>
          <a:xfrm>
            <a:off x="9726110" y="4818465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180275AB-34D1-6346-7258-57DEA911CCD7}"/>
              </a:ext>
            </a:extLst>
          </p:cNvPr>
          <p:cNvSpPr txBox="1"/>
          <p:nvPr/>
        </p:nvSpPr>
        <p:spPr>
          <a:xfrm>
            <a:off x="10208029" y="4680648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" name="Прямокутник 101">
            <a:extLst>
              <a:ext uri="{FF2B5EF4-FFF2-40B4-BE49-F238E27FC236}">
                <a16:creationId xmlns="" xmlns:a16="http://schemas.microsoft.com/office/drawing/2014/main" id="{58948C43-EB42-5BFF-87CF-AFB994A7C175}"/>
              </a:ext>
            </a:extLst>
          </p:cNvPr>
          <p:cNvSpPr/>
          <p:nvPr/>
        </p:nvSpPr>
        <p:spPr>
          <a:xfrm>
            <a:off x="10683669" y="4818465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Овал 102">
            <a:extLst>
              <a:ext uri="{FF2B5EF4-FFF2-40B4-BE49-F238E27FC236}">
                <a16:creationId xmlns="" xmlns:a16="http://schemas.microsoft.com/office/drawing/2014/main" id="{2E6AB757-2EE9-4F25-48A0-F58FE65DACE1}"/>
              </a:ext>
            </a:extLst>
          </p:cNvPr>
          <p:cNvSpPr/>
          <p:nvPr/>
        </p:nvSpPr>
        <p:spPr>
          <a:xfrm>
            <a:off x="10028704" y="2087914"/>
            <a:ext cx="846827" cy="8371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Овал 103">
            <a:extLst>
              <a:ext uri="{FF2B5EF4-FFF2-40B4-BE49-F238E27FC236}">
                <a16:creationId xmlns="" xmlns:a16="http://schemas.microsoft.com/office/drawing/2014/main" id="{56FED113-9587-252C-0951-13DB9912B3DE}"/>
              </a:ext>
            </a:extLst>
          </p:cNvPr>
          <p:cNvSpPr/>
          <p:nvPr/>
        </p:nvSpPr>
        <p:spPr>
          <a:xfrm>
            <a:off x="10961284" y="1442379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5" name="Овал 104">
            <a:extLst>
              <a:ext uri="{FF2B5EF4-FFF2-40B4-BE49-F238E27FC236}">
                <a16:creationId xmlns="" xmlns:a16="http://schemas.microsoft.com/office/drawing/2014/main" id="{3BD9999B-F970-4653-2004-8D77D9D3C152}"/>
              </a:ext>
            </a:extLst>
          </p:cNvPr>
          <p:cNvSpPr/>
          <p:nvPr/>
        </p:nvSpPr>
        <p:spPr>
          <a:xfrm>
            <a:off x="11145574" y="1442379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6" name="Овал 105">
            <a:extLst>
              <a:ext uri="{FF2B5EF4-FFF2-40B4-BE49-F238E27FC236}">
                <a16:creationId xmlns="" xmlns:a16="http://schemas.microsoft.com/office/drawing/2014/main" id="{C7DB4CF6-141B-87A1-AD12-A8B50AA511A9}"/>
              </a:ext>
            </a:extLst>
          </p:cNvPr>
          <p:cNvSpPr/>
          <p:nvPr/>
        </p:nvSpPr>
        <p:spPr>
          <a:xfrm>
            <a:off x="10961284" y="1832189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Овал 106">
            <a:extLst>
              <a:ext uri="{FF2B5EF4-FFF2-40B4-BE49-F238E27FC236}">
                <a16:creationId xmlns="" xmlns:a16="http://schemas.microsoft.com/office/drawing/2014/main" id="{4EE02658-CAC4-1BE1-05E0-881F1204F72C}"/>
              </a:ext>
            </a:extLst>
          </p:cNvPr>
          <p:cNvSpPr/>
          <p:nvPr/>
        </p:nvSpPr>
        <p:spPr>
          <a:xfrm>
            <a:off x="11145574" y="1832189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8" name="Овал 107">
            <a:extLst>
              <a:ext uri="{FF2B5EF4-FFF2-40B4-BE49-F238E27FC236}">
                <a16:creationId xmlns="" xmlns:a16="http://schemas.microsoft.com/office/drawing/2014/main" id="{42869886-5514-4F11-B792-F65B91BE2EF2}"/>
              </a:ext>
            </a:extLst>
          </p:cNvPr>
          <p:cNvSpPr/>
          <p:nvPr/>
        </p:nvSpPr>
        <p:spPr>
          <a:xfrm>
            <a:off x="10960235" y="1637284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9" name="Прямокутник 108">
            <a:extLst>
              <a:ext uri="{FF2B5EF4-FFF2-40B4-BE49-F238E27FC236}">
                <a16:creationId xmlns="" xmlns:a16="http://schemas.microsoft.com/office/drawing/2014/main" id="{03AAE751-B2FD-8460-DFC4-D60F2AAD2B72}"/>
              </a:ext>
            </a:extLst>
          </p:cNvPr>
          <p:cNvSpPr/>
          <p:nvPr/>
        </p:nvSpPr>
        <p:spPr>
          <a:xfrm>
            <a:off x="9726110" y="5404172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997D723-34FF-A8AF-2192-9D8173B78638}"/>
              </a:ext>
            </a:extLst>
          </p:cNvPr>
          <p:cNvSpPr txBox="1"/>
          <p:nvPr/>
        </p:nvSpPr>
        <p:spPr>
          <a:xfrm>
            <a:off x="10208029" y="5266355"/>
            <a:ext cx="52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x-non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1" name="Прямокутник 110">
            <a:extLst>
              <a:ext uri="{FF2B5EF4-FFF2-40B4-BE49-F238E27FC236}">
                <a16:creationId xmlns="" xmlns:a16="http://schemas.microsoft.com/office/drawing/2014/main" id="{ADE59619-0A2A-6880-6580-FC46217C9652}"/>
              </a:ext>
            </a:extLst>
          </p:cNvPr>
          <p:cNvSpPr/>
          <p:nvPr/>
        </p:nvSpPr>
        <p:spPr>
          <a:xfrm>
            <a:off x="10683669" y="5404172"/>
            <a:ext cx="489857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Овал 111">
            <a:extLst>
              <a:ext uri="{FF2B5EF4-FFF2-40B4-BE49-F238E27FC236}">
                <a16:creationId xmlns="" xmlns:a16="http://schemas.microsoft.com/office/drawing/2014/main" id="{849905CF-08D0-DD5F-66D6-7CC0DC5B7D0C}"/>
              </a:ext>
            </a:extLst>
          </p:cNvPr>
          <p:cNvSpPr/>
          <p:nvPr/>
        </p:nvSpPr>
        <p:spPr>
          <a:xfrm>
            <a:off x="11145574" y="1637284"/>
            <a:ext cx="151604" cy="1496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4" name="Picture 16" descr="Мистер Пибоди и Шерман на мотоцикле">
            <a:extLst>
              <a:ext uri="{FF2B5EF4-FFF2-40B4-BE49-F238E27FC236}">
                <a16:creationId xmlns="" xmlns:a16="http://schemas.microsoft.com/office/drawing/2014/main" id="{FE4F5524-B361-A8B7-3BC6-7399644B8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29" y="3831364"/>
            <a:ext cx="2822647" cy="24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ED9536E3-E210-CEBD-409F-AA9867F8EA81}"/>
              </a:ext>
            </a:extLst>
          </p:cNvPr>
          <p:cNvSpPr/>
          <p:nvPr/>
        </p:nvSpPr>
        <p:spPr>
          <a:xfrm>
            <a:off x="2923821" y="5813278"/>
            <a:ext cx="3370435" cy="885614"/>
          </a:xfrm>
          <a:prstGeom prst="wedgeRoundRectCallout">
            <a:avLst>
              <a:gd name="adj1" fmla="val -57278"/>
              <a:gd name="adj2" fmla="val -134872"/>
              <a:gd name="adj3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Пригадайте склад чисел 2, 3, 4, 5, 6.</a:t>
            </a:r>
          </a:p>
        </p:txBody>
      </p:sp>
    </p:spTree>
    <p:extLst>
      <p:ext uri="{BB962C8B-B14F-4D97-AF65-F5344CB8AC3E}">
        <p14:creationId xmlns:p14="http://schemas.microsoft.com/office/powerpoint/2010/main" val="13006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8" descr="Пибоди и Шерман">
            <a:extLst>
              <a:ext uri="{FF2B5EF4-FFF2-40B4-BE49-F238E27FC236}">
                <a16:creationId xmlns="" xmlns:a16="http://schemas.microsoft.com/office/drawing/2014/main" id="{45072136-30B0-748D-4A01-977AFAEDE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6" y="2983852"/>
            <a:ext cx="1821974" cy="278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FEC31ACA-43F4-8B86-9F46-9F667FF0DD91}"/>
              </a:ext>
            </a:extLst>
          </p:cNvPr>
          <p:cNvSpPr/>
          <p:nvPr/>
        </p:nvSpPr>
        <p:spPr>
          <a:xfrm>
            <a:off x="978149" y="1664081"/>
            <a:ext cx="2907524" cy="1132740"/>
          </a:xfrm>
          <a:prstGeom prst="wedgeRoundRectCallout">
            <a:avLst>
              <a:gd name="adj1" fmla="val 642"/>
              <a:gd name="adj2" fmla="val 91805"/>
              <a:gd name="adj3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Що зображено на малюнку?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="" xmlns:a16="http://schemas.microsoft.com/office/drawing/2014/main" id="{3B6ED6D6-F95E-3745-4C51-AF59187303F2}"/>
              </a:ext>
            </a:extLst>
          </p:cNvPr>
          <p:cNvGrpSpPr/>
          <p:nvPr/>
        </p:nvGrpSpPr>
        <p:grpSpPr>
          <a:xfrm>
            <a:off x="7038335" y="1860402"/>
            <a:ext cx="1929887" cy="1929888"/>
            <a:chOff x="7729592" y="2104095"/>
            <a:chExt cx="1929887" cy="1929888"/>
          </a:xfrm>
        </p:grpSpPr>
        <p:sp>
          <p:nvSpPr>
            <p:cNvPr id="16" name="Овал 15">
              <a:extLst>
                <a:ext uri="{FF2B5EF4-FFF2-40B4-BE49-F238E27FC236}">
                  <a16:creationId xmlns="" xmlns:a16="http://schemas.microsoft.com/office/drawing/2014/main" id="{4423AE6F-5C79-E1C7-9A67-3971F621B0F5}"/>
                </a:ext>
              </a:extLst>
            </p:cNvPr>
            <p:cNvSpPr/>
            <p:nvPr/>
          </p:nvSpPr>
          <p:spPr>
            <a:xfrm>
              <a:off x="7813862" y="2167104"/>
              <a:ext cx="1774448" cy="180387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7" name="Picture 6" descr="Подбор циферблатов и стрелок">
              <a:extLst>
                <a:ext uri="{FF2B5EF4-FFF2-40B4-BE49-F238E27FC236}">
                  <a16:creationId xmlns="" xmlns:a16="http://schemas.microsoft.com/office/drawing/2014/main" id="{9485473E-6DBD-2620-F3D1-485453D1E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9592" y="2104095"/>
              <a:ext cx="1929887" cy="1929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Пряма зі стрілкою 17">
              <a:extLst>
                <a:ext uri="{FF2B5EF4-FFF2-40B4-BE49-F238E27FC236}">
                  <a16:creationId xmlns="" xmlns:a16="http://schemas.microsoft.com/office/drawing/2014/main" id="{5D4D8E6C-394E-AC4F-CB75-C1C583D2CC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99208" y="2508125"/>
              <a:ext cx="0" cy="563733"/>
            </a:xfrm>
            <a:prstGeom prst="straightConnector1">
              <a:avLst/>
            </a:prstGeom>
            <a:ln w="5715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 зі стрілкою 18">
              <a:extLst>
                <a:ext uri="{FF2B5EF4-FFF2-40B4-BE49-F238E27FC236}">
                  <a16:creationId xmlns="" xmlns:a16="http://schemas.microsoft.com/office/drawing/2014/main" id="{5C3F7925-C515-1D0C-F2F9-C9F11465FF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5737" y="3040514"/>
              <a:ext cx="185641" cy="388486"/>
            </a:xfrm>
            <a:prstGeom prst="straightConnector1">
              <a:avLst/>
            </a:prstGeom>
            <a:ln w="5715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>
              <a:extLst>
                <a:ext uri="{FF2B5EF4-FFF2-40B4-BE49-F238E27FC236}">
                  <a16:creationId xmlns="" xmlns:a16="http://schemas.microsoft.com/office/drawing/2014/main" id="{4B3948B3-49BD-F23B-0165-B0F82FB300A6}"/>
                </a:ext>
              </a:extLst>
            </p:cNvPr>
            <p:cNvSpPr/>
            <p:nvPr/>
          </p:nvSpPr>
          <p:spPr>
            <a:xfrm>
              <a:off x="8623411" y="2956217"/>
              <a:ext cx="142251" cy="150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92EAFDA-BEB2-A258-4E84-8BF06534B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0947" y="1576681"/>
            <a:ext cx="1884402" cy="19298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1EA02B2-9B65-29BC-E994-6577704394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94" b="89776" l="2504" r="98331">
                        <a14:foregroundMark x1="83806" y1="47382" x2="83806" y2="47382"/>
                        <a14:foregroundMark x1="70117" y1="47880" x2="70117" y2="47880"/>
                        <a14:foregroundMark x1="66277" y1="54364" x2="66277" y2="543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0457" y="3790290"/>
            <a:ext cx="2961086" cy="1982297"/>
          </a:xfrm>
          <a:prstGeom prst="rect">
            <a:avLst/>
          </a:prstGeom>
        </p:spPr>
      </p:pic>
      <p:pic>
        <p:nvPicPr>
          <p:cNvPr id="10" name="Picture 6" descr="Клипарт ваза винтажное искусство Бесплатная фотография - Public Domain  Pictures">
            <a:extLst>
              <a:ext uri="{FF2B5EF4-FFF2-40B4-BE49-F238E27FC236}">
                <a16:creationId xmlns="" xmlns:a16="http://schemas.microsoft.com/office/drawing/2014/main" id="{81B8A8A7-BF55-8E79-E24B-33EF26008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51" y="3595606"/>
            <a:ext cx="1753886" cy="230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C2C02C17-CA33-EE13-1F02-F356F82E3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94" y="2506470"/>
            <a:ext cx="874349" cy="178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EF62149F-DB91-E568-C811-FA1D6D702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518">
            <a:off x="5482676" y="3017890"/>
            <a:ext cx="874349" cy="143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E87C1BAB-D519-14EE-E3E8-54F331342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4379">
            <a:off x="4796640" y="2556788"/>
            <a:ext cx="874349" cy="178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3179DD5B-759A-69FF-64DB-A5D1C0AFF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98613" flipH="1">
            <a:off x="4491813" y="3006276"/>
            <a:ext cx="874349" cy="143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FC3B5E38-203E-54E9-CC12-37D893E57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444"/>
          <a:stretch/>
        </p:blipFill>
        <p:spPr bwMode="auto">
          <a:xfrm rot="19462685" flipH="1">
            <a:off x="4874378" y="3443322"/>
            <a:ext cx="685293" cy="82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EC942635-A12B-6D0F-69DD-83B9ADE5F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444"/>
          <a:stretch/>
        </p:blipFill>
        <p:spPr bwMode="auto">
          <a:xfrm flipH="1">
            <a:off x="5111087" y="3162349"/>
            <a:ext cx="685293" cy="90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Конспект индивидуального логопедического занятия по автоматизации звука&quot;Р&quot;">
            <a:extLst>
              <a:ext uri="{FF2B5EF4-FFF2-40B4-BE49-F238E27FC236}">
                <a16:creationId xmlns="" xmlns:a16="http://schemas.microsoft.com/office/drawing/2014/main" id="{E8D48233-ECAB-7798-1015-07303DC30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3" b="89953" l="3564" r="97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416"/>
          <a:stretch/>
        </p:blipFill>
        <p:spPr bwMode="auto">
          <a:xfrm rot="1859314" flipH="1">
            <a:off x="5304072" y="3641572"/>
            <a:ext cx="685293" cy="58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932271" y="450263"/>
            <a:ext cx="8732066" cy="83870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Число і цифра </a:t>
            </a:r>
            <a:r>
              <a:rPr lang="uk-UA" sz="4000" b="1" dirty="0" smtClean="0">
                <a:solidFill>
                  <a:schemeClr val="bg1"/>
                </a:solidFill>
              </a:rPr>
              <a:t>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4450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23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7103</TotalTime>
  <Words>492</Words>
  <Application>Microsoft Office PowerPoint</Application>
  <PresentationFormat>Произвольный</PresentationFormat>
  <Paragraphs>158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643</cp:revision>
  <dcterms:created xsi:type="dcterms:W3CDTF">2018-01-05T16:38:53Z</dcterms:created>
  <dcterms:modified xsi:type="dcterms:W3CDTF">2023-10-09T14:19:50Z</dcterms:modified>
</cp:coreProperties>
</file>