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0" r:id="rId3"/>
    <p:sldId id="305" r:id="rId4"/>
    <p:sldId id="306" r:id="rId5"/>
    <p:sldId id="278" r:id="rId6"/>
    <p:sldId id="285" r:id="rId7"/>
    <p:sldId id="287" r:id="rId8"/>
    <p:sldId id="289" r:id="rId9"/>
    <p:sldId id="291" r:id="rId10"/>
    <p:sldId id="292" r:id="rId11"/>
    <p:sldId id="294" r:id="rId12"/>
    <p:sldId id="274" r:id="rId13"/>
    <p:sldId id="295" r:id="rId14"/>
    <p:sldId id="300" r:id="rId15"/>
    <p:sldId id="308" r:id="rId16"/>
    <p:sldId id="304" r:id="rId17"/>
    <p:sldId id="30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DED231"/>
    <a:srgbClr val="2F3242"/>
    <a:srgbClr val="72265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3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082" y="4626270"/>
            <a:ext cx="903763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Які я маю органи чуття? 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9303"/>
          <a:stretch/>
        </p:blipFill>
        <p:spPr bwMode="auto">
          <a:xfrm>
            <a:off x="1590082" y="800940"/>
            <a:ext cx="3711261" cy="323226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8475" y="1027450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6795" y="473346"/>
            <a:ext cx="9439638" cy="74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5152"/>
          <a:stretch/>
        </p:blipFill>
        <p:spPr bwMode="auto">
          <a:xfrm>
            <a:off x="1526795" y="3031310"/>
            <a:ext cx="6660000" cy="345703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41190" y="1456400"/>
            <a:ext cx="5920096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 тебе є 5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чуття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шкіра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язик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вуха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ніс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очі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Вони –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твої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помічники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пізнанні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світу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Усі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органи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чуття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взаємодіють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між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собою. Так вони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повідомляють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про те,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відбувається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довкіллі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43" y="1456400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3" y="462462"/>
            <a:ext cx="9739920" cy="73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469" y="1493255"/>
            <a:ext cx="5546159" cy="830997"/>
          </a:xfrm>
          <a:prstGeom prst="rect">
            <a:avLst/>
          </a:prstGeom>
          <a:solidFill>
            <a:srgbClr val="C31D5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Я</a:t>
            </a:r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 за допомогою органів чуття ти вивчаєш навколишній світ?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469" y="2467486"/>
            <a:ext cx="554615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Як виявляєш його красу, чуєш звуки?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Як упізнаєш різноманітні об’єкти: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 запахом, смаком чи на дотик?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 b="7981"/>
          <a:stretch/>
        </p:blipFill>
        <p:spPr>
          <a:xfrm>
            <a:off x="870857" y="1378246"/>
            <a:ext cx="2304736" cy="337881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352799" y="3803786"/>
            <a:ext cx="5540829" cy="1073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 які загрози і небезпеки можуть повідомляти органи чуття?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1534" y="363898"/>
            <a:ext cx="9327095" cy="12082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Установи </a:t>
            </a:r>
            <a:r>
              <a:rPr lang="ru-RU" sz="2800" b="1" dirty="0" err="1"/>
              <a:t>відповідність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об’єктом</a:t>
            </a:r>
            <a:r>
              <a:rPr lang="ru-RU" sz="2800" b="1" dirty="0"/>
              <a:t> та </a:t>
            </a:r>
            <a:r>
              <a:rPr lang="ru-RU" sz="2800" b="1" dirty="0" err="1"/>
              <a:t>ознакою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Поясни, </a:t>
            </a:r>
            <a:r>
              <a:rPr lang="ru-RU" sz="2800" b="1" dirty="0"/>
              <a:t>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чого</a:t>
            </a:r>
            <a:r>
              <a:rPr lang="ru-RU" sz="2800" b="1" dirty="0"/>
              <a:t> </a:t>
            </a:r>
            <a:r>
              <a:rPr lang="ru-RU" sz="2800" b="1" dirty="0" err="1"/>
              <a:t>т</a:t>
            </a:r>
            <a:r>
              <a:rPr lang="ru-RU" sz="2800" b="1" dirty="0" err="1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дізнаєшся</a:t>
            </a:r>
            <a:r>
              <a:rPr lang="ru-RU" sz="2800" b="1" dirty="0" smtClean="0"/>
              <a:t> </a:t>
            </a:r>
            <a:r>
              <a:rPr lang="ru-RU" sz="2800" b="1" dirty="0"/>
              <a:t>про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2" descr="ÐÐ°ÑÑÐ¸Ð½ÐºÐ¸ Ð¿Ð¾ Ð·Ð°Ð¿ÑÐ¾ÑÑ png ÑÐ±Ð»Ð¾Ðº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64" y="1702196"/>
            <a:ext cx="1368423" cy="15052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png ÐµÐ¶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34" y="1572168"/>
            <a:ext cx="1522846" cy="198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png Ð»Ð¸Ð¼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28" y="1834306"/>
            <a:ext cx="1590592" cy="15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Ð°ÑÑÐ¸Ð½ÐºÐ¸ Ð¿Ð¾ Ð·Ð°Ð¿ÑÐ¾ÑÑ png ÑÐ°ÑÐºÐ° ÑÐ°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51" y="1441969"/>
            <a:ext cx="2118565" cy="20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ÐÐ°ÑÑÐ¸Ð½ÐºÐ¸ Ð¿Ð¾ Ð·Ð°Ð¿ÑÐ¾ÑÑ png ÐºÐ°ÑÐ°Ð½Ð´Ð°Ñ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77" y="4617023"/>
            <a:ext cx="1437688" cy="16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ÐÐ°ÑÑÐ¸Ð½ÐºÐ¸ Ð¿Ð¾ Ð·Ð°Ð¿ÑÐ¾ÑÑ png ÐºÐ°ÐºÑÑÑ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14" y="4560285"/>
            <a:ext cx="867020" cy="17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86" y="4429663"/>
            <a:ext cx="2463312" cy="19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ÐÐ°ÑÑÐ¸Ð½ÐºÐ¸ Ð¿Ð¾ Ð·Ð°Ð¿ÑÐ¾ÑÑ png Ð¾ÑÐµÑ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02" y="4553024"/>
            <a:ext cx="1409327" cy="17413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67834" y="3737039"/>
            <a:ext cx="1466681" cy="47619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Гарячий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96414" y="3766861"/>
            <a:ext cx="1466681" cy="476198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Кислий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42437" y="3766861"/>
            <a:ext cx="1466681" cy="476198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Колючий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88292" y="3766861"/>
            <a:ext cx="1466681" cy="47619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Червоний</a:t>
            </a:r>
            <a:endParaRPr lang="ru-RU" sz="2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02704" y="3207462"/>
            <a:ext cx="7331261" cy="529577"/>
          </a:xfrm>
          <a:prstGeom prst="straightConnector1">
            <a:avLst/>
          </a:prstGeom>
          <a:ln w="5715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45904" y="2912354"/>
            <a:ext cx="1522846" cy="92339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005565" y="3194129"/>
            <a:ext cx="2352095" cy="4929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64927" y="3233223"/>
            <a:ext cx="6906780" cy="4210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85387" y="4213692"/>
            <a:ext cx="6676964" cy="1246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945904" y="4243059"/>
            <a:ext cx="1696533" cy="136934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781179" y="4009911"/>
            <a:ext cx="3521650" cy="121422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451359" y="4243059"/>
            <a:ext cx="4435574" cy="12784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494529"/>
            <a:ext cx="9633858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діти дізнались про навколишній світ?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1" y="2053942"/>
            <a:ext cx="2395920" cy="280957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97806" y="1407938"/>
            <a:ext cx="5753649" cy="52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орган чуття їм в цьому допоміг?</a:t>
            </a:r>
            <a:endParaRPr lang="ru-RU" sz="2400" b="1" dirty="0"/>
          </a:p>
        </p:txBody>
      </p:sp>
      <p:pic>
        <p:nvPicPr>
          <p:cNvPr id="3074" name="Picture 2" descr="D:\Картинки до тестів\Людина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09" y="3013167"/>
            <a:ext cx="2111829" cy="274537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" b="98817" l="0" r="99407">
                        <a14:foregroundMark x1="40059" y1="31065" x2="39169" y2="25148"/>
                        <a14:foregroundMark x1="40653" y1="22781" x2="35015" y2="21598"/>
                        <a14:foregroundMark x1="32344" y1="13905" x2="35905" y2="5030"/>
                        <a14:foregroundMark x1="41543" y1="17160" x2="35015" y2="15680"/>
                        <a14:foregroundMark x1="21958" y1="6213" x2="27893" y2="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38" y="2015046"/>
            <a:ext cx="1439413" cy="1443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 b="7981"/>
          <a:stretch/>
        </p:blipFill>
        <p:spPr>
          <a:xfrm>
            <a:off x="7107208" y="1407938"/>
            <a:ext cx="1896548" cy="278039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6" y="1469135"/>
            <a:ext cx="1731676" cy="2719200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11925"/>
          <a:stretch/>
        </p:blipFill>
        <p:spPr>
          <a:xfrm>
            <a:off x="6593121" y="4385855"/>
            <a:ext cx="2924721" cy="2139716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73851" y="4937030"/>
            <a:ext cx="2333091" cy="821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Запах квітки завдяки носу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4123" y="5705597"/>
            <a:ext cx="2333091" cy="82151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Краса природи завдяки очам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8209" y="2145497"/>
            <a:ext cx="2333091" cy="821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Спів пташки завдяки вухам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32083" y="4385855"/>
            <a:ext cx="2333091" cy="821514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Смак морозива</a:t>
            </a:r>
          </a:p>
          <a:p>
            <a:pPr algn="ctr"/>
            <a:r>
              <a:rPr lang="uk-UA" sz="2400" b="1" dirty="0" smtClean="0"/>
              <a:t>завдяки язику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30038" y="3569270"/>
            <a:ext cx="2333091" cy="821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Пухнастість</a:t>
            </a:r>
          </a:p>
          <a:p>
            <a:pPr algn="ctr"/>
            <a:r>
              <a:rPr lang="uk-UA" sz="2400" b="1" dirty="0" smtClean="0"/>
              <a:t>завдяки шкіри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4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07440" y="2870201"/>
            <a:ext cx="3668692" cy="370477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89049" y="2870201"/>
            <a:ext cx="3668692" cy="37047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2771" y="2870201"/>
            <a:ext cx="3668692" cy="37047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65714" y="1594576"/>
            <a:ext cx="5258981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bg1"/>
                </a:solidFill>
              </a:rPr>
              <a:t>Обери</a:t>
            </a:r>
            <a:r>
              <a:rPr lang="uk-UA" sz="2400" b="1" dirty="0">
                <a:solidFill>
                  <a:schemeClr val="bg1"/>
                </a:solidFill>
              </a:rPr>
              <a:t> орган </a:t>
            </a:r>
            <a:r>
              <a:rPr lang="uk-UA" sz="2400" b="1" dirty="0" smtClean="0">
                <a:solidFill>
                  <a:schemeClr val="bg1"/>
                </a:solidFill>
              </a:rPr>
              <a:t>чуття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4771" y="2161728"/>
            <a:ext cx="2231576" cy="646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Блакитне </a:t>
            </a:r>
            <a:r>
              <a:rPr lang="uk-UA" sz="2400" b="1" dirty="0"/>
              <a:t>небо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3" y="3043016"/>
            <a:ext cx="1681386" cy="1681386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85" y="3051455"/>
            <a:ext cx="1350989" cy="1718106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0" b="28299"/>
          <a:stretch/>
        </p:blipFill>
        <p:spPr>
          <a:xfrm>
            <a:off x="992807" y="5040000"/>
            <a:ext cx="2471062" cy="1044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20833" y="4811900"/>
            <a:ext cx="3119452" cy="1527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164771" y="494528"/>
            <a:ext cx="9633858" cy="1100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органи чуття відкривають для тебе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світ приємних вражень?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9058" y="2102151"/>
            <a:ext cx="2282597" cy="6737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Мамин голос</a:t>
            </a:r>
            <a:endParaRPr lang="uk-UA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3313"/>
          <a:stretch/>
        </p:blipFill>
        <p:spPr>
          <a:xfrm>
            <a:off x="6372000" y="2993417"/>
            <a:ext cx="1260000" cy="173216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8524695" y="2016192"/>
            <a:ext cx="2718034" cy="792323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Солодка цукерка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0" b="28299"/>
          <a:stretch/>
        </p:blipFill>
        <p:spPr>
          <a:xfrm>
            <a:off x="4987864" y="5053565"/>
            <a:ext cx="2471062" cy="104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0" b="28299"/>
          <a:stretch/>
        </p:blipFill>
        <p:spPr>
          <a:xfrm>
            <a:off x="8524695" y="5053565"/>
            <a:ext cx="2471062" cy="104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1" y="3051455"/>
            <a:ext cx="1350989" cy="1718106"/>
          </a:xfrm>
          <a:prstGeom prst="round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40" y="3000447"/>
            <a:ext cx="1681386" cy="1681386"/>
          </a:xfrm>
          <a:prstGeom prst="round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3313"/>
          <a:stretch/>
        </p:blipFill>
        <p:spPr>
          <a:xfrm>
            <a:off x="10179035" y="3017626"/>
            <a:ext cx="1260000" cy="1732165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9957600" y="2888345"/>
            <a:ext cx="1897317" cy="1979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4445383" y="2939658"/>
            <a:ext cx="1721643" cy="1941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6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0" grpId="0" animBg="1"/>
      <p:bldP spid="12" grpId="0" animBg="1"/>
      <p:bldP spid="17" grpId="0" animBg="1"/>
      <p:bldP spid="2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494529"/>
            <a:ext cx="9633858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414" y="1643741"/>
            <a:ext cx="4145773" cy="1328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Відгадай загадку, продовж лінії до відгадок і домалюй їх на </a:t>
            </a:r>
            <a:r>
              <a:rPr lang="uk-UA" sz="2400" b="1" dirty="0" err="1" smtClean="0"/>
              <a:t>смайлику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845628"/>
            <a:ext cx="968829" cy="1012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1 клас\3 Я досліджую світ\1 УРОКИ 2023\Тиждень 08\№22 Які я маю органи чуття\2023-10-21_001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82" y="3648875"/>
            <a:ext cx="7328087" cy="18810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7782" y="3648875"/>
            <a:ext cx="3828400" cy="1725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Упиши літеру </a:t>
            </a:r>
            <a:r>
              <a:rPr lang="uk-UA" sz="2400" b="1" i="1" dirty="0" smtClean="0"/>
              <a:t>М</a:t>
            </a:r>
            <a:r>
              <a:rPr lang="uk-UA" sz="2400" b="1" dirty="0" smtClean="0"/>
              <a:t> біля м’яких на дотик предметів, а літеру </a:t>
            </a:r>
            <a:r>
              <a:rPr lang="uk-UA" sz="2400" b="1" i="1" dirty="0" smtClean="0"/>
              <a:t>Т</a:t>
            </a:r>
            <a:r>
              <a:rPr lang="uk-UA" sz="2400" b="1" dirty="0" smtClean="0"/>
              <a:t> біля твердих.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70120" y="1530121"/>
            <a:ext cx="2957541" cy="14804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Один говорить,  </a:t>
            </a:r>
          </a:p>
          <a:p>
            <a:pPr algn="ctr"/>
            <a:r>
              <a:rPr lang="uk-UA" sz="2400" b="1" dirty="0" smtClean="0"/>
              <a:t>Двоє дивляться, </a:t>
            </a:r>
          </a:p>
          <a:p>
            <a:pPr algn="ctr"/>
            <a:r>
              <a:rPr lang="uk-UA" sz="2400" b="1" dirty="0" smtClean="0"/>
              <a:t>Двоє слухають.</a:t>
            </a:r>
            <a:endParaRPr lang="ru-RU" sz="2400" b="1" dirty="0"/>
          </a:p>
        </p:txBody>
      </p:sp>
      <p:pic>
        <p:nvPicPr>
          <p:cNvPr id="4100" name="Picture 4" descr="D:\1 клас\3 Я досліджую світ\1 УРОКИ 2023\Тиждень 08\№22 Які я маю органи чуття\2023-10-21_001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32" y="1455283"/>
            <a:ext cx="2762250" cy="170497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3026" y="1670673"/>
            <a:ext cx="3273804" cy="912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плід, який не буває кислим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4082142"/>
            <a:ext cx="2929903" cy="1719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42" y="1671422"/>
            <a:ext cx="2369808" cy="18236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75" b="90000" l="3875" r="96125">
                        <a14:backgroundMark x1="28125" y1="16750" x2="78625" y2="30625"/>
                        <a14:backgroundMark x1="81875" y1="59750" x2="79750" y2="51125"/>
                        <a14:backgroundMark x1="25750" y1="59625" x2="69500" y2="75750"/>
                        <a14:backgroundMark x1="14125" y1="71625" x2="2687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4221" r="2363" b="13292"/>
          <a:stretch/>
        </p:blipFill>
        <p:spPr>
          <a:xfrm>
            <a:off x="6693801" y="1704411"/>
            <a:ext cx="2276763" cy="175766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802085"/>
            <a:ext cx="1012371" cy="1024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1599" y="512617"/>
            <a:ext cx="9633858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5" descr="D:\1 клас\3 Я досліджую світ\1 УРОКИ 2023\Тиждень 08\№22 Які я маю органи чуття\2023-10-21_0018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84" y="4082142"/>
            <a:ext cx="6010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62027" y="2710538"/>
            <a:ext cx="3035801" cy="13008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Познач і розфарбуй. Який із цих плодів не буває кислим?</a:t>
            </a:r>
            <a:endParaRPr lang="ru-RU" sz="2000" b="1" dirty="0"/>
          </a:p>
        </p:txBody>
      </p:sp>
      <p:pic>
        <p:nvPicPr>
          <p:cNvPr id="5126" name="Picture 6" descr="ᐉ Виноград темний Україна — купити по ціні 78,40 грн/кг • Київ, Харків,  Дніпро • FRUIT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94" y="16706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03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7298" y="527654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Орган </a:t>
            </a:r>
            <a:r>
              <a:rPr lang="uk-UA" sz="3600" b="1" dirty="0">
                <a:solidFill>
                  <a:schemeClr val="bg1"/>
                </a:solidFill>
              </a:rPr>
              <a:t>чуття людини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217" y="1506827"/>
            <a:ext cx="3849099" cy="13497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Через </a:t>
            </a:r>
            <a:r>
              <a:rPr lang="ru-RU" sz="2400" b="1" dirty="0"/>
              <a:t>гору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а в </a:t>
            </a:r>
            <a:r>
              <a:rPr lang="ru-RU" sz="2400" b="1" dirty="0" err="1" smtClean="0"/>
              <a:t>гості</a:t>
            </a:r>
            <a:r>
              <a:rPr lang="ru-RU" sz="2400" b="1" dirty="0" smtClean="0"/>
              <a:t> один до одного </a:t>
            </a:r>
            <a:r>
              <a:rPr lang="ru-RU" sz="2400" b="1" dirty="0"/>
              <a:t>не </a:t>
            </a:r>
            <a:r>
              <a:rPr lang="ru-RU" sz="2400" b="1" dirty="0" err="1"/>
              <a:t>ходять</a:t>
            </a:r>
            <a:r>
              <a:rPr lang="ru-RU" sz="2400" b="1" dirty="0"/>
              <a:t>.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7298" y="5182422"/>
            <a:ext cx="1396763" cy="6895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Очі</a:t>
            </a:r>
            <a:endParaRPr lang="ru-RU" sz="2800" b="1" dirty="0"/>
          </a:p>
        </p:txBody>
      </p:sp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3" y="3112058"/>
            <a:ext cx="3674926" cy="183746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374861" y="3885469"/>
            <a:ext cx="3091403" cy="1474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400" b="1" dirty="0">
                <a:solidFill>
                  <a:schemeClr val="bg1"/>
                </a:solidFill>
              </a:rPr>
              <a:t>які предмети </a:t>
            </a:r>
            <a:r>
              <a:rPr lang="uk-UA" sz="2400" b="1" dirty="0" smtClean="0">
                <a:solidFill>
                  <a:schemeClr val="bg1"/>
                </a:solidFill>
              </a:rPr>
              <a:t>ти бачиш, </a:t>
            </a:r>
            <a:r>
              <a:rPr lang="uk-UA" sz="2400" b="1" dirty="0">
                <a:solidFill>
                  <a:schemeClr val="bg1"/>
                </a:solidFill>
              </a:rPr>
              <a:t>ідучи до школи.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0277"/>
          <a:stretch/>
        </p:blipFill>
        <p:spPr>
          <a:xfrm>
            <a:off x="4901784" y="1506828"/>
            <a:ext cx="3099025" cy="531845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151127" y="2192106"/>
            <a:ext cx="2315137" cy="11854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Очі</a:t>
            </a:r>
            <a:endParaRPr lang="ru-RU" sz="40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90197" y="2807594"/>
            <a:ext cx="2260930" cy="4897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30344" y="2846231"/>
            <a:ext cx="3020783" cy="2349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57943" y="1588205"/>
            <a:ext cx="3254829" cy="935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 smtClean="0"/>
              <a:t>Завжди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роті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а не </a:t>
            </a:r>
            <a:r>
              <a:rPr lang="ru-RU" sz="2400" b="1" dirty="0" err="1" smtClean="0"/>
              <a:t>проковтнеш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0137" y="5524321"/>
            <a:ext cx="1746463" cy="526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Язик</a:t>
            </a:r>
            <a:endParaRPr lang="ru-RU" sz="2400" b="1" dirty="0"/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ÑÐ·ÑÐº ÐºÐ»Ð¸Ð¿Ð°Ñ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10" y="2719379"/>
            <a:ext cx="2702301" cy="2636392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0934"/>
          <a:stretch/>
        </p:blipFill>
        <p:spPr>
          <a:xfrm>
            <a:off x="4700941" y="1222441"/>
            <a:ext cx="3135087" cy="534094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22008" y="3892913"/>
            <a:ext cx="2925947" cy="21582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400" b="1" dirty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ти снідав?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Який </a:t>
            </a:r>
            <a:r>
              <a:rPr lang="uk-UA" sz="2400" b="1" dirty="0">
                <a:solidFill>
                  <a:schemeClr val="bg1"/>
                </a:solidFill>
              </a:rPr>
              <a:t>орган допоміг дізнатися про смак їжі?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7298" y="527654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Орган </a:t>
            </a:r>
            <a:r>
              <a:rPr lang="uk-UA" sz="3600" b="1" dirty="0">
                <a:solidFill>
                  <a:schemeClr val="bg1"/>
                </a:solidFill>
              </a:rPr>
              <a:t>чуття людини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39945" y="2192106"/>
            <a:ext cx="2315137" cy="11854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Язик</a:t>
            </a:r>
            <a:endParaRPr lang="ru-RU" sz="4000" b="1" dirty="0"/>
          </a:p>
        </p:txBody>
      </p:sp>
      <p:cxnSp>
        <p:nvCxnSpPr>
          <p:cNvPr id="14" name="Прямая соединительная линия 13"/>
          <p:cNvCxnSpPr>
            <a:endCxn id="13" idx="1"/>
          </p:cNvCxnSpPr>
          <p:nvPr/>
        </p:nvCxnSpPr>
        <p:spPr>
          <a:xfrm flipV="1">
            <a:off x="6509657" y="2784848"/>
            <a:ext cx="2230288" cy="29580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4826" y="1455508"/>
            <a:ext cx="3638932" cy="1570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Сопе</a:t>
            </a:r>
            <a:r>
              <a:rPr lang="ru-RU" sz="2000" b="1" dirty="0"/>
              <a:t>, </a:t>
            </a:r>
            <a:r>
              <a:rPr lang="ru-RU" sz="2000" b="1" dirty="0" err="1"/>
              <a:t>хропе</a:t>
            </a:r>
            <a:r>
              <a:rPr lang="ru-RU" sz="2000" b="1" dirty="0"/>
              <a:t>, часом </a:t>
            </a:r>
            <a:r>
              <a:rPr lang="ru-RU" sz="2000" b="1" dirty="0" err="1"/>
              <a:t>чхає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Сюди-туди</a:t>
            </a:r>
            <a:r>
              <a:rPr lang="ru-RU" sz="2000" b="1" dirty="0"/>
              <a:t> </a:t>
            </a:r>
            <a:r>
              <a:rPr lang="ru-RU" sz="2000" b="1" dirty="0" err="1"/>
              <a:t>зазирає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err="1"/>
              <a:t>морозі</a:t>
            </a:r>
            <a:r>
              <a:rPr lang="ru-RU" sz="2000" b="1" dirty="0"/>
              <a:t> </a:t>
            </a:r>
            <a:r>
              <a:rPr lang="ru-RU" sz="2000" b="1" dirty="0" err="1"/>
              <a:t>замерзає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Бо</a:t>
            </a:r>
            <a:r>
              <a:rPr lang="ru-RU" sz="2000" b="1" dirty="0"/>
              <a:t> </a:t>
            </a:r>
            <a:r>
              <a:rPr lang="ru-RU" sz="2000" b="1" dirty="0" err="1"/>
              <a:t>одежини</a:t>
            </a:r>
            <a:r>
              <a:rPr lang="ru-RU" sz="2000" b="1" dirty="0"/>
              <a:t> не </a:t>
            </a:r>
            <a:r>
              <a:rPr lang="ru-RU" sz="2000" b="1" dirty="0" err="1"/>
              <a:t>має</a:t>
            </a:r>
            <a:r>
              <a:rPr lang="ru-RU" sz="2000" b="1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0948" y="5442491"/>
            <a:ext cx="1367052" cy="704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Ніс</a:t>
            </a:r>
            <a:endParaRPr lang="ru-RU" sz="2400" b="1" dirty="0"/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½Ð¾Ñ ÐºÐ»Ð¸Ð¿Ð°Ñ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6" y="3025860"/>
            <a:ext cx="2318658" cy="2318659"/>
          </a:xfrm>
          <a:prstGeom prst="round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0934"/>
          <a:stretch/>
        </p:blipFill>
        <p:spPr>
          <a:xfrm>
            <a:off x="4700941" y="1222441"/>
            <a:ext cx="3135087" cy="53409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27298" y="527654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Орган </a:t>
            </a:r>
            <a:r>
              <a:rPr lang="uk-UA" sz="3600" b="1" dirty="0">
                <a:solidFill>
                  <a:schemeClr val="bg1"/>
                </a:solidFill>
              </a:rPr>
              <a:t>чуття людини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39945" y="2192106"/>
            <a:ext cx="2315137" cy="11854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Ніс </a:t>
            </a:r>
            <a:endParaRPr lang="ru-RU" sz="4000" b="1" dirty="0"/>
          </a:p>
        </p:txBody>
      </p:sp>
      <p:cxnSp>
        <p:nvCxnSpPr>
          <p:cNvPr id="12" name="Прямая соединительная линия 11"/>
          <p:cNvCxnSpPr>
            <a:endCxn id="11" idx="1"/>
          </p:cNvCxnSpPr>
          <p:nvPr/>
        </p:nvCxnSpPr>
        <p:spPr>
          <a:xfrm>
            <a:off x="6293331" y="2569029"/>
            <a:ext cx="2446614" cy="2158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8147038" y="4082715"/>
            <a:ext cx="2908044" cy="13597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Понюхай </a:t>
            </a:r>
            <a:r>
              <a:rPr lang="uk-UA" sz="2400" b="1" dirty="0">
                <a:solidFill>
                  <a:schemeClr val="bg1"/>
                </a:solidFill>
              </a:rPr>
              <a:t>свою </a:t>
            </a:r>
            <a:r>
              <a:rPr lang="uk-UA" sz="2400" b="1" dirty="0" smtClean="0">
                <a:solidFill>
                  <a:schemeClr val="bg1"/>
                </a:solidFill>
              </a:rPr>
              <a:t>руку, </a:t>
            </a:r>
            <a:r>
              <a:rPr lang="uk-UA" sz="2400" b="1" dirty="0">
                <a:solidFill>
                  <a:schemeClr val="bg1"/>
                </a:solidFill>
              </a:rPr>
              <a:t>зошит.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50003" y="1453259"/>
            <a:ext cx="4052626" cy="132259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/>
              <a:t>Самі мовчать, а нам допомагають почути тих,</a:t>
            </a:r>
            <a:br>
              <a:rPr lang="ru-RU" sz="2000" b="1"/>
            </a:br>
            <a:r>
              <a:rPr lang="ru-RU" sz="2000" b="1"/>
              <a:t>хто розмовляє й весело співає.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1259" y="5592065"/>
            <a:ext cx="1857318" cy="76449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Вуха</a:t>
            </a:r>
            <a:endParaRPr lang="ru-RU" sz="2400" b="1" dirty="0"/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ÑÑÐ¸ ÐºÐ»Ð¸Ð¿Ð°Ñ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0" y="3158329"/>
            <a:ext cx="2248676" cy="22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76054" y="4144656"/>
            <a:ext cx="2979028" cy="1447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400" b="1" dirty="0">
                <a:solidFill>
                  <a:schemeClr val="bg1"/>
                </a:solidFill>
              </a:rPr>
              <a:t>які звуки </a:t>
            </a:r>
            <a:r>
              <a:rPr lang="uk-UA" sz="2400" b="1" dirty="0" smtClean="0">
                <a:solidFill>
                  <a:schemeClr val="bg1"/>
                </a:solidFill>
              </a:rPr>
              <a:t>ти чуєш, </a:t>
            </a:r>
            <a:r>
              <a:rPr lang="uk-UA" sz="2400" b="1" dirty="0">
                <a:solidFill>
                  <a:schemeClr val="bg1"/>
                </a:solidFill>
              </a:rPr>
              <a:t>ідучи по дорозі до школи.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0934"/>
          <a:stretch/>
        </p:blipFill>
        <p:spPr>
          <a:xfrm>
            <a:off x="4700941" y="1222441"/>
            <a:ext cx="3135087" cy="534094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927298" y="527654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Орган </a:t>
            </a:r>
            <a:r>
              <a:rPr lang="uk-UA" sz="3600" b="1" dirty="0">
                <a:solidFill>
                  <a:schemeClr val="bg1"/>
                </a:solidFill>
              </a:rPr>
              <a:t>чуття людини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39945" y="2192106"/>
            <a:ext cx="2315137" cy="11854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Вуха </a:t>
            </a:r>
            <a:endParaRPr lang="ru-RU" sz="4000" b="1" dirty="0"/>
          </a:p>
        </p:txBody>
      </p:sp>
      <p:cxnSp>
        <p:nvCxnSpPr>
          <p:cNvPr id="13" name="Прямая соединительная линия 12"/>
          <p:cNvCxnSpPr>
            <a:endCxn id="12" idx="1"/>
          </p:cNvCxnSpPr>
          <p:nvPr/>
        </p:nvCxnSpPr>
        <p:spPr>
          <a:xfrm>
            <a:off x="7516638" y="2676938"/>
            <a:ext cx="1223307" cy="1079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2" idx="1"/>
          </p:cNvCxnSpPr>
          <p:nvPr/>
        </p:nvCxnSpPr>
        <p:spPr>
          <a:xfrm>
            <a:off x="5138057" y="2730893"/>
            <a:ext cx="3601888" cy="5395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/>
          <a:stretch/>
        </p:blipFill>
        <p:spPr>
          <a:xfrm>
            <a:off x="3695335" y="1944611"/>
            <a:ext cx="2796040" cy="46429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9391" y="1894064"/>
            <a:ext cx="2315137" cy="11854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Шкіра</a:t>
            </a:r>
            <a:endParaRPr lang="ru-RU" sz="3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104529" y="2486805"/>
            <a:ext cx="922139" cy="220022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100980" y="2493420"/>
            <a:ext cx="1860088" cy="34688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104528" y="2486806"/>
            <a:ext cx="1791716" cy="188258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104528" y="2486806"/>
            <a:ext cx="1988827" cy="22908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694714" y="1750594"/>
            <a:ext cx="4844144" cy="1677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Торкнись </a:t>
            </a:r>
            <a:r>
              <a:rPr lang="uk-UA" sz="2400" b="1" dirty="0">
                <a:solidFill>
                  <a:schemeClr val="bg1"/>
                </a:solidFill>
              </a:rPr>
              <a:t>об’єктів, які </a:t>
            </a:r>
            <a:r>
              <a:rPr lang="uk-UA" sz="2400" b="1" dirty="0" smtClean="0">
                <a:solidFill>
                  <a:schemeClr val="bg1"/>
                </a:solidFill>
              </a:rPr>
              <a:t>тебе </a:t>
            </a:r>
            <a:r>
              <a:rPr lang="uk-UA" sz="2400" b="1" dirty="0">
                <a:solidFill>
                  <a:schemeClr val="bg1"/>
                </a:solidFill>
              </a:rPr>
              <a:t>оточують. </a:t>
            </a:r>
            <a:r>
              <a:rPr lang="uk-UA" sz="2400" b="1" dirty="0" smtClean="0">
                <a:solidFill>
                  <a:schemeClr val="bg1"/>
                </a:solidFill>
              </a:rPr>
              <a:t>Спробуй </a:t>
            </a:r>
            <a:r>
              <a:rPr lang="uk-UA" sz="2400" b="1" dirty="0">
                <a:solidFill>
                  <a:schemeClr val="bg1"/>
                </a:solidFill>
              </a:rPr>
              <a:t>торкнутися </a:t>
            </a:r>
            <a:r>
              <a:rPr lang="uk-UA" sz="2400" b="1" dirty="0" smtClean="0">
                <a:solidFill>
                  <a:schemeClr val="bg1"/>
                </a:solidFill>
              </a:rPr>
              <a:t>рукою, лобом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щокою.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відчуваєш?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7298" y="527654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Орган </a:t>
            </a:r>
            <a:r>
              <a:rPr lang="uk-UA" sz="3600" b="1" dirty="0">
                <a:solidFill>
                  <a:schemeClr val="bg1"/>
                </a:solidFill>
              </a:rPr>
              <a:t>чуття людини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Речі\Зошит з олівц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458">
            <a:off x="655064" y="4002179"/>
            <a:ext cx="2449465" cy="204624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94713" y="3769645"/>
            <a:ext cx="484414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</a:t>
            </a:r>
            <a:r>
              <a:rPr lang="ru-RU" sz="2400" b="1" dirty="0"/>
              <a:t> </a:t>
            </a:r>
            <a:r>
              <a:rPr lang="ru-RU" sz="2400" b="1" dirty="0" err="1"/>
              <a:t>шкірі</a:t>
            </a:r>
            <a:r>
              <a:rPr lang="ru-RU" sz="2400" b="1" dirty="0"/>
              <a:t> є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нервових</a:t>
            </a:r>
            <a:r>
              <a:rPr lang="ru-RU" sz="2400" b="1" dirty="0"/>
              <a:t> </a:t>
            </a:r>
            <a:r>
              <a:rPr lang="ru-RU" sz="2400" b="1" dirty="0" err="1"/>
              <a:t>закінчень</a:t>
            </a:r>
            <a:r>
              <a:rPr lang="ru-RU" sz="2400" b="1" dirty="0"/>
              <a:t>. </a:t>
            </a:r>
            <a:r>
              <a:rPr lang="ru-RU" sz="2400" b="1" dirty="0" err="1"/>
              <a:t>Шкірою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відчуває</a:t>
            </a:r>
            <a:r>
              <a:rPr lang="ru-RU" sz="2400" b="1" dirty="0"/>
              <a:t>  холод, тепло, </a:t>
            </a:r>
            <a:r>
              <a:rPr lang="ru-RU" sz="2400" b="1" dirty="0" err="1"/>
              <a:t>біль</a:t>
            </a:r>
            <a:r>
              <a:rPr lang="ru-RU" sz="2400" b="1" dirty="0"/>
              <a:t>, </a:t>
            </a:r>
            <a:r>
              <a:rPr lang="ru-RU" sz="2400" b="1" dirty="0" err="1"/>
              <a:t>дотик</a:t>
            </a:r>
            <a:r>
              <a:rPr lang="ru-RU" sz="2400" b="1" dirty="0"/>
              <a:t>. Вона </a:t>
            </a:r>
            <a:r>
              <a:rPr lang="ru-RU" sz="2400" b="1" dirty="0" err="1"/>
              <a:t>відчуває</a:t>
            </a:r>
            <a:r>
              <a:rPr lang="ru-RU" sz="2400" b="1" dirty="0"/>
              <a:t> </a:t>
            </a:r>
            <a:r>
              <a:rPr lang="ru-RU" sz="2400" b="1" dirty="0" err="1"/>
              <a:t>м’який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твердий</a:t>
            </a:r>
            <a:r>
              <a:rPr lang="ru-RU" sz="2400" b="1" dirty="0"/>
              <a:t> предмет. </a:t>
            </a:r>
          </a:p>
        </p:txBody>
      </p:sp>
    </p:spTree>
    <p:extLst>
      <p:ext uri="{BB962C8B-B14F-4D97-AF65-F5344CB8AC3E}">
        <p14:creationId xmlns:p14="http://schemas.microsoft.com/office/powerpoint/2010/main" val="25743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475</Words>
  <Application>Microsoft Office PowerPoint</Application>
  <PresentationFormat>Произвольный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2023-10-21T16:47:01Z</dcterms:modified>
</cp:coreProperties>
</file>