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602" r:id="rId3"/>
    <p:sldId id="662" r:id="rId4"/>
    <p:sldId id="642" r:id="rId5"/>
    <p:sldId id="640" r:id="rId6"/>
    <p:sldId id="656" r:id="rId7"/>
    <p:sldId id="663" r:id="rId8"/>
    <p:sldId id="664" r:id="rId9"/>
    <p:sldId id="622" r:id="rId10"/>
    <p:sldId id="666" r:id="rId11"/>
    <p:sldId id="623" r:id="rId12"/>
    <p:sldId id="647" r:id="rId13"/>
    <p:sldId id="630" r:id="rId14"/>
    <p:sldId id="657" r:id="rId15"/>
    <p:sldId id="658" r:id="rId16"/>
    <p:sldId id="644" r:id="rId17"/>
    <p:sldId id="612" r:id="rId18"/>
    <p:sldId id="668" r:id="rId19"/>
    <p:sldId id="661" r:id="rId20"/>
    <p:sldId id="665" r:id="rId21"/>
    <p:sldId id="66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463EDE"/>
    <a:srgbClr val="295FFF"/>
    <a:srgbClr val="322ADA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88" autoAdjust="0"/>
    <p:restoredTop sz="94660"/>
  </p:normalViewPr>
  <p:slideViewPr>
    <p:cSldViewPr snapToGrid="0">
      <p:cViewPr varScale="1">
        <p:scale>
          <a:sx n="84" d="100"/>
          <a:sy n="84" d="100"/>
        </p:scale>
        <p:origin x="-300" y="-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Улянка вигулює </a:t>
            </a:r>
            <a:r>
              <a:rPr lang="uk-UA" dirty="0" err="1"/>
              <a:t>Усика</a:t>
            </a:r>
            <a:r>
              <a:rPr lang="uk-UA" dirty="0"/>
              <a:t> у лісі.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8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11.wdp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5" Type="http://schemas.openxmlformats.org/officeDocument/2006/relationships/image" Target="../media/image46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7783" y="4350982"/>
            <a:ext cx="10406573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[и]. Буква и. </a:t>
            </a:r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i="1" dirty="0" smtClean="0">
                <a:solidFill>
                  <a:schemeClr val="bg1"/>
                </a:solidFill>
              </a:rPr>
              <a:t>Робота </a:t>
            </a:r>
            <a:r>
              <a:rPr lang="uk-UA" sz="4400" b="1" i="1" dirty="0">
                <a:solidFill>
                  <a:schemeClr val="bg1"/>
                </a:solidFill>
              </a:rPr>
              <a:t>з дитячою книжкою</a:t>
            </a:r>
          </a:p>
        </p:txBody>
      </p:sp>
      <p:pic>
        <p:nvPicPr>
          <p:cNvPr id="1026" name="Picture 2" descr="Буква И. Слова з буквою И. Імена з буквою И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61" y="688621"/>
            <a:ext cx="4773417" cy="3333307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2534393" y="1434538"/>
            <a:ext cx="5242827" cy="2471719"/>
          </a:xfrm>
          <a:prstGeom prst="cloudCallout">
            <a:avLst>
              <a:gd name="adj1" fmla="val -45090"/>
              <a:gd name="adj2" fmla="val 52654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218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7026" y="1988006"/>
            <a:ext cx="4949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помітила/помітив?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звук належить до голосних, бо утворюється за допомогою голосу.</a:t>
            </a: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ще голосні звуки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знаєш?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106909">
            <a:off x="7063235" y="3371166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У – у – у!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0" y="2891013"/>
            <a:ext cx="2984597" cy="29895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3140397">
            <a:off x="7838937" y="2117511"/>
            <a:ext cx="191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О – о – о!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8368238">
            <a:off x="9896818" y="203668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 – а – а!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64" y="4385790"/>
            <a:ext cx="2488064" cy="17209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224558" y="4295397"/>
            <a:ext cx="1919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И – и – и!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Картинка кубики для детей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72" y="4477633"/>
            <a:ext cx="1921215" cy="14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Прямая со стрелкой 62"/>
          <p:cNvCxnSpPr/>
          <p:nvPr/>
        </p:nvCxnSpPr>
        <p:spPr>
          <a:xfrm flipH="1" flipV="1">
            <a:off x="6365293" y="3334079"/>
            <a:ext cx="3969833" cy="1321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6372439" y="2240004"/>
            <a:ext cx="3610284" cy="1017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68790" y="445746"/>
            <a:ext cx="9396010" cy="13990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зображені </a:t>
            </a:r>
            <a:r>
              <a:rPr lang="uk-UA" sz="2800" b="1" dirty="0">
                <a:solidFill>
                  <a:schemeClr val="bg1"/>
                </a:solidFill>
              </a:rPr>
              <a:t>на малюнках </a:t>
            </a:r>
            <a:r>
              <a:rPr lang="uk-UA" sz="2800" b="1" dirty="0" smtClean="0">
                <a:solidFill>
                  <a:schemeClr val="bg1"/>
                </a:solidFill>
              </a:rPr>
              <a:t>предмети.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Знайди </a:t>
            </a:r>
            <a:r>
              <a:rPr lang="uk-UA" sz="2800" b="1" dirty="0">
                <a:solidFill>
                  <a:schemeClr val="bg1"/>
                </a:solidFill>
              </a:rPr>
              <a:t>звукову схему до кожного </a:t>
            </a:r>
            <a:r>
              <a:rPr lang="uk-UA" sz="2800" b="1" dirty="0" smtClean="0">
                <a:solidFill>
                  <a:schemeClr val="bg1"/>
                </a:solidFill>
              </a:rPr>
              <a:t>слова, доповни її.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голосні звуки в словах.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 flipH="1">
            <a:off x="3533633" y="207578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59804" y="2061579"/>
            <a:ext cx="2983213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263826" y="204845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4551800" y="208350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901602" y="212567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935784" y="216704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2565604" flipH="1">
            <a:off x="5088564" y="185492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49036" y="2434880"/>
            <a:ext cx="2296279" cy="288050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 rot="16200000" flipH="1">
            <a:off x="3556519" y="31619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275507" y="3155539"/>
            <a:ext cx="298412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265650" y="313998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 rot="16200000" flipH="1">
            <a:off x="4550888" y="31619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898074" y="324544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4934872" y="324544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2565604" flipH="1">
            <a:off x="4091345" y="291498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6200000" flipH="1">
            <a:off x="3525327" y="424031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257980" y="4218387"/>
            <a:ext cx="3019181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299003" y="422510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 rot="16200000" flipH="1">
            <a:off x="4040175" y="424031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410491" y="432573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5916515" y="432385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ый треугольник 45"/>
          <p:cNvSpPr/>
          <p:nvPr/>
        </p:nvSpPr>
        <p:spPr>
          <a:xfrm rot="12565604" flipH="1">
            <a:off x="6120210" y="398425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16200000" flipH="1">
            <a:off x="3998062" y="533306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737056" y="5311136"/>
            <a:ext cx="254010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254880" y="531113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 rot="16200000" flipH="1">
            <a:off x="4798575" y="532049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4336628" y="541660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932858" y="541660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рямоугольный треугольник 52"/>
          <p:cNvSpPr/>
          <p:nvPr/>
        </p:nvSpPr>
        <p:spPr>
          <a:xfrm rot="12565604" flipH="1">
            <a:off x="4460313" y="509443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Учебники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527" y="1703100"/>
            <a:ext cx="1853693" cy="169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_studio: лимоны на прозрачном фоне -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983" y="2387629"/>
            <a:ext cx="1939695" cy="148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аклейка рыбки PNG - AVATAN PL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791" y="3784121"/>
            <a:ext cx="2170241" cy="21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 rot="16200000" flipH="1">
            <a:off x="4914164" y="424031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 rot="16200000" flipH="1">
            <a:off x="5568579" y="424031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410319" y="3139983"/>
            <a:ext cx="1323372" cy="1288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299003" y="206157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 rot="16200000" flipH="1">
            <a:off x="5568579" y="209150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5918006" y="218657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5299003" y="3154328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 rot="16200000" flipH="1">
            <a:off x="5559853" y="318286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943837" y="326640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6457189" y="4731852"/>
            <a:ext cx="980604" cy="8259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 rot="16200000" flipH="1">
            <a:off x="5553433" y="533306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9812" y="5741673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0945" y="458756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861385" y="45688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804878" y="2410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6983" y="2387629"/>
            <a:ext cx="40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о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790753" y="242155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811612" y="3491733"/>
            <a:ext cx="378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у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828947" y="34917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808502" y="34917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243432" y="566842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790753" y="562541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002060"/>
                </a:solidFill>
              </a:rPr>
              <a:t>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61" grpId="0" animBg="1"/>
      <p:bldP spid="62" grpId="0" animBg="1"/>
      <p:bldP spid="67" grpId="0" animBg="1"/>
      <p:bldP spid="3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Ветка вербы ПНГ на Прозрачном Фоне • Скачать PNG Ветка верб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9632">
            <a:off x="9276765" y="4089852"/>
            <a:ext cx="1468852" cy="2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Ветка вербы ПНГ на Прозрачном Фоне • Скачать PNG Ветка верб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7287">
            <a:off x="9192302" y="4240251"/>
            <a:ext cx="1468852" cy="2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2165636"/>
            <a:ext cx="2762990" cy="333279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399430" y="1927707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399430" y="3017841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5705403" y="2165636"/>
            <a:ext cx="573933" cy="654995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8775195" y="2421954"/>
            <a:ext cx="595422" cy="223328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475587" y="3583128"/>
            <a:ext cx="199257" cy="1253567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8775195" y="2105775"/>
            <a:ext cx="742120" cy="40124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7999338" y="3608880"/>
            <a:ext cx="1354913" cy="1046360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Гаджеты - купить в Минске от компании &quot;Распродажи.by - отличные товары по  низким ценам!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2828" y="1432348"/>
            <a:ext cx="2484416" cy="24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Улитк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20" y="4145663"/>
            <a:ext cx="2297831" cy="15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липарт Темно синие шорты PNG , шорты клипарт, синие шорты, шорты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88" y="1351214"/>
            <a:ext cx="2549465" cy="25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Листочки клипарт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75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04" y="4592258"/>
            <a:ext cx="1607239" cy="160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 стрелкой 45"/>
          <p:cNvCxnSpPr/>
          <p:nvPr/>
        </p:nvCxnSpPr>
        <p:spPr>
          <a:xfrm flipV="1">
            <a:off x="6098824" y="3608880"/>
            <a:ext cx="1230065" cy="936479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8303284" y="1995351"/>
            <a:ext cx="250517" cy="354414"/>
            <a:chOff x="2171214" y="3488924"/>
            <a:chExt cx="250517" cy="354414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7424327" y="3087737"/>
            <a:ext cx="250517" cy="354414"/>
            <a:chOff x="2171214" y="3488924"/>
            <a:chExt cx="250517" cy="354414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9812" y="5741673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09193" y="296720"/>
            <a:ext cx="8756193" cy="1135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в яких словах буква </a:t>
            </a:r>
            <a:r>
              <a:rPr lang="uk-UA" sz="3200" b="1" dirty="0" smtClean="0">
                <a:solidFill>
                  <a:schemeClr val="bg1"/>
                </a:solidFill>
              </a:rPr>
              <a:t>И </a:t>
            </a:r>
            <a:r>
              <a:rPr lang="uk-UA" sz="3200" b="1" dirty="0">
                <a:solidFill>
                  <a:schemeClr val="bg1"/>
                </a:solidFill>
              </a:rPr>
              <a:t>стоїть </a:t>
            </a:r>
            <a:r>
              <a:rPr lang="uk-UA" sz="3200" b="1" i="1" dirty="0">
                <a:solidFill>
                  <a:schemeClr val="bg1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 середині, </a:t>
            </a:r>
            <a:r>
              <a:rPr lang="uk-UA" sz="3200" b="1" dirty="0" smtClean="0">
                <a:solidFill>
                  <a:schemeClr val="bg1"/>
                </a:solidFill>
              </a:rPr>
              <a:t>а </a:t>
            </a:r>
            <a:r>
              <a:rPr lang="uk-UA" sz="3200" b="1" dirty="0">
                <a:solidFill>
                  <a:schemeClr val="bg1"/>
                </a:solidFill>
              </a:rPr>
              <a:t>в яких у </a:t>
            </a:r>
            <a:r>
              <a:rPr lang="uk-UA" sz="3200" b="1" dirty="0" smtClean="0">
                <a:solidFill>
                  <a:schemeClr val="bg1"/>
                </a:solidFill>
              </a:rPr>
              <a:t>кінці слова.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7239" y="6003290"/>
            <a:ext cx="548406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речення за кожним малюнком.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7" t="9861" r="59035" b="70278"/>
          <a:stretch/>
        </p:blipFill>
        <p:spPr>
          <a:xfrm>
            <a:off x="558253" y="1700526"/>
            <a:ext cx="4837836" cy="364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253" y="445745"/>
            <a:ext cx="4837836" cy="1085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9812" y="5741673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81" t="8673" r="16865" b="69420"/>
          <a:stretch/>
        </p:blipFill>
        <p:spPr>
          <a:xfrm>
            <a:off x="6105876" y="445745"/>
            <a:ext cx="5016501" cy="444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761317" y="5220924"/>
            <a:ext cx="6058149" cy="12250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кросворд – це гра, яка передбачає записування слів у перехресні рядки клітинок. </a:t>
            </a:r>
            <a:r>
              <a:rPr lang="uk-UA" sz="2400" b="1" dirty="0" smtClean="0">
                <a:solidFill>
                  <a:schemeClr val="bg1"/>
                </a:solidFill>
              </a:rPr>
              <a:t>Розгадай кросворд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46210" y="2022526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46210" y="2739927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043389" y="3918000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3733" y="428241"/>
            <a:ext cx="10340623" cy="9632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400" b="1" dirty="0">
                <a:solidFill>
                  <a:schemeClr val="bg1"/>
                </a:solidFill>
              </a:rPr>
              <a:t>разом з Щебетунчиком </a:t>
            </a:r>
            <a:r>
              <a:rPr lang="uk-UA" sz="2400" b="1" dirty="0" err="1">
                <a:solidFill>
                  <a:schemeClr val="bg1"/>
                </a:solidFill>
              </a:rPr>
              <a:t>чистомовку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  <a:r>
              <a:rPr lang="uk-UA" sz="2400" b="1" dirty="0" smtClean="0">
                <a:solidFill>
                  <a:schemeClr val="bg1"/>
                </a:solidFill>
              </a:rPr>
              <a:t>називай малюнки словами.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Перечитай </a:t>
            </a:r>
            <a:r>
              <a:rPr lang="uk-UA" sz="2400" b="1" dirty="0" err="1">
                <a:solidFill>
                  <a:schemeClr val="bg1"/>
                </a:solidFill>
              </a:rPr>
              <a:t>чистомовку</a:t>
            </a:r>
            <a:r>
              <a:rPr lang="uk-UA" sz="2400" b="1" dirty="0">
                <a:solidFill>
                  <a:schemeClr val="bg1"/>
                </a:solidFill>
              </a:rPr>
              <a:t> кілька </a:t>
            </a:r>
            <a:r>
              <a:rPr lang="uk-UA" sz="2400" b="1" dirty="0" smtClean="0">
                <a:solidFill>
                  <a:schemeClr val="bg1"/>
                </a:solidFill>
              </a:rPr>
              <a:t>разів, нарощуючи </a:t>
            </a:r>
            <a:r>
              <a:rPr lang="uk-UA" sz="2400" b="1" dirty="0">
                <a:solidFill>
                  <a:schemeClr val="bg1"/>
                </a:solidFill>
              </a:rPr>
              <a:t>темп читання.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1618639"/>
            <a:ext cx="3552417" cy="4285021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>
            <a:off x="3355595" y="2184366"/>
            <a:ext cx="7617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И-и-и  – у                                            .   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305301" y="3390901"/>
            <a:ext cx="556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И-и-и  – у                          . 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181600" y="4525689"/>
            <a:ext cx="6663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И-и-и  – у                            .</a:t>
            </a:r>
            <a:r>
              <a:rPr lang="uk-UA" sz="4000" b="1" dirty="0"/>
              <a:t>   </a:t>
            </a:r>
            <a:endParaRPr lang="ru-RU" sz="4000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6146800" y="5727328"/>
            <a:ext cx="5964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E838BA"/>
                </a:solidFill>
              </a:rPr>
              <a:t>И-и-и  – у                          .   </a:t>
            </a:r>
            <a:endParaRPr lang="ru-RU" sz="4000" b="1" dirty="0">
              <a:solidFill>
                <a:srgbClr val="E838BA"/>
              </a:solidFill>
            </a:endParaRPr>
          </a:p>
        </p:txBody>
      </p:sp>
      <p:pic>
        <p:nvPicPr>
          <p:cNvPr id="6146" name="Picture 2" descr="Дерево дуб клипарт - векторные изображения, Дерево дуб клипарт картинки | 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635" l="1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72" y="1850128"/>
            <a:ext cx="1093897" cy="9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Жуки-олени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1916">
            <a:off x="8975207" y="4153191"/>
            <a:ext cx="790381" cy="11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Дерево дуб клипарт - векторные изображения, Дерево дуб клипарт картинки | 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0" b="99635" l="1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80" y="1838430"/>
            <a:ext cx="1093897" cy="9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Лес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67" y="1391466"/>
            <a:ext cx="2780453" cy="15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Миска емальована 4 л &quot;Букет лаванди&quot; Idilia – низькі ціни, кредит, оплата  частинами в інтернет-магазині ROZETKA | Купити в Україні: Києві, Харкові,  Дніпрі, Одесі, Запоріжжі, Львові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86" b="78413" l="159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63" b="20899"/>
          <a:stretch/>
        </p:blipFill>
        <p:spPr bwMode="auto">
          <a:xfrm>
            <a:off x="6752472" y="3261582"/>
            <a:ext cx="1278441" cy="7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липарт грибы - Грибы - Картинки PNG - Галерейк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44" y="2908531"/>
            <a:ext cx="1172142" cy="122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Фото трава на прозрачном фоне - Трава - Картинки PNG - Галерейк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37" y="3849695"/>
            <a:ext cx="1574213" cy="13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Жу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85">
            <a:off x="9646281" y="4366521"/>
            <a:ext cx="698815" cy="7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Ваза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92" y="5413913"/>
            <a:ext cx="1052516" cy="10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Картинки на прозрачном фоне цветы - букеты 12 » Шапки сайтов jpg бесплатн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410">
            <a:off x="9820534" y="5235945"/>
            <a:ext cx="1208955" cy="13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9812" y="5741673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2125" y="1766908"/>
            <a:ext cx="6612501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60363" algn="ctr"/>
            <a:r>
              <a:rPr lang="uk-UA" sz="3600" b="1" dirty="0"/>
              <a:t>Брати</a:t>
            </a:r>
            <a:r>
              <a:rPr lang="uk-UA" sz="3600" dirty="0"/>
              <a:t> </a:t>
            </a:r>
          </a:p>
          <a:p>
            <a:pPr indent="360363"/>
            <a:r>
              <a:rPr lang="uk-UA" sz="3600" dirty="0"/>
              <a:t>Дмитрик і Михайлик — брати.</a:t>
            </a:r>
          </a:p>
          <a:p>
            <a:pPr indent="360363"/>
            <a:r>
              <a:rPr lang="uk-UA" sz="3600" dirty="0"/>
              <a:t>Дмитрик дуже охайний. Він </a:t>
            </a:r>
            <a:r>
              <a:rPr lang="uk-UA" sz="3600" dirty="0" err="1"/>
              <a:t>щорàнку</a:t>
            </a:r>
            <a:r>
              <a:rPr lang="uk-UA" sz="3600" dirty="0"/>
              <a:t> любить умиватися й чистити зуби. </a:t>
            </a:r>
          </a:p>
          <a:p>
            <a:pPr indent="360363"/>
            <a:r>
              <a:rPr lang="uk-UA" sz="3600" dirty="0"/>
              <a:t>А Михайлик боїться води, не любить мила. І чистити зуби йому ліньки.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00271" y="397323"/>
            <a:ext cx="9764182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Робота над </a:t>
            </a:r>
            <a:r>
              <a:rPr lang="uk-UA" sz="3200" b="1" dirty="0" smtClean="0">
                <a:solidFill>
                  <a:schemeClr val="bg1"/>
                </a:solidFill>
              </a:rPr>
              <a:t>текстом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56938" y="2522870"/>
            <a:ext cx="260041" cy="30607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14857" y="2522871"/>
            <a:ext cx="285544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070185" y="2522870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205651" y="2522870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976855" y="1960960"/>
            <a:ext cx="350706" cy="350914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171415" y="251477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229134" y="306139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884753" y="306139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694892" y="306139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866886" y="3600882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152208" y="3617063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978368" y="3600882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464180" y="4158264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102407" y="4177639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517181" y="4177639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551238" y="4158264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2395675" y="471732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551238" y="471732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294016" y="4747017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71310" y="525205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116249" y="525205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476836" y="525205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093580" y="525205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521299" y="525205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6510138" y="5246676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3393414" y="5838759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12" y="1811718"/>
            <a:ext cx="3687641" cy="449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9812" y="5741673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36132" y="1257821"/>
            <a:ext cx="5466607" cy="390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всі </a:t>
            </a:r>
            <a:r>
              <a:rPr lang="uk-UA" sz="2400" b="1" dirty="0">
                <a:solidFill>
                  <a:schemeClr val="bg1"/>
                </a:solidFill>
              </a:rPr>
              <a:t>букви </a:t>
            </a:r>
            <a:r>
              <a:rPr lang="uk-UA" sz="2400" b="1" dirty="0" smtClean="0">
                <a:solidFill>
                  <a:schemeClr val="bg1"/>
                </a:solidFill>
              </a:rPr>
              <a:t>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6" grpId="0" animBg="1"/>
      <p:bldP spid="37" grpId="0" animBg="1"/>
      <p:bldP spid="27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8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67722" y="1673579"/>
            <a:ext cx="4539019" cy="4534718"/>
            <a:chOff x="4067722" y="1673579"/>
            <a:chExt cx="4539019" cy="453471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335468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335468" y="3944853"/>
              <a:ext cx="2271273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22" y="3951592"/>
              <a:ext cx="2267745" cy="225670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067722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42038" y="443050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600" b="1" dirty="0">
                <a:solidFill>
                  <a:schemeClr val="bg1"/>
                </a:solidFill>
              </a:rPr>
              <a:t>малої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258748" y="4175819"/>
            <a:ext cx="2424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„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” в словах, </a:t>
            </a:r>
          </a:p>
          <a:p>
            <a:pPr algn="ctr"/>
            <a:r>
              <a:rPr lang="uk-UA" b="1" dirty="0" err="1"/>
              <a:t>Повір</a:t>
            </a:r>
            <a:r>
              <a:rPr lang="uk-UA" b="1" dirty="0"/>
              <a:t> нам т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,</a:t>
            </a:r>
          </a:p>
          <a:p>
            <a:pPr algn="ctr"/>
            <a:r>
              <a:rPr lang="uk-UA" b="1" dirty="0"/>
              <a:t>На початку не знайт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.</a:t>
            </a:r>
          </a:p>
          <a:p>
            <a:pPr algn="ctr"/>
            <a:r>
              <a:rPr lang="uk-UA" b="1" dirty="0"/>
              <a:t>Прож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вають букв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 ці</a:t>
            </a:r>
          </a:p>
          <a:p>
            <a:pPr algn="ctr"/>
            <a:r>
              <a:rPr lang="uk-UA" b="1" dirty="0"/>
              <a:t>Усеред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ні й кінці.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373873" y="3981151"/>
            <a:ext cx="0" cy="2278012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096141" y="3974412"/>
            <a:ext cx="0" cy="2278012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4351578" y="3987890"/>
            <a:ext cx="1744563" cy="2257795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 descr="Картинки про букву И детям — учим русский алфавит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12" y="1818235"/>
            <a:ext cx="1703190" cy="198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561" y="1402049"/>
            <a:ext cx="3385838" cy="414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359724"/>
            <a:ext cx="2598453" cy="31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0" t="33651" r="16887" b="61684"/>
          <a:stretch/>
        </p:blipFill>
        <p:spPr>
          <a:xfrm>
            <a:off x="1013712" y="4639915"/>
            <a:ext cx="10770781" cy="96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3" name="Группа 62"/>
          <p:cNvGrpSpPr/>
          <p:nvPr/>
        </p:nvGrpSpPr>
        <p:grpSpPr>
          <a:xfrm>
            <a:off x="2078227" y="4943090"/>
            <a:ext cx="250517" cy="354414"/>
            <a:chOff x="2171214" y="3488924"/>
            <a:chExt cx="250517" cy="354414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2783077" y="4941695"/>
            <a:ext cx="250517" cy="354414"/>
            <a:chOff x="2171214" y="3488924"/>
            <a:chExt cx="250517" cy="35441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Группа 70"/>
          <p:cNvGrpSpPr/>
          <p:nvPr/>
        </p:nvGrpSpPr>
        <p:grpSpPr>
          <a:xfrm>
            <a:off x="3464907" y="4943090"/>
            <a:ext cx="250517" cy="354414"/>
            <a:chOff x="2171214" y="3488924"/>
            <a:chExt cx="250517" cy="354414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Группа 74"/>
          <p:cNvGrpSpPr/>
          <p:nvPr/>
        </p:nvGrpSpPr>
        <p:grpSpPr>
          <a:xfrm>
            <a:off x="4178157" y="4943090"/>
            <a:ext cx="250517" cy="354414"/>
            <a:chOff x="2171214" y="3488924"/>
            <a:chExt cx="250517" cy="35441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4871835" y="4965315"/>
            <a:ext cx="250517" cy="354414"/>
            <a:chOff x="2171214" y="3488924"/>
            <a:chExt cx="250517" cy="354414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Группа 82"/>
          <p:cNvGrpSpPr/>
          <p:nvPr/>
        </p:nvGrpSpPr>
        <p:grpSpPr>
          <a:xfrm>
            <a:off x="5585696" y="4974840"/>
            <a:ext cx="250517" cy="354414"/>
            <a:chOff x="2171214" y="3488924"/>
            <a:chExt cx="250517" cy="35441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Группа 86"/>
          <p:cNvGrpSpPr/>
          <p:nvPr/>
        </p:nvGrpSpPr>
        <p:grpSpPr>
          <a:xfrm>
            <a:off x="6234167" y="4657293"/>
            <a:ext cx="369690" cy="724534"/>
            <a:chOff x="2171214" y="3488924"/>
            <a:chExt cx="250517" cy="35441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6863488" y="4630170"/>
            <a:ext cx="365471" cy="689339"/>
            <a:chOff x="2171214" y="3488924"/>
            <a:chExt cx="250517" cy="354414"/>
          </a:xfrm>
        </p:grpSpPr>
        <p:cxnSp>
          <p:nvCxnSpPr>
            <p:cNvPr id="92" name="Прямая соединительная линия 91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Группа 94"/>
          <p:cNvGrpSpPr/>
          <p:nvPr/>
        </p:nvGrpSpPr>
        <p:grpSpPr>
          <a:xfrm>
            <a:off x="7660715" y="4657293"/>
            <a:ext cx="331818" cy="684931"/>
            <a:chOff x="2171214" y="3488924"/>
            <a:chExt cx="250517" cy="35441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/>
          <p:nvPr/>
        </p:nvGrpSpPr>
        <p:grpSpPr>
          <a:xfrm>
            <a:off x="8362390" y="4657293"/>
            <a:ext cx="250517" cy="684931"/>
            <a:chOff x="2171214" y="3488924"/>
            <a:chExt cx="250517" cy="354414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Группа 102"/>
          <p:cNvGrpSpPr/>
          <p:nvPr/>
        </p:nvGrpSpPr>
        <p:grpSpPr>
          <a:xfrm>
            <a:off x="9055155" y="4657293"/>
            <a:ext cx="337201" cy="707156"/>
            <a:chOff x="2171214" y="3488924"/>
            <a:chExt cx="250517" cy="354414"/>
          </a:xfrm>
        </p:grpSpPr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Группа 106"/>
          <p:cNvGrpSpPr/>
          <p:nvPr/>
        </p:nvGrpSpPr>
        <p:grpSpPr>
          <a:xfrm>
            <a:off x="9769016" y="4657293"/>
            <a:ext cx="250517" cy="716681"/>
            <a:chOff x="2171214" y="3488924"/>
            <a:chExt cx="250517" cy="354414"/>
          </a:xfrm>
        </p:grpSpPr>
        <p:cxnSp>
          <p:nvCxnSpPr>
            <p:cNvPr id="108" name="Прямая соединительная линия 107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Группа 110"/>
          <p:cNvGrpSpPr/>
          <p:nvPr/>
        </p:nvGrpSpPr>
        <p:grpSpPr>
          <a:xfrm>
            <a:off x="10440509" y="4657293"/>
            <a:ext cx="362958" cy="693940"/>
            <a:chOff x="2171214" y="3488924"/>
            <a:chExt cx="250517" cy="354414"/>
          </a:xfrm>
        </p:grpSpPr>
        <p:cxnSp>
          <p:nvCxnSpPr>
            <p:cNvPr id="114" name="Прямая соединительная линия 11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Группа 116"/>
          <p:cNvGrpSpPr/>
          <p:nvPr/>
        </p:nvGrpSpPr>
        <p:grpSpPr>
          <a:xfrm>
            <a:off x="11154370" y="4630170"/>
            <a:ext cx="250517" cy="730588"/>
            <a:chOff x="2171214" y="3488924"/>
            <a:chExt cx="250517" cy="354414"/>
          </a:xfrm>
        </p:grpSpPr>
        <p:cxnSp>
          <p:nvCxnSpPr>
            <p:cNvPr id="118" name="Прямая соединительная линия 117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Прямоугольник 120"/>
          <p:cNvSpPr/>
          <p:nvPr/>
        </p:nvSpPr>
        <p:spPr>
          <a:xfrm>
            <a:off x="1037584" y="3632291"/>
            <a:ext cx="3420060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малу </a:t>
            </a:r>
            <a:r>
              <a:rPr lang="uk-UA" sz="2000" b="1" dirty="0" smtClean="0">
                <a:solidFill>
                  <a:schemeClr val="bg1"/>
                </a:solidFill>
              </a:rPr>
              <a:t>і велику букву «и».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3138093" y="445746"/>
            <a:ext cx="7195989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22 - Звук [и]. Буква и\2023-10-08_1618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89" y="1334965"/>
            <a:ext cx="5059211" cy="30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6471215" y="4097522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16200000" flipH="1">
            <a:off x="6259406" y="4078304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 125"/>
          <p:cNvSpPr/>
          <p:nvPr/>
        </p:nvSpPr>
        <p:spPr>
          <a:xfrm rot="16200000" flipH="1">
            <a:off x="6789454" y="4056179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 rot="16200000" flipH="1">
            <a:off x="7091285" y="4055936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8458999" y="4056550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16200000" flipH="1">
            <a:off x="8213420" y="4037333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 rot="16200000" flipH="1">
            <a:off x="8871684" y="4037334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 rot="16200000" flipH="1">
            <a:off x="9592815" y="4050746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9132036" y="4070326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3" name="Овал 132"/>
          <p:cNvSpPr/>
          <p:nvPr/>
        </p:nvSpPr>
        <p:spPr>
          <a:xfrm>
            <a:off x="9823188" y="4064773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4" name="Прямоугольный треугольник 133"/>
          <p:cNvSpPr/>
          <p:nvPr/>
        </p:nvSpPr>
        <p:spPr>
          <a:xfrm rot="11726673" flipH="1">
            <a:off x="9306966" y="3768066"/>
            <a:ext cx="60082" cy="94269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Читання\022 - Звук [и]. Буква и\2023-10-08_170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77" y="1593082"/>
            <a:ext cx="7170988" cy="21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707" y="1705971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7010" y="3061103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89057" y="3071358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69627" y="3073241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46771" y="3057273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48706" y="3086346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89099" y="3073242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74545" y="3061104"/>
            <a:ext cx="40447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uk-UA" sz="3600" dirty="0">
                <a:solidFill>
                  <a:srgbClr val="463EDE"/>
                </a:solidFill>
              </a:rPr>
              <a:t>и</a:t>
            </a:r>
            <a:endParaRPr lang="ru-RU" sz="3600" dirty="0">
              <a:solidFill>
                <a:srgbClr val="463EDE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022 - Звук [и]. Буква и\2023-10-08_1705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77" y="1593083"/>
            <a:ext cx="7197178" cy="29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 клас\1. Навчання грамоти\1 УРОКИ 2023\Читання\022 - Звук [и]. Буква и\2023-10-08_1707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" b="-3729"/>
          <a:stretch/>
        </p:blipFill>
        <p:spPr bwMode="auto">
          <a:xfrm>
            <a:off x="3091677" y="1705970"/>
            <a:ext cx="7862351" cy="33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6812" y="354114"/>
            <a:ext cx="8756193" cy="729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Робота з дитячою </a:t>
            </a:r>
            <a:r>
              <a:rPr lang="uk-UA" sz="3600" b="1" dirty="0" smtClean="0"/>
              <a:t>книжкою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Книга «Велика книга про здоров’я для усієї родини. Енциклопедія», автора Дітріх Ґренемаєр – фото №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" b="7054"/>
          <a:stretch/>
        </p:blipFill>
        <p:spPr bwMode="auto">
          <a:xfrm>
            <a:off x="890301" y="1852692"/>
            <a:ext cx="2316329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Ми до лікаря йдемо. Добрі доросліша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530" y="1852693"/>
            <a:ext cx="2316329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Тіло людини. Відчиняємо віконц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12" y="3516630"/>
            <a:ext cx="2316329" cy="2833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упити: Книга Перша книжка малюка. Здоровим будь!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27" y="3618230"/>
            <a:ext cx="2357436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Вірші,Розвиваючі книжки- в наявності в магазині Будинок Книг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10492"/>
          <a:stretch/>
        </p:blipFill>
        <p:spPr bwMode="auto">
          <a:xfrm>
            <a:off x="4841510" y="1852693"/>
            <a:ext cx="2316329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22959" y="1103565"/>
            <a:ext cx="9903900" cy="646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Розглянь </a:t>
            </a:r>
            <a:r>
              <a:rPr lang="uk-UA" sz="2000" b="1" dirty="0"/>
              <a:t>книжки з віршами і текстами про гігієну, турботливе ставлення до здоров'я.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2147" y="452150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479660"/>
            <a:ext cx="5181893" cy="46890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1623569"/>
            <a:ext cx="51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Продзвенів уже дзвінок,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Починаємо урок!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Руки вчасно піднімати.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щоб не було мороки.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готові до уроку?!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гаразд, часу не гаймо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665519" y="135295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58877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сс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гр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ш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 smtClean="0">
                <a:solidFill>
                  <a:srgbClr val="FF0000"/>
                </a:solidFill>
              </a:rPr>
              <a:t>и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св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рд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642" y="2118209"/>
            <a:ext cx="5271985" cy="37797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є буква 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звук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Який він?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Вправа «Мікрофон»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342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300930" y="4704946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536316" y="468107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093574" y="4790719"/>
            <a:ext cx="2477943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3267330" y="4815109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218625" y="5306614"/>
            <a:ext cx="204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  <a:endParaRPr 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39166" y="5408135"/>
            <a:ext cx="193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  <a:endParaRPr 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0" y="5399894"/>
            <a:ext cx="2031999" cy="78319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  <a:endParaRPr lang="uk-UA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3405042" y="5460502"/>
            <a:ext cx="2194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  <a:endParaRPr 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6" y="2054542"/>
            <a:ext cx="1924180" cy="273617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6567964" y="1901536"/>
            <a:ext cx="1738161" cy="28891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05041" y="1174595"/>
            <a:ext cx="518818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30" y="1855175"/>
            <a:ext cx="1597431" cy="2902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Людина\Хлопець в роздума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84" y="2054542"/>
            <a:ext cx="1756053" cy="26685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4134" y="477011"/>
            <a:ext cx="8782050" cy="7386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«Знайди букву </a:t>
            </a:r>
            <a:r>
              <a:rPr lang="uk-UA" sz="4000" b="1" dirty="0">
                <a:solidFill>
                  <a:schemeClr val="bg1"/>
                </a:solidFill>
              </a:rPr>
              <a:t>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rot="272255">
            <a:off x="942362" y="1282162"/>
            <a:ext cx="4797240" cy="2071089"/>
          </a:xfrm>
          <a:prstGeom prst="cloudCallout">
            <a:avLst>
              <a:gd name="adj1" fmla="val -8686"/>
              <a:gd name="adj2" fmla="val 6563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68516"/>
            <a:ext cx="3693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ми вивчили минулого уроку?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відшукати букву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цьому завданні?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2203" y="2245625"/>
            <a:ext cx="369332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Порахуй, </a:t>
            </a:r>
            <a:r>
              <a:rPr lang="uk-UA" sz="2400" b="1" dirty="0">
                <a:solidFill>
                  <a:schemeClr val="bg1"/>
                </a:solidFill>
              </a:rPr>
              <a:t>скільки літер </a:t>
            </a:r>
            <a:r>
              <a:rPr lang="uk-UA" sz="2400" b="1" dirty="0" smtClean="0">
                <a:solidFill>
                  <a:schemeClr val="bg1"/>
                </a:solidFill>
              </a:rPr>
              <a:t>«У» </a:t>
            </a:r>
            <a:r>
              <a:rPr lang="uk-UA" sz="2400" b="1" dirty="0">
                <a:solidFill>
                  <a:schemeClr val="bg1"/>
                </a:solidFill>
              </a:rPr>
              <a:t>у </a:t>
            </a:r>
            <a:r>
              <a:rPr lang="uk-UA" sz="2400" b="1" dirty="0" smtClean="0">
                <a:solidFill>
                  <a:schemeClr val="bg1"/>
                </a:solidFill>
              </a:rPr>
              <a:t>тебе </a:t>
            </a:r>
            <a:r>
              <a:rPr lang="uk-UA" sz="2400" b="1" dirty="0">
                <a:solidFill>
                  <a:schemeClr val="bg1"/>
                </a:solidFill>
              </a:rPr>
              <a:t>вийшло?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816953" y="3275269"/>
            <a:ext cx="2388237" cy="32330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6395" y="3640678"/>
            <a:ext cx="5322278" cy="2655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Т   А   Ж   В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Б    И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 М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Д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Г   Л   Е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К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Н   Я   У   А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П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Х   І   К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Ф  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У  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З   И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565815" y="3849812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827603" y="3842914"/>
            <a:ext cx="496388" cy="46209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71976" y="446721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295434" y="4463430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18771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433962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368209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740660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56" y="1392778"/>
            <a:ext cx="22574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Природа-летом-картинки-для-детей-детского-сада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4" y="1270367"/>
            <a:ext cx="5933766" cy="391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24437" y="464573"/>
            <a:ext cx="8789035" cy="69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 </a:t>
            </a:r>
            <a:r>
              <a:rPr lang="uk-UA" sz="3600" b="1" dirty="0">
                <a:solidFill>
                  <a:schemeClr val="bg1"/>
                </a:solidFill>
              </a:rPr>
              <a:t>схемою </a:t>
            </a:r>
            <a:r>
              <a:rPr lang="uk-UA" sz="3600" b="1" dirty="0" smtClean="0">
                <a:solidFill>
                  <a:schemeClr val="bg1"/>
                </a:solidFill>
              </a:rPr>
              <a:t>і малюнком склади речення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9242" y="5435569"/>
            <a:ext cx="592834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5">
                    <a:lumMod val="50000"/>
                  </a:schemeClr>
                </a:solidFill>
              </a:rPr>
              <a:t>У                        </a:t>
            </a:r>
            <a:r>
              <a:rPr lang="uk-UA" sz="3600" b="1" dirty="0" err="1">
                <a:solidFill>
                  <a:schemeClr val="accent5">
                    <a:lumMod val="50000"/>
                  </a:schemeClr>
                </a:solidFill>
              </a:rPr>
              <a:t>У</a:t>
            </a:r>
            <a:r>
              <a:rPr lang="uk-UA" sz="3600" b="1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</a:rPr>
              <a:t>у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             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554608" y="5958789"/>
            <a:ext cx="110168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907847" y="5959707"/>
            <a:ext cx="110168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254199" y="5958789"/>
            <a:ext cx="110168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875124" y="5957045"/>
            <a:ext cx="110168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83576" y="2181053"/>
            <a:ext cx="3667691" cy="4424067"/>
          </a:xfrm>
          <a:prstGeom prst="rect">
            <a:avLst/>
          </a:prstGeom>
        </p:spPr>
      </p:pic>
      <p:pic>
        <p:nvPicPr>
          <p:cNvPr id="2050" name="Picture 2" descr="Милая маленькая девочка гуляет с собакой в парке | Премиум вектор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2" b="95541" l="8100" r="9055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10873" r="10383" b="5756"/>
          <a:stretch/>
        </p:blipFill>
        <p:spPr bwMode="auto">
          <a:xfrm flipH="1">
            <a:off x="6105451" y="1594904"/>
            <a:ext cx="4186212" cy="3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4445" y="1270368"/>
            <a:ext cx="4018844" cy="910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Придумай ім'я </a:t>
            </a:r>
            <a:r>
              <a:rPr lang="uk-UA" sz="2000" b="1" dirty="0">
                <a:solidFill>
                  <a:schemeClr val="bg1"/>
                </a:solidFill>
              </a:rPr>
              <a:t>дівчинці і кличку песикові на букву У. </a:t>
            </a:r>
            <a:endParaRPr lang="uk-UA" sz="2000" b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54608" y="6081900"/>
            <a:ext cx="55617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Уляна    вигулює    </a:t>
            </a:r>
            <a:r>
              <a:rPr lang="uk-UA" sz="2800" b="1" dirty="0" err="1" smtClean="0">
                <a:solidFill>
                  <a:schemeClr val="bg1"/>
                </a:solidFill>
              </a:rPr>
              <a:t>Усика</a:t>
            </a:r>
            <a:r>
              <a:rPr lang="uk-UA" sz="2800" b="1" dirty="0" smtClean="0">
                <a:solidFill>
                  <a:schemeClr val="bg1"/>
                </a:solidFill>
              </a:rPr>
              <a:t>   у   парку.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Вишитий весільний рушник 170 см, ціна 1170 грн - Prom.ua (ID#66417752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64" y="3661653"/>
            <a:ext cx="2348729" cy="23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523142" y="1973477"/>
            <a:ext cx="301262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5633578" y="200079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162316" y="208982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6843096" y="175100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4795692" y="199245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7395203" y="295133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211433" y="2849367"/>
            <a:ext cx="360145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5727811" y="284564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4833590" y="296628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6479039" y="260533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4647676" y="375744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6343215" y="295650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385970" y="3735518"/>
            <a:ext cx="336612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5332076" y="373890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5591617" y="375744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007299" y="384977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5949904" y="384821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7006572" y="349670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3874966" y="5638787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214621" y="5800455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5898407" y="560111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6872921" y="5839238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7855667" y="560111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520345" y="6067354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655871" y="4663692"/>
            <a:ext cx="285946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4915730" y="469101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260203" y="477455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6823751" y="447086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083153" y="467797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687926" y="476459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6748140" y="2851555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 rot="16200000" flipH="1">
            <a:off x="4473138" y="287692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5182828" y="2935615"/>
            <a:ext cx="375893" cy="236470"/>
            <a:chOff x="6841977" y="5603805"/>
            <a:chExt cx="375893" cy="236470"/>
          </a:xfrm>
        </p:grpSpPr>
        <p:sp>
          <p:nvSpPr>
            <p:cNvPr id="66" name="Прямоугольник 6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Прямоугольник 71"/>
          <p:cNvSpPr/>
          <p:nvPr/>
        </p:nvSpPr>
        <p:spPr>
          <a:xfrm rot="16200000" flipH="1">
            <a:off x="5971634" y="287296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16200000" flipH="1">
            <a:off x="7017631" y="28677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250251" y="3746948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 rot="16200000" flipH="1">
            <a:off x="6514720" y="376833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873007" y="385910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 rot="16200000" flipH="1">
            <a:off x="5738238" y="469101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 rot="16200000" flipH="1">
            <a:off x="7121184" y="46872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 rot="16200000" flipH="1">
            <a:off x="6343944" y="469744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H="1">
            <a:off x="5992009" y="1973477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 rot="16200000" flipH="1">
            <a:off x="6280542" y="200937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6635920" y="208845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Цветок, одуванчик ПНГ на Прозрачном Фоне • Скачать PNG Цветок, одуванч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0" y="4193948"/>
            <a:ext cx="2158242" cy="20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ерый журавль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85" y="1494651"/>
            <a:ext cx="2109937" cy="29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У світі сновидінь | Джміль – журнал для дітей, їхніх батьків і педагог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64" y="1817415"/>
            <a:ext cx="1317800" cy="187786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 rot="16200000" flipH="1">
            <a:off x="7091201" y="200079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7188790" y="3858051"/>
            <a:ext cx="375893" cy="236470"/>
            <a:chOff x="6841977" y="5603805"/>
            <a:chExt cx="375893" cy="236470"/>
          </a:xfrm>
        </p:grpSpPr>
        <p:sp>
          <p:nvSpPr>
            <p:cNvPr id="78" name="Прямоугольник 7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Прямоугольник 76"/>
          <p:cNvSpPr/>
          <p:nvPr/>
        </p:nvSpPr>
        <p:spPr>
          <a:xfrm>
            <a:off x="957431" y="445746"/>
            <a:ext cx="10215029" cy="952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Назви звуки в цих словах. 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один із цих предметів за схемою.</a:t>
            </a:r>
          </a:p>
        </p:txBody>
      </p:sp>
    </p:spTree>
    <p:extLst>
      <p:ext uri="{BB962C8B-B14F-4D97-AF65-F5344CB8AC3E}">
        <p14:creationId xmlns:p14="http://schemas.microsoft.com/office/powerpoint/2010/main" val="41847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8" grpId="0" animBg="1"/>
      <p:bldP spid="99" grpId="0" animBg="1"/>
      <p:bldP spid="100" grpId="0" animBg="1"/>
      <p:bldP spid="105" grpId="0" animBg="1"/>
      <p:bldP spid="111" grpId="0" animBg="1"/>
      <p:bldP spid="112" grpId="0" animBg="1"/>
      <p:bldP spid="157" grpId="0" animBg="1"/>
      <p:bldP spid="161" grpId="0" animBg="1"/>
      <p:bldP spid="61" grpId="0" animBg="1"/>
      <p:bldP spid="62" grpId="0" animBg="1"/>
      <p:bldP spid="63" grpId="0" animBg="1"/>
      <p:bldP spid="69" grpId="0" animBg="1"/>
      <p:bldP spid="64" grpId="0" animBg="1"/>
      <p:bldP spid="72" grpId="0" animBg="1"/>
      <p:bldP spid="73" grpId="0" animBg="1"/>
      <p:bldP spid="75" grpId="0" animBg="1"/>
      <p:bldP spid="76" grpId="0" animBg="1"/>
      <p:bldP spid="89" grpId="0" animBg="1"/>
      <p:bldP spid="91" grpId="0" animBg="1"/>
      <p:bldP spid="92" grpId="0" animBg="1"/>
      <p:bldP spid="97" grpId="0" animBg="1"/>
      <p:bldP spid="102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Создать комикс мем &quot;чай png, чашка чая png, чай пнг&quot; - Комиксы -  Meme-arsenal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99" y="2079912"/>
            <a:ext cx="2403475" cy="18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7867" y="451178"/>
            <a:ext cx="9663289" cy="1160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Мовленнєва розминка.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з </a:t>
            </a:r>
            <a:r>
              <a:rPr lang="uk-UA" sz="3600" b="1" dirty="0" err="1">
                <a:solidFill>
                  <a:schemeClr val="bg1"/>
                </a:solidFill>
              </a:rPr>
              <a:t>чистомовками</a:t>
            </a:r>
            <a:r>
              <a:rPr lang="uk-UA" sz="3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57069" y="1611520"/>
            <a:ext cx="88547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 л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ч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п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endParaRPr lang="uk-UA" sz="3200" b="1" dirty="0">
              <a:solidFill>
                <a:srgbClr val="E838BA"/>
              </a:solidFill>
            </a:endParaRPr>
          </a:p>
          <a:p>
            <a:pPr fontAlgn="base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err="1">
                <a:solidFill>
                  <a:srgbClr val="E838BA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 err="1">
                <a:solidFill>
                  <a:srgbClr val="E838BA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 err="1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 д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err="1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б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  <a:p>
            <a:pPr fontAlgn="base"/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                                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-ли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uk-UA" sz="3200" b="1" dirty="0">
                <a:solidFill>
                  <a:srgbClr val="E838BA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а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E838BA"/>
                </a:solidFill>
              </a:rPr>
              <a:t>у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и.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                      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E838BA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вз</a:t>
            </a:r>
            <a:r>
              <a:rPr lang="uk-UA" sz="3200" b="1" dirty="0">
                <a:solidFill>
                  <a:srgbClr val="E838BA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ла.</a:t>
            </a:r>
          </a:p>
          <a:p>
            <a:pPr fontAlgn="base"/>
            <a:endParaRPr lang="uk-UA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Манго Фрукт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03" y="3511954"/>
            <a:ext cx="1609724" cy="17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49" y="2100718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16536" y="1437901"/>
            <a:ext cx="5430753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познайомимось з друкованою буквою и,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розпізнавати букву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тексті, будемо вчитися  розгадувати кросворди;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складати речення за малюнками.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58877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сс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гр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ш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 smtClean="0">
                <a:solidFill>
                  <a:srgbClr val="FF0000"/>
                </a:solidFill>
              </a:rPr>
              <a:t>и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св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рд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8" t="4660" r="12412" b="66602"/>
          <a:stretch/>
        </p:blipFill>
        <p:spPr>
          <a:xfrm>
            <a:off x="2665302" y="2340491"/>
            <a:ext cx="7922152" cy="395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65302" y="1192984"/>
            <a:ext cx="7447367" cy="9642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 </a:t>
            </a:r>
            <a:r>
              <a:rPr lang="uk-UA" sz="2000" b="1" dirty="0">
                <a:solidFill>
                  <a:schemeClr val="bg1"/>
                </a:solidFill>
              </a:rPr>
              <a:t>яку пору року відбувається подія? Куди потрапила зображена на малюнку буква? Яку назву мають ці гриби? Які є ще гриби?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звуки в слові </a:t>
            </a:r>
            <a:r>
              <a:rPr lang="uk-UA" sz="2000" b="1" i="1" dirty="0">
                <a:solidFill>
                  <a:schemeClr val="bg1"/>
                </a:solidFill>
              </a:rPr>
              <a:t>гриби.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31826" y="2157215"/>
            <a:ext cx="2411736" cy="302533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010890" y="496682"/>
            <a:ext cx="8756193" cy="696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розповідь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46761</TotalTime>
  <Words>698</Words>
  <Application>Microsoft Office PowerPoint</Application>
  <PresentationFormat>Произвольный</PresentationFormat>
  <Paragraphs>155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2763</cp:revision>
  <dcterms:created xsi:type="dcterms:W3CDTF">2018-01-05T16:38:53Z</dcterms:created>
  <dcterms:modified xsi:type="dcterms:W3CDTF">2023-10-08T15:30:50Z</dcterms:modified>
</cp:coreProperties>
</file>