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602" r:id="rId3"/>
    <p:sldId id="671" r:id="rId4"/>
    <p:sldId id="666" r:id="rId5"/>
    <p:sldId id="656" r:id="rId6"/>
    <p:sldId id="672" r:id="rId7"/>
    <p:sldId id="673" r:id="rId8"/>
    <p:sldId id="622" r:id="rId9"/>
    <p:sldId id="674" r:id="rId10"/>
    <p:sldId id="675" r:id="rId11"/>
    <p:sldId id="650" r:id="rId12"/>
    <p:sldId id="647" r:id="rId13"/>
    <p:sldId id="669" r:id="rId14"/>
    <p:sldId id="657" r:id="rId15"/>
    <p:sldId id="644" r:id="rId16"/>
    <p:sldId id="612" r:id="rId17"/>
    <p:sldId id="677" r:id="rId18"/>
    <p:sldId id="676" r:id="rId19"/>
    <p:sldId id="485" r:id="rId20"/>
    <p:sldId id="6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463EDE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4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8606" y="4504307"/>
            <a:ext cx="9033164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[і]. Мала буква і. </a:t>
            </a:r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Складання </a:t>
            </a:r>
            <a:r>
              <a:rPr lang="uk-UA" sz="4400" b="1" dirty="0">
                <a:solidFill>
                  <a:schemeClr val="bg1"/>
                </a:solidFill>
              </a:rPr>
              <a:t>речень за малюнками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Буква І. Слова на букву І. Імена на букву І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6" y="981948"/>
            <a:ext cx="5142794" cy="28928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42611" r="67210" b="37245"/>
          <a:stretch/>
        </p:blipFill>
        <p:spPr>
          <a:xfrm>
            <a:off x="900000" y="1462345"/>
            <a:ext cx="3420000" cy="419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100960" y="1626276"/>
            <a:ext cx="2727360" cy="32898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14306" y="420606"/>
            <a:ext cx="10085206" cy="93485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речення про те, що </a:t>
            </a:r>
            <a:r>
              <a:rPr lang="uk-UA" sz="3200" b="1" dirty="0">
                <a:solidFill>
                  <a:schemeClr val="bg1"/>
                </a:solidFill>
              </a:rPr>
              <a:t>робить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і?</a:t>
            </a:r>
            <a:r>
              <a:rPr lang="uk-UA" sz="3200" b="1" dirty="0" smtClean="0">
                <a:solidFill>
                  <a:schemeClr val="bg1"/>
                </a:solidFill>
              </a:rPr>
              <a:t> Зроби </a:t>
            </a:r>
            <a:r>
              <a:rPr lang="uk-UA" sz="3200" b="1" dirty="0">
                <a:solidFill>
                  <a:schemeClr val="bg1"/>
                </a:solidFill>
              </a:rPr>
              <a:t>звуковий аналіз </a:t>
            </a:r>
            <a:r>
              <a:rPr lang="uk-UA" sz="3200" b="1" dirty="0" smtClean="0">
                <a:solidFill>
                  <a:schemeClr val="bg1"/>
                </a:solidFill>
              </a:rPr>
              <a:t>слів. Знайди </a:t>
            </a:r>
            <a:r>
              <a:rPr lang="uk-UA" sz="3200" b="1" dirty="0">
                <a:solidFill>
                  <a:schemeClr val="bg1"/>
                </a:solidFill>
              </a:rPr>
              <a:t>місце звука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uk-UA" sz="3200" b="1" dirty="0">
                <a:solidFill>
                  <a:schemeClr val="bg1"/>
                </a:solidFill>
              </a:rPr>
              <a:t>і</a:t>
            </a:r>
            <a:r>
              <a:rPr lang="en-US" sz="3200" b="1" dirty="0">
                <a:solidFill>
                  <a:schemeClr val="bg1"/>
                </a:solidFill>
              </a:rPr>
              <a:t>]</a:t>
            </a:r>
            <a:r>
              <a:rPr lang="uk-UA" sz="3200" b="1" dirty="0">
                <a:solidFill>
                  <a:schemeClr val="bg1"/>
                </a:solidFill>
              </a:rPr>
              <a:t> в </a:t>
            </a:r>
            <a:r>
              <a:rPr lang="uk-UA" sz="3200" b="1" dirty="0" smtClean="0">
                <a:solidFill>
                  <a:schemeClr val="bg1"/>
                </a:solidFill>
              </a:rPr>
              <a:t>слові.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04480"/>
            <a:ext cx="1143000" cy="9535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901419" y="5182930"/>
            <a:ext cx="3404465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 flipH="1">
            <a:off x="1561411" y="521568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16200000" flipH="1">
            <a:off x="2183971" y="519945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059684" y="533903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519688" y="530271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2565604" flipH="1">
            <a:off x="1255299" y="492624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878385" y="5188362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384702" y="518293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 rot="16200000" flipH="1">
            <a:off x="2965021" y="521568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6200000" flipH="1">
            <a:off x="3618591" y="521917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989978" y="527741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6941"/>
          <a:stretch/>
        </p:blipFill>
        <p:spPr>
          <a:xfrm>
            <a:off x="4323165" y="1431140"/>
            <a:ext cx="3240000" cy="418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4977689" y="5126977"/>
            <a:ext cx="2558439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518193" y="512697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16200000" flipH="1">
            <a:off x="6081738" y="514347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634736" y="523784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095488" y="525312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6779968" y="514347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16200000" flipH="1">
            <a:off x="5261455" y="52489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2565604" flipH="1">
            <a:off x="5819192" y="4831362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/>
        </p:nvGrpSpPr>
        <p:grpSpPr>
          <a:xfrm>
            <a:off x="1173080" y="5707992"/>
            <a:ext cx="45719" cy="499975"/>
            <a:chOff x="2164785" y="3529321"/>
            <a:chExt cx="38243" cy="430120"/>
          </a:xfrm>
        </p:grpSpPr>
        <p:cxnSp>
          <p:nvCxnSpPr>
            <p:cNvPr id="77" name="Прямая соединительная линия 76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Овал 77"/>
            <p:cNvSpPr/>
            <p:nvPr/>
          </p:nvSpPr>
          <p:spPr>
            <a:xfrm>
              <a:off x="2164785" y="3529321"/>
              <a:ext cx="38243" cy="3933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5688342" y="5725892"/>
            <a:ext cx="45719" cy="499975"/>
            <a:chOff x="2164785" y="3529321"/>
            <a:chExt cx="38243" cy="430120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Овал 80"/>
            <p:cNvSpPr/>
            <p:nvPr/>
          </p:nvSpPr>
          <p:spPr>
            <a:xfrm>
              <a:off x="2164785" y="3529321"/>
              <a:ext cx="38243" cy="3933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93" t="42977" r="18218" b="36879"/>
          <a:stretch/>
        </p:blipFill>
        <p:spPr>
          <a:xfrm>
            <a:off x="7601499" y="1431140"/>
            <a:ext cx="3670517" cy="41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8240423" y="5055252"/>
            <a:ext cx="2602586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9823357" y="505525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 rot="16200000" flipH="1">
            <a:off x="9415266" y="50498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970942" y="51489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0552973" y="51489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рямоугольный треугольник 51"/>
          <p:cNvSpPr/>
          <p:nvPr/>
        </p:nvSpPr>
        <p:spPr>
          <a:xfrm rot="12565604" flipH="1">
            <a:off x="10778490" y="475042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 rot="16200000" flipH="1">
            <a:off x="10099136" y="498683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16200000" flipH="1">
            <a:off x="8597662" y="504989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 rot="16200000" flipH="1">
            <a:off x="10123218" y="515038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10652298" y="5603983"/>
            <a:ext cx="45719" cy="499975"/>
            <a:chOff x="2164785" y="3529321"/>
            <a:chExt cx="38243" cy="430120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Овал 85"/>
            <p:cNvSpPr/>
            <p:nvPr/>
          </p:nvSpPr>
          <p:spPr>
            <a:xfrm>
              <a:off x="2164785" y="3529321"/>
              <a:ext cx="38243" cy="3933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/>
          <p:cNvSpPr/>
          <p:nvPr/>
        </p:nvSpPr>
        <p:spPr>
          <a:xfrm rot="16200000" flipH="1">
            <a:off x="5261454" y="508947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6" grpId="0" animBg="1"/>
      <p:bldP spid="71" grpId="0" animBg="1"/>
      <p:bldP spid="72" grpId="0" animBg="1"/>
      <p:bldP spid="73" grpId="0" animBg="1"/>
      <p:bldP spid="38" grpId="0" animBg="1"/>
      <p:bldP spid="39" grpId="0" animBg="1"/>
      <p:bldP spid="40" grpId="0" animBg="1"/>
      <p:bldP spid="45" grpId="0" animBg="1"/>
      <p:bldP spid="75" grpId="0" animBg="1"/>
      <p:bldP spid="41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46" grpId="0" animBg="1"/>
      <p:bldP spid="83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46" y="1972688"/>
            <a:ext cx="5935620" cy="384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8222704" y="2710543"/>
            <a:ext cx="112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С  І  К</a:t>
            </a:r>
            <a:endParaRPr lang="ru-RU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0A3840-F458-41ED-9F45-A724AA67CE2A}"/>
              </a:ext>
            </a:extLst>
          </p:cNvPr>
          <p:cNvSpPr txBox="1"/>
          <p:nvPr/>
        </p:nvSpPr>
        <p:spPr>
          <a:xfrm>
            <a:off x="8222704" y="2679976"/>
            <a:ext cx="112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Н  І  С</a:t>
            </a:r>
            <a:endParaRPr lang="ru-RU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C46CD97-D254-4A16-B9FF-DBC4CC29E319}"/>
              </a:ext>
            </a:extLst>
          </p:cNvPr>
          <p:cNvSpPr txBox="1"/>
          <p:nvPr/>
        </p:nvSpPr>
        <p:spPr>
          <a:xfrm>
            <a:off x="8222704" y="2691062"/>
            <a:ext cx="112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Н  І  Ж</a:t>
            </a:r>
            <a:endParaRPr lang="ru-RU" sz="2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A87ECF8-36B5-402D-AED0-4C40AF331414}"/>
              </a:ext>
            </a:extLst>
          </p:cNvPr>
          <p:cNvSpPr txBox="1"/>
          <p:nvPr/>
        </p:nvSpPr>
        <p:spPr>
          <a:xfrm>
            <a:off x="8222703" y="4830315"/>
            <a:ext cx="139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К  І  Н Ь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244FB-F8EC-47A9-AD0F-77820EED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066" y="5328866"/>
            <a:ext cx="1140051" cy="39017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xmlns="" id="{E61683CE-894C-4E7D-A5DD-CC26862AF958}"/>
              </a:ext>
            </a:extLst>
          </p:cNvPr>
          <p:cNvCxnSpPr>
            <a:cxnSpLocks/>
          </p:cNvCxnSpPr>
          <p:nvPr/>
        </p:nvCxnSpPr>
        <p:spPr>
          <a:xfrm>
            <a:off x="6096000" y="3894154"/>
            <a:ext cx="1771787" cy="1833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307975" y="1831268"/>
            <a:ext cx="4957790" cy="3984353"/>
            <a:chOff x="5671066" y="1990725"/>
            <a:chExt cx="4957790" cy="398435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2" t="68346" r="59998" b="12821"/>
            <a:stretch/>
          </p:blipFill>
          <p:spPr>
            <a:xfrm>
              <a:off x="5688892" y="1990725"/>
              <a:ext cx="4939964" cy="39843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066" y="2000904"/>
              <a:ext cx="2263259" cy="2456796"/>
            </a:xfrm>
            <a:prstGeom prst="rect">
              <a:avLst/>
            </a:prstGeom>
          </p:spPr>
        </p:pic>
      </p:grp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20740"/>
            <a:ext cx="1143000" cy="937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0220" y="511564"/>
            <a:ext cx="82981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760220" y="445747"/>
            <a:ext cx="8298180" cy="7779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 схемою знайди зайвий малюнок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3" grpId="0"/>
      <p:bldP spid="23" grpId="1"/>
      <p:bldP spid="28" grpId="0"/>
      <p:bldP spid="28" grpId="1"/>
      <p:bldP spid="29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00" y="1213603"/>
            <a:ext cx="2863516" cy="2863516"/>
          </a:xfrm>
          <a:prstGeom prst="rect">
            <a:avLst/>
          </a:prstGeom>
        </p:spPr>
      </p:pic>
      <p:pic>
        <p:nvPicPr>
          <p:cNvPr id="5124" name="Picture 4" descr="Colorful realistic rooster Free Vector | Premium Vector #Freepik #vector  #calendar #new-year #icon #green | Rooster vector, Rooster painting, Roo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2997" y="4171450"/>
            <a:ext cx="2535942" cy="25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Лыжи с палками absolute champion (детские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8623" r="7904" b="5306"/>
          <a:stretch/>
        </p:blipFill>
        <p:spPr bwMode="auto">
          <a:xfrm flipH="1">
            <a:off x="3675704" y="4374626"/>
            <a:ext cx="2731169" cy="21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2165636"/>
            <a:ext cx="2762990" cy="333279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578948" y="2761543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578948" y="3851677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8943948" y="3047092"/>
            <a:ext cx="509260" cy="975935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5757" y="3191652"/>
            <a:ext cx="1088994" cy="954594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8960277" y="4077119"/>
            <a:ext cx="654158" cy="1075649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5604065" y="3047092"/>
            <a:ext cx="868561" cy="196168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41" y="5261944"/>
            <a:ext cx="1701586" cy="1229376"/>
          </a:xfrm>
          <a:prstGeom prst="rect">
            <a:avLst/>
          </a:prstGeom>
        </p:spPr>
      </p:pic>
      <p:pic>
        <p:nvPicPr>
          <p:cNvPr id="5126" name="Picture 6" descr="Moon sleeping on a cloud with stars Royalty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863" r="2405" b="9770"/>
          <a:stretch/>
        </p:blipFill>
        <p:spPr bwMode="auto">
          <a:xfrm>
            <a:off x="9453208" y="1793844"/>
            <a:ext cx="1949116" cy="1961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8605241" y="2807808"/>
            <a:ext cx="45719" cy="401059"/>
            <a:chOff x="2174414" y="3513983"/>
            <a:chExt cx="39057" cy="445461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2193943" y="3600073"/>
              <a:ext cx="0" cy="359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2174414" y="3513983"/>
              <a:ext cx="39057" cy="4456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687972" y="3900324"/>
            <a:ext cx="45719" cy="400743"/>
            <a:chOff x="2174414" y="3513983"/>
            <a:chExt cx="39057" cy="445461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2193943" y="3600073"/>
              <a:ext cx="0" cy="359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Овал 41"/>
            <p:cNvSpPr/>
            <p:nvPr/>
          </p:nvSpPr>
          <p:spPr>
            <a:xfrm>
              <a:off x="2174414" y="3513983"/>
              <a:ext cx="39057" cy="4456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8" name="Прямая со стрелкой 27"/>
          <p:cNvCxnSpPr/>
          <p:nvPr/>
        </p:nvCxnSpPr>
        <p:spPr>
          <a:xfrm flipV="1">
            <a:off x="7999339" y="3345232"/>
            <a:ext cx="669534" cy="238209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78079" y="445746"/>
            <a:ext cx="8756193" cy="1135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в яких словах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і</a:t>
            </a:r>
            <a:r>
              <a:rPr lang="uk-UA" sz="3200" b="1" dirty="0" smtClean="0">
                <a:solidFill>
                  <a:schemeClr val="bg1"/>
                </a:solidFill>
              </a:rPr>
              <a:t> стоїть </a:t>
            </a:r>
            <a:r>
              <a:rPr lang="uk-UA" sz="3200" b="1" i="1" dirty="0">
                <a:solidFill>
                  <a:schemeClr val="bg1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 середині, </a:t>
            </a:r>
            <a:r>
              <a:rPr lang="uk-UA" sz="3200" b="1" dirty="0" smtClean="0">
                <a:solidFill>
                  <a:schemeClr val="bg1"/>
                </a:solidFill>
              </a:rPr>
              <a:t>а </a:t>
            </a:r>
            <a:r>
              <a:rPr lang="uk-UA" sz="3200" b="1" dirty="0">
                <a:solidFill>
                  <a:schemeClr val="bg1"/>
                </a:solidFill>
              </a:rPr>
              <a:t>в яких у </a:t>
            </a:r>
            <a:r>
              <a:rPr lang="uk-UA" sz="3200" b="1" dirty="0" smtClean="0">
                <a:solidFill>
                  <a:schemeClr val="bg1"/>
                </a:solidFill>
              </a:rPr>
              <a:t>кінці слова.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876632"/>
            <a:ext cx="1143000" cy="981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76961" y="476057"/>
            <a:ext cx="9751059" cy="13484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</a:t>
            </a:r>
            <a:r>
              <a:rPr lang="uk-UA" sz="2800" b="1" dirty="0" smtClean="0">
                <a:solidFill>
                  <a:schemeClr val="bg1"/>
                </a:solidFill>
              </a:rPr>
              <a:t>Зверни </a:t>
            </a:r>
            <a:r>
              <a:rPr lang="uk-UA" sz="2800" b="1" dirty="0">
                <a:solidFill>
                  <a:schemeClr val="bg1"/>
                </a:solidFill>
              </a:rPr>
              <a:t>увагу на букву </a:t>
            </a:r>
            <a:r>
              <a:rPr lang="uk-UA" sz="2800" b="1" i="1" dirty="0">
                <a:solidFill>
                  <a:schemeClr val="bg1"/>
                </a:solidFill>
              </a:rPr>
              <a:t>і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між </a:t>
            </a:r>
            <a:r>
              <a:rPr lang="uk-UA" sz="2800" b="1" dirty="0">
                <a:solidFill>
                  <a:schemeClr val="bg1"/>
                </a:solidFill>
              </a:rPr>
              <a:t>хлопчиком і дівчинкою.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словосполучення із службовим словом і, речення.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05166" y="2160269"/>
            <a:ext cx="2569225" cy="34780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38263" r="55976" b="40425"/>
          <a:stretch/>
        </p:blipFill>
        <p:spPr>
          <a:xfrm>
            <a:off x="4141901" y="2030218"/>
            <a:ext cx="4211523" cy="417952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876632"/>
            <a:ext cx="1143000" cy="981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2" t="41516" r="13964" b="40554"/>
          <a:stretch/>
        </p:blipFill>
        <p:spPr>
          <a:xfrm>
            <a:off x="3711689" y="2030218"/>
            <a:ext cx="5071948" cy="351630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07111" y="494596"/>
            <a:ext cx="9820909" cy="1329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</a:t>
            </a:r>
            <a:r>
              <a:rPr lang="uk-UA" sz="2800" b="1" dirty="0" smtClean="0">
                <a:solidFill>
                  <a:schemeClr val="bg1"/>
                </a:solidFill>
              </a:rPr>
              <a:t>Зверни </a:t>
            </a:r>
            <a:r>
              <a:rPr lang="uk-UA" sz="2800" b="1" dirty="0">
                <a:solidFill>
                  <a:schemeClr val="bg1"/>
                </a:solidFill>
              </a:rPr>
              <a:t>увагу на букву</a:t>
            </a:r>
            <a:r>
              <a:rPr lang="uk-UA" sz="2800" b="1" i="1" dirty="0">
                <a:solidFill>
                  <a:schemeClr val="bg1"/>
                </a:solidFill>
              </a:rPr>
              <a:t> і </a:t>
            </a:r>
            <a:endParaRPr lang="uk-UA" sz="2800" b="1" i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між </a:t>
            </a:r>
            <a:r>
              <a:rPr lang="uk-UA" sz="2800" b="1" dirty="0">
                <a:solidFill>
                  <a:schemeClr val="bg1"/>
                </a:solidFill>
              </a:rPr>
              <a:t>собакою і котом.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словосполучення із службовим словом і, речення.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7024" y="445743"/>
            <a:ext cx="8756193" cy="1280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</a:t>
            </a:r>
            <a:r>
              <a:rPr lang="uk-UA" sz="2800" b="1" dirty="0" smtClean="0">
                <a:solidFill>
                  <a:schemeClr val="bg1"/>
                </a:solidFill>
              </a:rPr>
              <a:t>Які квіти ти впізнаєш?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Здогадайся, з яких квітів Іринка склала букет.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63118" r="22591" b="12614"/>
          <a:stretch/>
        </p:blipFill>
        <p:spPr>
          <a:xfrm>
            <a:off x="4203700" y="2063626"/>
            <a:ext cx="7457256" cy="402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92605" y="2236591"/>
            <a:ext cx="2762990" cy="33327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183911" y="5520566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И</a:t>
            </a:r>
            <a:endParaRPr lang="ru-RU" sz="3000" dirty="0"/>
          </a:p>
        </p:txBody>
      </p:sp>
      <p:sp>
        <p:nvSpPr>
          <p:cNvPr id="37" name="TextBox 36"/>
          <p:cNvSpPr txBox="1"/>
          <p:nvPr/>
        </p:nvSpPr>
        <p:spPr>
          <a:xfrm>
            <a:off x="10824268" y="5520566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И</a:t>
            </a:r>
            <a:endParaRPr lang="ru-RU" sz="3000" dirty="0"/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876632"/>
            <a:ext cx="1143000" cy="981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50460" y="5489789"/>
            <a:ext cx="285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67722" y="1673579"/>
            <a:ext cx="5110568" cy="4534718"/>
            <a:chOff x="4067722" y="1673579"/>
            <a:chExt cx="5110568" cy="453471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335468" y="1673579"/>
              <a:ext cx="2842822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335468" y="3944853"/>
              <a:ext cx="2842822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22" y="3951592"/>
              <a:ext cx="2267745" cy="225670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067722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26795" y="434316"/>
            <a:ext cx="8756193" cy="8801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600" b="1" dirty="0">
                <a:solidFill>
                  <a:schemeClr val="bg1"/>
                </a:solidFill>
              </a:rPr>
              <a:t>малої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295331" y="3990058"/>
            <a:ext cx="1" cy="217376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ВЕСЕЛЫЕ БУКВЫ И ЦИФРЫ - веселые буквы - ЯРКИЕ БУКВЫ И ЦИФРЫ - NEW Ani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13834" r="34629" b="17319"/>
          <a:stretch/>
        </p:blipFill>
        <p:spPr bwMode="auto">
          <a:xfrm>
            <a:off x="6895941" y="1766102"/>
            <a:ext cx="1121347" cy="2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5199619" y="3608360"/>
            <a:ext cx="191424" cy="18800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/>
        </p:nvSpPr>
        <p:spPr>
          <a:xfrm>
            <a:off x="6335467" y="4029086"/>
            <a:ext cx="2841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п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дсл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>х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л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 р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змов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з’</a:t>
            </a:r>
            <a:r>
              <a:rPr lang="uk-UA" b="1" dirty="0">
                <a:solidFill>
                  <a:srgbClr val="E838BA"/>
                </a:solidFill>
              </a:rPr>
              <a:t>є</a:t>
            </a:r>
            <a:r>
              <a:rPr lang="uk-UA" b="1" dirty="0"/>
              <a:t>дн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л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 сл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в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 </a:t>
            </a:r>
            <a:r>
              <a:rPr lang="uk-UA" b="1" dirty="0" smtClean="0"/>
              <a:t>з сл</a:t>
            </a:r>
            <a:r>
              <a:rPr lang="uk-UA" b="1" dirty="0" smtClean="0">
                <a:solidFill>
                  <a:srgbClr val="E838BA"/>
                </a:solidFill>
              </a:rPr>
              <a:t>о</a:t>
            </a:r>
            <a:r>
              <a:rPr lang="uk-UA" b="1" dirty="0" smtClean="0"/>
              <a:t>в</a:t>
            </a:r>
            <a:r>
              <a:rPr lang="uk-UA" b="1" dirty="0" smtClean="0">
                <a:solidFill>
                  <a:srgbClr val="E838BA"/>
                </a:solidFill>
              </a:rPr>
              <a:t>о</a:t>
            </a:r>
            <a:r>
              <a:rPr lang="uk-UA" b="1" dirty="0" smtClean="0"/>
              <a:t>м</a:t>
            </a:r>
            <a:r>
              <a:rPr lang="uk-UA" b="1" dirty="0"/>
              <a:t>.</a:t>
            </a:r>
            <a:br>
              <a:rPr lang="uk-UA" b="1" dirty="0"/>
            </a:b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сп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в</a:t>
            </a:r>
            <a:r>
              <a:rPr lang="uk-UA" b="1" dirty="0">
                <a:solidFill>
                  <a:srgbClr val="E838BA"/>
                </a:solidFill>
              </a:rPr>
              <a:t>ає</a:t>
            </a:r>
            <a:r>
              <a:rPr lang="uk-UA" b="1" dirty="0"/>
              <a:t> всі п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сн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в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с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л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с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>мн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.</a:t>
            </a:r>
            <a:br>
              <a:rPr lang="uk-UA" b="1" dirty="0"/>
            </a:br>
            <a:r>
              <a:rPr lang="uk-UA" b="1" dirty="0"/>
              <a:t>Н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д с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б</a:t>
            </a:r>
            <a:r>
              <a:rPr lang="uk-UA" b="1" dirty="0">
                <a:solidFill>
                  <a:srgbClr val="E838BA"/>
                </a:solidFill>
              </a:rPr>
              <a:t>ою</a:t>
            </a:r>
            <a:r>
              <a:rPr lang="uk-UA" b="1" dirty="0"/>
              <a:t> кр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пк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> н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с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т</a:t>
            </a:r>
            <a:r>
              <a:rPr lang="uk-UA" b="1" dirty="0">
                <a:solidFill>
                  <a:srgbClr val="295FFF"/>
                </a:solidFill>
              </a:rPr>
              <a:t>ь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 н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ч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г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 в нас н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 пр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с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т</a:t>
            </a:r>
            <a:r>
              <a:rPr lang="uk-UA" b="1" dirty="0">
                <a:solidFill>
                  <a:srgbClr val="295FFF"/>
                </a:solidFill>
              </a:rPr>
              <a:t>ь</a:t>
            </a:r>
            <a:r>
              <a:rPr lang="uk-UA" b="1" dirty="0"/>
              <a:t>.</a:t>
            </a:r>
          </a:p>
        </p:txBody>
      </p:sp>
      <p:pic>
        <p:nvPicPr>
          <p:cNvPr id="2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186" y="1673578"/>
            <a:ext cx="3061957" cy="374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019" y="358030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2063" r="16299" b="62196"/>
          <a:stretch/>
        </p:blipFill>
        <p:spPr>
          <a:xfrm>
            <a:off x="741103" y="4407836"/>
            <a:ext cx="11141661" cy="120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2" name="Группа 121"/>
          <p:cNvGrpSpPr/>
          <p:nvPr/>
        </p:nvGrpSpPr>
        <p:grpSpPr>
          <a:xfrm>
            <a:off x="2015047" y="4736772"/>
            <a:ext cx="45719" cy="425666"/>
            <a:chOff x="2164556" y="3533775"/>
            <a:chExt cx="45719" cy="425666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Овал 123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2735430" y="4735416"/>
            <a:ext cx="45719" cy="425666"/>
            <a:chOff x="2164556" y="3533775"/>
            <a:chExt cx="45719" cy="425666"/>
          </a:xfrm>
        </p:grpSpPr>
        <p:cxnSp>
          <p:nvCxnSpPr>
            <p:cNvPr id="126" name="Прямая соединительная линия 125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Овал 126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3472277" y="4735416"/>
            <a:ext cx="45719" cy="425666"/>
            <a:chOff x="2164556" y="3533775"/>
            <a:chExt cx="45719" cy="425666"/>
          </a:xfrm>
        </p:grpSpPr>
        <p:cxnSp>
          <p:nvCxnSpPr>
            <p:cNvPr id="129" name="Прямая соединительная линия 128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Овал 129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164735" y="4735416"/>
            <a:ext cx="45719" cy="425666"/>
            <a:chOff x="2164556" y="3533775"/>
            <a:chExt cx="45719" cy="425666"/>
          </a:xfrm>
        </p:grpSpPr>
        <p:cxnSp>
          <p:nvCxnSpPr>
            <p:cNvPr id="132" name="Прямая соединительная линия 131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Овал 132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4883827" y="4747377"/>
            <a:ext cx="45719" cy="425666"/>
            <a:chOff x="2164556" y="3533775"/>
            <a:chExt cx="45719" cy="425666"/>
          </a:xfrm>
        </p:grpSpPr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Овал 135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9027403" y="4841186"/>
            <a:ext cx="250517" cy="354414"/>
            <a:chOff x="2171214" y="3488924"/>
            <a:chExt cx="250517" cy="354414"/>
          </a:xfrm>
        </p:grpSpPr>
        <p:cxnSp>
          <p:nvCxnSpPr>
            <p:cNvPr id="138" name="Прямая соединительная линия 137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Группа 140"/>
          <p:cNvGrpSpPr/>
          <p:nvPr/>
        </p:nvGrpSpPr>
        <p:grpSpPr>
          <a:xfrm>
            <a:off x="6208197" y="4832608"/>
            <a:ext cx="245497" cy="353744"/>
            <a:chOff x="1464271" y="4584367"/>
            <a:chExt cx="251423" cy="362283"/>
          </a:xfrm>
        </p:grpSpPr>
        <p:sp>
          <p:nvSpPr>
            <p:cNvPr id="142" name="Полилиния 141"/>
            <p:cNvSpPr/>
            <p:nvPr/>
          </p:nvSpPr>
          <p:spPr>
            <a:xfrm>
              <a:off x="1479550" y="4584367"/>
              <a:ext cx="236144" cy="362283"/>
            </a:xfrm>
            <a:custGeom>
              <a:avLst/>
              <a:gdLst>
                <a:gd name="connsiteX0" fmla="*/ 0 w 236144"/>
                <a:gd name="connsiteY0" fmla="*/ 63833 h 362283"/>
                <a:gd name="connsiteX1" fmla="*/ 101600 w 236144"/>
                <a:gd name="connsiteY1" fmla="*/ 333 h 362283"/>
                <a:gd name="connsiteX2" fmla="*/ 222250 w 236144"/>
                <a:gd name="connsiteY2" fmla="*/ 57483 h 362283"/>
                <a:gd name="connsiteX3" fmla="*/ 228600 w 236144"/>
                <a:gd name="connsiteY3" fmla="*/ 362283 h 36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44" h="362283">
                  <a:moveTo>
                    <a:pt x="0" y="63833"/>
                  </a:moveTo>
                  <a:cubicBezTo>
                    <a:pt x="32279" y="32612"/>
                    <a:pt x="64558" y="1391"/>
                    <a:pt x="101600" y="333"/>
                  </a:cubicBezTo>
                  <a:cubicBezTo>
                    <a:pt x="138642" y="-725"/>
                    <a:pt x="201083" y="-2842"/>
                    <a:pt x="222250" y="57483"/>
                  </a:cubicBezTo>
                  <a:cubicBezTo>
                    <a:pt x="243417" y="117808"/>
                    <a:pt x="236008" y="240045"/>
                    <a:pt x="228600" y="3622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1464271" y="4729680"/>
              <a:ext cx="247650" cy="216970"/>
            </a:xfrm>
            <a:custGeom>
              <a:avLst/>
              <a:gdLst>
                <a:gd name="connsiteX0" fmla="*/ 260350 w 260350"/>
                <a:gd name="connsiteY0" fmla="*/ 0 h 216970"/>
                <a:gd name="connsiteX1" fmla="*/ 63500 w 260350"/>
                <a:gd name="connsiteY1" fmla="*/ 31750 h 216970"/>
                <a:gd name="connsiteX2" fmla="*/ 0 w 260350"/>
                <a:gd name="connsiteY2" fmla="*/ 127000 h 216970"/>
                <a:gd name="connsiteX3" fmla="*/ 6350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60387 w 260387"/>
                <a:gd name="connsiteY0" fmla="*/ 0 h 216970"/>
                <a:gd name="connsiteX1" fmla="*/ 63537 w 260387"/>
                <a:gd name="connsiteY1" fmla="*/ 31750 h 216970"/>
                <a:gd name="connsiteX2" fmla="*/ 37 w 260387"/>
                <a:gd name="connsiteY2" fmla="*/ 127000 h 216970"/>
                <a:gd name="connsiteX3" fmla="*/ 69887 w 260387"/>
                <a:gd name="connsiteY3" fmla="*/ 215900 h 216970"/>
                <a:gd name="connsiteX4" fmla="*/ 215937 w 260387"/>
                <a:gd name="connsiteY4" fmla="*/ 171450 h 216970"/>
                <a:gd name="connsiteX5" fmla="*/ 260387 w 260387"/>
                <a:gd name="connsiteY5" fmla="*/ 101600 h 216970"/>
                <a:gd name="connsiteX0" fmla="*/ 260540 w 260540"/>
                <a:gd name="connsiteY0" fmla="*/ 0 h 216970"/>
                <a:gd name="connsiteX1" fmla="*/ 89090 w 260540"/>
                <a:gd name="connsiteY1" fmla="*/ 25400 h 216970"/>
                <a:gd name="connsiteX2" fmla="*/ 190 w 260540"/>
                <a:gd name="connsiteY2" fmla="*/ 127000 h 216970"/>
                <a:gd name="connsiteX3" fmla="*/ 70040 w 260540"/>
                <a:gd name="connsiteY3" fmla="*/ 215900 h 216970"/>
                <a:gd name="connsiteX4" fmla="*/ 216090 w 260540"/>
                <a:gd name="connsiteY4" fmla="*/ 171450 h 216970"/>
                <a:gd name="connsiteX5" fmla="*/ 260540 w 260540"/>
                <a:gd name="connsiteY5" fmla="*/ 101600 h 216970"/>
                <a:gd name="connsiteX0" fmla="*/ 260350 w 260350"/>
                <a:gd name="connsiteY0" fmla="*/ 0 h 216970"/>
                <a:gd name="connsiteX1" fmla="*/ 69850 w 260350"/>
                <a:gd name="connsiteY1" fmla="*/ 31750 h 216970"/>
                <a:gd name="connsiteX2" fmla="*/ 0 w 260350"/>
                <a:gd name="connsiteY2" fmla="*/ 127000 h 216970"/>
                <a:gd name="connsiteX3" fmla="*/ 6985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47650 w 247650"/>
                <a:gd name="connsiteY0" fmla="*/ 0 h 216970"/>
                <a:gd name="connsiteX1" fmla="*/ 57150 w 247650"/>
                <a:gd name="connsiteY1" fmla="*/ 31750 h 216970"/>
                <a:gd name="connsiteX2" fmla="*/ 0 w 247650"/>
                <a:gd name="connsiteY2" fmla="*/ 127000 h 216970"/>
                <a:gd name="connsiteX3" fmla="*/ 57150 w 247650"/>
                <a:gd name="connsiteY3" fmla="*/ 215900 h 216970"/>
                <a:gd name="connsiteX4" fmla="*/ 203200 w 247650"/>
                <a:gd name="connsiteY4" fmla="*/ 171450 h 216970"/>
                <a:gd name="connsiteX5" fmla="*/ 247650 w 247650"/>
                <a:gd name="connsiteY5" fmla="*/ 101600 h 2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6970">
                  <a:moveTo>
                    <a:pt x="247650" y="0"/>
                  </a:moveTo>
                  <a:cubicBezTo>
                    <a:pt x="170921" y="5291"/>
                    <a:pt x="98425" y="10583"/>
                    <a:pt x="57150" y="31750"/>
                  </a:cubicBezTo>
                  <a:cubicBezTo>
                    <a:pt x="15875" y="52917"/>
                    <a:pt x="0" y="96308"/>
                    <a:pt x="0" y="127000"/>
                  </a:cubicBezTo>
                  <a:cubicBezTo>
                    <a:pt x="0" y="157692"/>
                    <a:pt x="23283" y="208492"/>
                    <a:pt x="57150" y="215900"/>
                  </a:cubicBezTo>
                  <a:cubicBezTo>
                    <a:pt x="91017" y="223308"/>
                    <a:pt x="171450" y="190500"/>
                    <a:pt x="203200" y="171450"/>
                  </a:cubicBezTo>
                  <a:cubicBezTo>
                    <a:pt x="234950" y="152400"/>
                    <a:pt x="241829" y="127000"/>
                    <a:pt x="247650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6908355" y="4832608"/>
            <a:ext cx="245497" cy="353744"/>
            <a:chOff x="1464271" y="4584367"/>
            <a:chExt cx="251423" cy="362283"/>
          </a:xfrm>
        </p:grpSpPr>
        <p:sp>
          <p:nvSpPr>
            <p:cNvPr id="145" name="Полилиния 144"/>
            <p:cNvSpPr/>
            <p:nvPr/>
          </p:nvSpPr>
          <p:spPr>
            <a:xfrm>
              <a:off x="1479550" y="4584367"/>
              <a:ext cx="236144" cy="362283"/>
            </a:xfrm>
            <a:custGeom>
              <a:avLst/>
              <a:gdLst>
                <a:gd name="connsiteX0" fmla="*/ 0 w 236144"/>
                <a:gd name="connsiteY0" fmla="*/ 63833 h 362283"/>
                <a:gd name="connsiteX1" fmla="*/ 101600 w 236144"/>
                <a:gd name="connsiteY1" fmla="*/ 333 h 362283"/>
                <a:gd name="connsiteX2" fmla="*/ 222250 w 236144"/>
                <a:gd name="connsiteY2" fmla="*/ 57483 h 362283"/>
                <a:gd name="connsiteX3" fmla="*/ 228600 w 236144"/>
                <a:gd name="connsiteY3" fmla="*/ 362283 h 36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44" h="362283">
                  <a:moveTo>
                    <a:pt x="0" y="63833"/>
                  </a:moveTo>
                  <a:cubicBezTo>
                    <a:pt x="32279" y="32612"/>
                    <a:pt x="64558" y="1391"/>
                    <a:pt x="101600" y="333"/>
                  </a:cubicBezTo>
                  <a:cubicBezTo>
                    <a:pt x="138642" y="-725"/>
                    <a:pt x="201083" y="-2842"/>
                    <a:pt x="222250" y="57483"/>
                  </a:cubicBezTo>
                  <a:cubicBezTo>
                    <a:pt x="243417" y="117808"/>
                    <a:pt x="236008" y="240045"/>
                    <a:pt x="228600" y="3622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464271" y="4729680"/>
              <a:ext cx="247650" cy="216970"/>
            </a:xfrm>
            <a:custGeom>
              <a:avLst/>
              <a:gdLst>
                <a:gd name="connsiteX0" fmla="*/ 260350 w 260350"/>
                <a:gd name="connsiteY0" fmla="*/ 0 h 216970"/>
                <a:gd name="connsiteX1" fmla="*/ 63500 w 260350"/>
                <a:gd name="connsiteY1" fmla="*/ 31750 h 216970"/>
                <a:gd name="connsiteX2" fmla="*/ 0 w 260350"/>
                <a:gd name="connsiteY2" fmla="*/ 127000 h 216970"/>
                <a:gd name="connsiteX3" fmla="*/ 6350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60387 w 260387"/>
                <a:gd name="connsiteY0" fmla="*/ 0 h 216970"/>
                <a:gd name="connsiteX1" fmla="*/ 63537 w 260387"/>
                <a:gd name="connsiteY1" fmla="*/ 31750 h 216970"/>
                <a:gd name="connsiteX2" fmla="*/ 37 w 260387"/>
                <a:gd name="connsiteY2" fmla="*/ 127000 h 216970"/>
                <a:gd name="connsiteX3" fmla="*/ 69887 w 260387"/>
                <a:gd name="connsiteY3" fmla="*/ 215900 h 216970"/>
                <a:gd name="connsiteX4" fmla="*/ 215937 w 260387"/>
                <a:gd name="connsiteY4" fmla="*/ 171450 h 216970"/>
                <a:gd name="connsiteX5" fmla="*/ 260387 w 260387"/>
                <a:gd name="connsiteY5" fmla="*/ 101600 h 216970"/>
                <a:gd name="connsiteX0" fmla="*/ 260540 w 260540"/>
                <a:gd name="connsiteY0" fmla="*/ 0 h 216970"/>
                <a:gd name="connsiteX1" fmla="*/ 89090 w 260540"/>
                <a:gd name="connsiteY1" fmla="*/ 25400 h 216970"/>
                <a:gd name="connsiteX2" fmla="*/ 190 w 260540"/>
                <a:gd name="connsiteY2" fmla="*/ 127000 h 216970"/>
                <a:gd name="connsiteX3" fmla="*/ 70040 w 260540"/>
                <a:gd name="connsiteY3" fmla="*/ 215900 h 216970"/>
                <a:gd name="connsiteX4" fmla="*/ 216090 w 260540"/>
                <a:gd name="connsiteY4" fmla="*/ 171450 h 216970"/>
                <a:gd name="connsiteX5" fmla="*/ 260540 w 260540"/>
                <a:gd name="connsiteY5" fmla="*/ 101600 h 216970"/>
                <a:gd name="connsiteX0" fmla="*/ 260350 w 260350"/>
                <a:gd name="connsiteY0" fmla="*/ 0 h 216970"/>
                <a:gd name="connsiteX1" fmla="*/ 69850 w 260350"/>
                <a:gd name="connsiteY1" fmla="*/ 31750 h 216970"/>
                <a:gd name="connsiteX2" fmla="*/ 0 w 260350"/>
                <a:gd name="connsiteY2" fmla="*/ 127000 h 216970"/>
                <a:gd name="connsiteX3" fmla="*/ 6985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47650 w 247650"/>
                <a:gd name="connsiteY0" fmla="*/ 0 h 216970"/>
                <a:gd name="connsiteX1" fmla="*/ 57150 w 247650"/>
                <a:gd name="connsiteY1" fmla="*/ 31750 h 216970"/>
                <a:gd name="connsiteX2" fmla="*/ 0 w 247650"/>
                <a:gd name="connsiteY2" fmla="*/ 127000 h 216970"/>
                <a:gd name="connsiteX3" fmla="*/ 57150 w 247650"/>
                <a:gd name="connsiteY3" fmla="*/ 215900 h 216970"/>
                <a:gd name="connsiteX4" fmla="*/ 203200 w 247650"/>
                <a:gd name="connsiteY4" fmla="*/ 171450 h 216970"/>
                <a:gd name="connsiteX5" fmla="*/ 247650 w 247650"/>
                <a:gd name="connsiteY5" fmla="*/ 101600 h 2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6970">
                  <a:moveTo>
                    <a:pt x="247650" y="0"/>
                  </a:moveTo>
                  <a:cubicBezTo>
                    <a:pt x="170921" y="5291"/>
                    <a:pt x="98425" y="10583"/>
                    <a:pt x="57150" y="31750"/>
                  </a:cubicBezTo>
                  <a:cubicBezTo>
                    <a:pt x="15875" y="52917"/>
                    <a:pt x="0" y="96308"/>
                    <a:pt x="0" y="127000"/>
                  </a:cubicBezTo>
                  <a:cubicBezTo>
                    <a:pt x="0" y="157692"/>
                    <a:pt x="23283" y="208492"/>
                    <a:pt x="57150" y="215900"/>
                  </a:cubicBezTo>
                  <a:cubicBezTo>
                    <a:pt x="91017" y="223308"/>
                    <a:pt x="171450" y="190500"/>
                    <a:pt x="203200" y="171450"/>
                  </a:cubicBezTo>
                  <a:cubicBezTo>
                    <a:pt x="234950" y="152400"/>
                    <a:pt x="241829" y="127000"/>
                    <a:pt x="247650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7" name="Группа 146"/>
          <p:cNvGrpSpPr/>
          <p:nvPr/>
        </p:nvGrpSpPr>
        <p:grpSpPr>
          <a:xfrm>
            <a:off x="7632279" y="4852091"/>
            <a:ext cx="245497" cy="353744"/>
            <a:chOff x="1464271" y="4584367"/>
            <a:chExt cx="251423" cy="362283"/>
          </a:xfrm>
        </p:grpSpPr>
        <p:sp>
          <p:nvSpPr>
            <p:cNvPr id="148" name="Полилиния 147"/>
            <p:cNvSpPr/>
            <p:nvPr/>
          </p:nvSpPr>
          <p:spPr>
            <a:xfrm>
              <a:off x="1479550" y="4584367"/>
              <a:ext cx="236144" cy="362283"/>
            </a:xfrm>
            <a:custGeom>
              <a:avLst/>
              <a:gdLst>
                <a:gd name="connsiteX0" fmla="*/ 0 w 236144"/>
                <a:gd name="connsiteY0" fmla="*/ 63833 h 362283"/>
                <a:gd name="connsiteX1" fmla="*/ 101600 w 236144"/>
                <a:gd name="connsiteY1" fmla="*/ 333 h 362283"/>
                <a:gd name="connsiteX2" fmla="*/ 222250 w 236144"/>
                <a:gd name="connsiteY2" fmla="*/ 57483 h 362283"/>
                <a:gd name="connsiteX3" fmla="*/ 228600 w 236144"/>
                <a:gd name="connsiteY3" fmla="*/ 362283 h 36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44" h="362283">
                  <a:moveTo>
                    <a:pt x="0" y="63833"/>
                  </a:moveTo>
                  <a:cubicBezTo>
                    <a:pt x="32279" y="32612"/>
                    <a:pt x="64558" y="1391"/>
                    <a:pt x="101600" y="333"/>
                  </a:cubicBezTo>
                  <a:cubicBezTo>
                    <a:pt x="138642" y="-725"/>
                    <a:pt x="201083" y="-2842"/>
                    <a:pt x="222250" y="57483"/>
                  </a:cubicBezTo>
                  <a:cubicBezTo>
                    <a:pt x="243417" y="117808"/>
                    <a:pt x="236008" y="240045"/>
                    <a:pt x="228600" y="3622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олилиния 148"/>
            <p:cNvSpPr/>
            <p:nvPr/>
          </p:nvSpPr>
          <p:spPr>
            <a:xfrm>
              <a:off x="1464271" y="4729680"/>
              <a:ext cx="247650" cy="216970"/>
            </a:xfrm>
            <a:custGeom>
              <a:avLst/>
              <a:gdLst>
                <a:gd name="connsiteX0" fmla="*/ 260350 w 260350"/>
                <a:gd name="connsiteY0" fmla="*/ 0 h 216970"/>
                <a:gd name="connsiteX1" fmla="*/ 63500 w 260350"/>
                <a:gd name="connsiteY1" fmla="*/ 31750 h 216970"/>
                <a:gd name="connsiteX2" fmla="*/ 0 w 260350"/>
                <a:gd name="connsiteY2" fmla="*/ 127000 h 216970"/>
                <a:gd name="connsiteX3" fmla="*/ 6350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60387 w 260387"/>
                <a:gd name="connsiteY0" fmla="*/ 0 h 216970"/>
                <a:gd name="connsiteX1" fmla="*/ 63537 w 260387"/>
                <a:gd name="connsiteY1" fmla="*/ 31750 h 216970"/>
                <a:gd name="connsiteX2" fmla="*/ 37 w 260387"/>
                <a:gd name="connsiteY2" fmla="*/ 127000 h 216970"/>
                <a:gd name="connsiteX3" fmla="*/ 69887 w 260387"/>
                <a:gd name="connsiteY3" fmla="*/ 215900 h 216970"/>
                <a:gd name="connsiteX4" fmla="*/ 215937 w 260387"/>
                <a:gd name="connsiteY4" fmla="*/ 171450 h 216970"/>
                <a:gd name="connsiteX5" fmla="*/ 260387 w 260387"/>
                <a:gd name="connsiteY5" fmla="*/ 101600 h 216970"/>
                <a:gd name="connsiteX0" fmla="*/ 260540 w 260540"/>
                <a:gd name="connsiteY0" fmla="*/ 0 h 216970"/>
                <a:gd name="connsiteX1" fmla="*/ 89090 w 260540"/>
                <a:gd name="connsiteY1" fmla="*/ 25400 h 216970"/>
                <a:gd name="connsiteX2" fmla="*/ 190 w 260540"/>
                <a:gd name="connsiteY2" fmla="*/ 127000 h 216970"/>
                <a:gd name="connsiteX3" fmla="*/ 70040 w 260540"/>
                <a:gd name="connsiteY3" fmla="*/ 215900 h 216970"/>
                <a:gd name="connsiteX4" fmla="*/ 216090 w 260540"/>
                <a:gd name="connsiteY4" fmla="*/ 171450 h 216970"/>
                <a:gd name="connsiteX5" fmla="*/ 260540 w 260540"/>
                <a:gd name="connsiteY5" fmla="*/ 101600 h 216970"/>
                <a:gd name="connsiteX0" fmla="*/ 260350 w 260350"/>
                <a:gd name="connsiteY0" fmla="*/ 0 h 216970"/>
                <a:gd name="connsiteX1" fmla="*/ 69850 w 260350"/>
                <a:gd name="connsiteY1" fmla="*/ 31750 h 216970"/>
                <a:gd name="connsiteX2" fmla="*/ 0 w 260350"/>
                <a:gd name="connsiteY2" fmla="*/ 127000 h 216970"/>
                <a:gd name="connsiteX3" fmla="*/ 6985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47650 w 247650"/>
                <a:gd name="connsiteY0" fmla="*/ 0 h 216970"/>
                <a:gd name="connsiteX1" fmla="*/ 57150 w 247650"/>
                <a:gd name="connsiteY1" fmla="*/ 31750 h 216970"/>
                <a:gd name="connsiteX2" fmla="*/ 0 w 247650"/>
                <a:gd name="connsiteY2" fmla="*/ 127000 h 216970"/>
                <a:gd name="connsiteX3" fmla="*/ 57150 w 247650"/>
                <a:gd name="connsiteY3" fmla="*/ 215900 h 216970"/>
                <a:gd name="connsiteX4" fmla="*/ 203200 w 247650"/>
                <a:gd name="connsiteY4" fmla="*/ 171450 h 216970"/>
                <a:gd name="connsiteX5" fmla="*/ 247650 w 247650"/>
                <a:gd name="connsiteY5" fmla="*/ 101600 h 2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6970">
                  <a:moveTo>
                    <a:pt x="247650" y="0"/>
                  </a:moveTo>
                  <a:cubicBezTo>
                    <a:pt x="170921" y="5291"/>
                    <a:pt x="98425" y="10583"/>
                    <a:pt x="57150" y="31750"/>
                  </a:cubicBezTo>
                  <a:cubicBezTo>
                    <a:pt x="15875" y="52917"/>
                    <a:pt x="0" y="96308"/>
                    <a:pt x="0" y="127000"/>
                  </a:cubicBezTo>
                  <a:cubicBezTo>
                    <a:pt x="0" y="157692"/>
                    <a:pt x="23283" y="208492"/>
                    <a:pt x="57150" y="215900"/>
                  </a:cubicBezTo>
                  <a:cubicBezTo>
                    <a:pt x="91017" y="223308"/>
                    <a:pt x="171450" y="190500"/>
                    <a:pt x="203200" y="171450"/>
                  </a:cubicBezTo>
                  <a:cubicBezTo>
                    <a:pt x="234950" y="152400"/>
                    <a:pt x="241829" y="127000"/>
                    <a:pt x="247650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9725903" y="4851421"/>
            <a:ext cx="250517" cy="354414"/>
            <a:chOff x="2171214" y="3488924"/>
            <a:chExt cx="250517" cy="354414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Группа 153"/>
          <p:cNvGrpSpPr/>
          <p:nvPr/>
        </p:nvGrpSpPr>
        <p:grpSpPr>
          <a:xfrm>
            <a:off x="10423732" y="4858257"/>
            <a:ext cx="250517" cy="354414"/>
            <a:chOff x="2171214" y="3488924"/>
            <a:chExt cx="250517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Группа 157"/>
          <p:cNvGrpSpPr/>
          <p:nvPr/>
        </p:nvGrpSpPr>
        <p:grpSpPr>
          <a:xfrm>
            <a:off x="11149296" y="4857587"/>
            <a:ext cx="250517" cy="354414"/>
            <a:chOff x="2171214" y="3488924"/>
            <a:chExt cx="250517" cy="354414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Группа 161"/>
          <p:cNvGrpSpPr/>
          <p:nvPr/>
        </p:nvGrpSpPr>
        <p:grpSpPr>
          <a:xfrm>
            <a:off x="1315430" y="4735210"/>
            <a:ext cx="45719" cy="425666"/>
            <a:chOff x="2164556" y="3533775"/>
            <a:chExt cx="45719" cy="425666"/>
          </a:xfrm>
        </p:grpSpPr>
        <p:cxnSp>
          <p:nvCxnSpPr>
            <p:cNvPr id="163" name="Прямая соединительная линия 162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Овал 163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5472976" y="4829979"/>
            <a:ext cx="245497" cy="353744"/>
            <a:chOff x="1464271" y="4584367"/>
            <a:chExt cx="251423" cy="362283"/>
          </a:xfrm>
        </p:grpSpPr>
        <p:sp>
          <p:nvSpPr>
            <p:cNvPr id="166" name="Полилиния 165"/>
            <p:cNvSpPr/>
            <p:nvPr/>
          </p:nvSpPr>
          <p:spPr>
            <a:xfrm>
              <a:off x="1479550" y="4584367"/>
              <a:ext cx="236144" cy="362283"/>
            </a:xfrm>
            <a:custGeom>
              <a:avLst/>
              <a:gdLst>
                <a:gd name="connsiteX0" fmla="*/ 0 w 236144"/>
                <a:gd name="connsiteY0" fmla="*/ 63833 h 362283"/>
                <a:gd name="connsiteX1" fmla="*/ 101600 w 236144"/>
                <a:gd name="connsiteY1" fmla="*/ 333 h 362283"/>
                <a:gd name="connsiteX2" fmla="*/ 222250 w 236144"/>
                <a:gd name="connsiteY2" fmla="*/ 57483 h 362283"/>
                <a:gd name="connsiteX3" fmla="*/ 228600 w 236144"/>
                <a:gd name="connsiteY3" fmla="*/ 362283 h 36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44" h="362283">
                  <a:moveTo>
                    <a:pt x="0" y="63833"/>
                  </a:moveTo>
                  <a:cubicBezTo>
                    <a:pt x="32279" y="32612"/>
                    <a:pt x="64558" y="1391"/>
                    <a:pt x="101600" y="333"/>
                  </a:cubicBezTo>
                  <a:cubicBezTo>
                    <a:pt x="138642" y="-725"/>
                    <a:pt x="201083" y="-2842"/>
                    <a:pt x="222250" y="57483"/>
                  </a:cubicBezTo>
                  <a:cubicBezTo>
                    <a:pt x="243417" y="117808"/>
                    <a:pt x="236008" y="240045"/>
                    <a:pt x="228600" y="3622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166"/>
            <p:cNvSpPr/>
            <p:nvPr/>
          </p:nvSpPr>
          <p:spPr>
            <a:xfrm>
              <a:off x="1464271" y="4729680"/>
              <a:ext cx="247650" cy="216970"/>
            </a:xfrm>
            <a:custGeom>
              <a:avLst/>
              <a:gdLst>
                <a:gd name="connsiteX0" fmla="*/ 260350 w 260350"/>
                <a:gd name="connsiteY0" fmla="*/ 0 h 216970"/>
                <a:gd name="connsiteX1" fmla="*/ 63500 w 260350"/>
                <a:gd name="connsiteY1" fmla="*/ 31750 h 216970"/>
                <a:gd name="connsiteX2" fmla="*/ 0 w 260350"/>
                <a:gd name="connsiteY2" fmla="*/ 127000 h 216970"/>
                <a:gd name="connsiteX3" fmla="*/ 6350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60387 w 260387"/>
                <a:gd name="connsiteY0" fmla="*/ 0 h 216970"/>
                <a:gd name="connsiteX1" fmla="*/ 63537 w 260387"/>
                <a:gd name="connsiteY1" fmla="*/ 31750 h 216970"/>
                <a:gd name="connsiteX2" fmla="*/ 37 w 260387"/>
                <a:gd name="connsiteY2" fmla="*/ 127000 h 216970"/>
                <a:gd name="connsiteX3" fmla="*/ 69887 w 260387"/>
                <a:gd name="connsiteY3" fmla="*/ 215900 h 216970"/>
                <a:gd name="connsiteX4" fmla="*/ 215937 w 260387"/>
                <a:gd name="connsiteY4" fmla="*/ 171450 h 216970"/>
                <a:gd name="connsiteX5" fmla="*/ 260387 w 260387"/>
                <a:gd name="connsiteY5" fmla="*/ 101600 h 216970"/>
                <a:gd name="connsiteX0" fmla="*/ 260540 w 260540"/>
                <a:gd name="connsiteY0" fmla="*/ 0 h 216970"/>
                <a:gd name="connsiteX1" fmla="*/ 89090 w 260540"/>
                <a:gd name="connsiteY1" fmla="*/ 25400 h 216970"/>
                <a:gd name="connsiteX2" fmla="*/ 190 w 260540"/>
                <a:gd name="connsiteY2" fmla="*/ 127000 h 216970"/>
                <a:gd name="connsiteX3" fmla="*/ 70040 w 260540"/>
                <a:gd name="connsiteY3" fmla="*/ 215900 h 216970"/>
                <a:gd name="connsiteX4" fmla="*/ 216090 w 260540"/>
                <a:gd name="connsiteY4" fmla="*/ 171450 h 216970"/>
                <a:gd name="connsiteX5" fmla="*/ 260540 w 260540"/>
                <a:gd name="connsiteY5" fmla="*/ 101600 h 216970"/>
                <a:gd name="connsiteX0" fmla="*/ 260350 w 260350"/>
                <a:gd name="connsiteY0" fmla="*/ 0 h 216970"/>
                <a:gd name="connsiteX1" fmla="*/ 69850 w 260350"/>
                <a:gd name="connsiteY1" fmla="*/ 31750 h 216970"/>
                <a:gd name="connsiteX2" fmla="*/ 0 w 260350"/>
                <a:gd name="connsiteY2" fmla="*/ 127000 h 216970"/>
                <a:gd name="connsiteX3" fmla="*/ 6985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47650 w 247650"/>
                <a:gd name="connsiteY0" fmla="*/ 0 h 216970"/>
                <a:gd name="connsiteX1" fmla="*/ 57150 w 247650"/>
                <a:gd name="connsiteY1" fmla="*/ 31750 h 216970"/>
                <a:gd name="connsiteX2" fmla="*/ 0 w 247650"/>
                <a:gd name="connsiteY2" fmla="*/ 127000 h 216970"/>
                <a:gd name="connsiteX3" fmla="*/ 57150 w 247650"/>
                <a:gd name="connsiteY3" fmla="*/ 215900 h 216970"/>
                <a:gd name="connsiteX4" fmla="*/ 203200 w 247650"/>
                <a:gd name="connsiteY4" fmla="*/ 171450 h 216970"/>
                <a:gd name="connsiteX5" fmla="*/ 247650 w 247650"/>
                <a:gd name="connsiteY5" fmla="*/ 101600 h 2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6970">
                  <a:moveTo>
                    <a:pt x="247650" y="0"/>
                  </a:moveTo>
                  <a:cubicBezTo>
                    <a:pt x="170921" y="5291"/>
                    <a:pt x="98425" y="10583"/>
                    <a:pt x="57150" y="31750"/>
                  </a:cubicBezTo>
                  <a:cubicBezTo>
                    <a:pt x="15875" y="52917"/>
                    <a:pt x="0" y="96308"/>
                    <a:pt x="0" y="127000"/>
                  </a:cubicBezTo>
                  <a:cubicBezTo>
                    <a:pt x="0" y="157692"/>
                    <a:pt x="23283" y="208492"/>
                    <a:pt x="57150" y="215900"/>
                  </a:cubicBezTo>
                  <a:cubicBezTo>
                    <a:pt x="91017" y="223308"/>
                    <a:pt x="171450" y="190500"/>
                    <a:pt x="203200" y="171450"/>
                  </a:cubicBezTo>
                  <a:cubicBezTo>
                    <a:pt x="234950" y="152400"/>
                    <a:pt x="241829" y="127000"/>
                    <a:pt x="247650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8298323" y="4841186"/>
            <a:ext cx="250517" cy="354414"/>
            <a:chOff x="2171214" y="3488924"/>
            <a:chExt cx="250517" cy="354414"/>
          </a:xfrm>
        </p:grpSpPr>
        <p:cxnSp>
          <p:nvCxnSpPr>
            <p:cNvPr id="169" name="Прямая соединительная линия 16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Прямоугольник 60"/>
          <p:cNvSpPr/>
          <p:nvPr/>
        </p:nvSpPr>
        <p:spPr>
          <a:xfrm>
            <a:off x="1025400" y="3284115"/>
            <a:ext cx="3420060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малу букву «у» у рядку.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138093" y="445746"/>
            <a:ext cx="7195989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23 - Звук [і]. Мала буква і\2023-10-10_1121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28" y="1488622"/>
            <a:ext cx="5124993" cy="27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Читання\023 - Звук [і]. Мала буква і\2023-10-10_112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92623"/>
            <a:ext cx="6638690" cy="278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707" y="1705971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901824" y="3185986"/>
            <a:ext cx="1617921" cy="57448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7515620" y="3223260"/>
            <a:ext cx="1445724" cy="53721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4309110" y="3185986"/>
            <a:ext cx="4464313" cy="57448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D:\1 клас\1. Навчання грамоти\1 УРОКИ 2023\Читання\023 - Звук [і]. Мала буква і\2023-10-10_1127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79" y="1592623"/>
            <a:ext cx="8023398" cy="319654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 клас\1. Навчання грамоти\1 УРОКИ 2023\Читання\023 - Звук [і]. Мала буква і\2023-10-10_112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51" y="1592623"/>
            <a:ext cx="8310454" cy="341886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9052560" y="2560320"/>
            <a:ext cx="1725930" cy="210312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 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нгв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322ADA"/>
                </a:solidFill>
              </a:rPr>
              <a:t>ь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2800" b="1" dirty="0">
                <a:solidFill>
                  <a:srgbClr val="295FFF"/>
                </a:solidFill>
              </a:rPr>
              <a:t>ь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вц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FF0000"/>
                </a:solidFill>
              </a:rPr>
              <a:t>іо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 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94962"/>
            <a:ext cx="8755124" cy="833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730581" y="1652773"/>
            <a:ext cx="5447709" cy="467348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925048"/>
            <a:ext cx="50773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чим звуки відрізняються від букв?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голосних звуків в українській мові?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зі звуком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початку, у середині чи в кінці.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4676" y="435655"/>
            <a:ext cx="8732066" cy="917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212367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2051519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Ми дуже любим рідну мову,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Її мелодію чудову,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Ми починаємо урок,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зробимо наступний крок.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665519" y="135295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31" y="4188870"/>
            <a:ext cx="3924802" cy="2282200"/>
          </a:xfrm>
          <a:prstGeom prst="round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300930" y="4704946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536316" y="468107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093574" y="4790719"/>
            <a:ext cx="2477943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3267330" y="4815109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083157" y="5589174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536317" y="5353600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легко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9311" y="5306614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3405041" y="5375991"/>
            <a:ext cx="21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uk-UA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втомився/</a:t>
            </a:r>
          </a:p>
          <a:p>
            <a:pPr algn="ctr"/>
            <a:r>
              <a:rPr lang="uk-UA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втомилась </a:t>
            </a:r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завдань!</a:t>
            </a:r>
            <a:endParaRPr 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6" y="2054542"/>
            <a:ext cx="1924180" cy="273617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6567964" y="1901536"/>
            <a:ext cx="1738161" cy="28891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05041" y="1174595"/>
            <a:ext cx="518818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30" y="1855175"/>
            <a:ext cx="1597431" cy="2902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Людина\Хлопець в роздума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84" y="2054542"/>
            <a:ext cx="1756053" cy="26685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4134" y="477011"/>
            <a:ext cx="8782050" cy="7386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«Знайди букву </a:t>
            </a:r>
            <a:r>
              <a:rPr lang="uk-UA" sz="4000" b="1" dirty="0" smtClean="0">
                <a:solidFill>
                  <a:schemeClr val="bg1"/>
                </a:solidFill>
              </a:rPr>
              <a:t>и»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rot="272255">
            <a:off x="1148171" y="1282163"/>
            <a:ext cx="4797240" cy="2071089"/>
          </a:xfrm>
          <a:prstGeom prst="cloudCallout">
            <a:avLst>
              <a:gd name="adj1" fmla="val -8686"/>
              <a:gd name="adj2" fmla="val 6563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68516"/>
            <a:ext cx="3693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ми вивчили минулого уроку?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відшукати букву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цьому завданні?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959" y="2003695"/>
            <a:ext cx="3693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Порахуй,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 літер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«и»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у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тебе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вийшло?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816953" y="3275269"/>
            <a:ext cx="2388237" cy="32330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6395" y="3640678"/>
            <a:ext cx="5322278" cy="2655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</a:rPr>
              <a:t>И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Т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 Ж   В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Б    И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М   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Д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Г   Л   Е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К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Н   Я   У   А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П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Х   І   К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  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Ф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И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З   О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565815" y="3849812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749201" y="3849812"/>
            <a:ext cx="496388" cy="46209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71976" y="446721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295434" y="4463430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18771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433962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368209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740660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62" y="1091944"/>
            <a:ext cx="22574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4" descr="Синица птиц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4" b="97424" l="6167" r="89167">
                        <a14:foregroundMark x1="62500" y1="22014" x2="62500" y2="2201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0036" y="1988669"/>
            <a:ext cx="2671993" cy="19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2535" y="352107"/>
            <a:ext cx="9571818" cy="962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</a:t>
            </a:r>
            <a:r>
              <a:rPr lang="uk-UA" sz="2800" b="1" dirty="0" smtClean="0">
                <a:solidFill>
                  <a:schemeClr val="bg1"/>
                </a:solidFill>
              </a:rPr>
              <a:t>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Назви звуки в цих словах.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Якими буквами позначиш голосні звуки в них?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518092" y="1975713"/>
            <a:ext cx="315703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215569" y="209068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6476192" y="1753242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4816436" y="201595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7319703" y="209488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863035" y="2828385"/>
            <a:ext cx="2476493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333400" y="282838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5485192" y="294530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5640689" y="260685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4943381" y="371185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6994817" y="293551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681675" y="3689932"/>
            <a:ext cx="343019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5627781" y="369332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5887322" y="371185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303004" y="380418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6245609" y="380263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6387976" y="346457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3559783" y="5597059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899438" y="5758727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5583224" y="555939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6557738" y="5797510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7540484" y="555939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205162" y="6025626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891112" y="4595018"/>
            <a:ext cx="237466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5150971" y="462233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6012952" y="471467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6174132" y="438147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318394" y="460930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923167" y="469591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6615707" y="198402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 rot="16200000" flipH="1">
            <a:off x="5124740" y="285594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6200000" flipH="1">
            <a:off x="5955879" y="28617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16200000" flipH="1">
            <a:off x="6639575" y="28468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545956" y="3701362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7790273" y="378651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 rot="16200000" flipH="1">
            <a:off x="5674102" y="462233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 rot="16200000" flipH="1">
            <a:off x="6579185" y="462877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H="1">
            <a:off x="5565021" y="197514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 rot="16200000" flipH="1">
            <a:off x="5913638" y="201161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6269016" y="209068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6930988" y="201161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17294" r="6683" b="11122"/>
          <a:stretch/>
        </p:blipFill>
        <p:spPr>
          <a:xfrm>
            <a:off x="955311" y="1793335"/>
            <a:ext cx="2591809" cy="194218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917824" y="4005651"/>
            <a:ext cx="2457088" cy="2348417"/>
            <a:chOff x="917824" y="4005651"/>
            <a:chExt cx="2457088" cy="2348417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1" t="9804" r="13250" b="5926"/>
            <a:stretch/>
          </p:blipFill>
          <p:spPr>
            <a:xfrm>
              <a:off x="1793944" y="4056922"/>
              <a:ext cx="1580968" cy="170180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1" t="9804" r="13250" b="5926"/>
            <a:stretch/>
          </p:blipFill>
          <p:spPr>
            <a:xfrm>
              <a:off x="917824" y="4005651"/>
              <a:ext cx="1580968" cy="17018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1" t="9804" r="13250" b="5926"/>
            <a:stretch/>
          </p:blipFill>
          <p:spPr>
            <a:xfrm>
              <a:off x="1381670" y="4652263"/>
              <a:ext cx="1580968" cy="1701805"/>
            </a:xfrm>
            <a:prstGeom prst="rect">
              <a:avLst/>
            </a:prstGeom>
          </p:spPr>
        </p:pic>
      </p:grpSp>
      <p:pic>
        <p:nvPicPr>
          <p:cNvPr id="4" name="Picture 2" descr="Книжк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601" y="3940297"/>
            <a:ext cx="2656468" cy="243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Прямоугольник 84"/>
          <p:cNvSpPr/>
          <p:nvPr/>
        </p:nvSpPr>
        <p:spPr>
          <a:xfrm rot="16200000" flipH="1">
            <a:off x="6856141" y="370297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 rot="16200000" flipH="1">
            <a:off x="7418960" y="370297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Picture 4" descr="Синица птиц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4" b="97424" l="6167" r="89167">
                        <a14:foregroundMark x1="62500" y1="22014" x2="62500" y2="2201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4439" y="1640392"/>
            <a:ext cx="2671993" cy="19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36933" y="236190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144887" y="2253271"/>
            <a:ext cx="40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о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280387" y="2389978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370156" y="3199550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994817" y="322358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09808" y="410318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158955" y="405692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790273" y="4147639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889069" y="5017879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860069" y="5011784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373173" y="1380488"/>
            <a:ext cx="7410542" cy="4457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один із цих </a:t>
            </a:r>
            <a:r>
              <a:rPr lang="uk-UA" sz="2800" b="1" dirty="0" smtClean="0">
                <a:solidFill>
                  <a:schemeClr val="bg1"/>
                </a:solidFill>
              </a:rPr>
              <a:t>предметів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82" grpId="0" animBg="1"/>
      <p:bldP spid="86" grpId="0" animBg="1"/>
      <p:bldP spid="88" grpId="0" animBg="1"/>
      <p:bldP spid="93" grpId="0" animBg="1"/>
      <p:bldP spid="98" grpId="0" animBg="1"/>
      <p:bldP spid="99" grpId="0" animBg="1"/>
      <p:bldP spid="100" grpId="0" animBg="1"/>
      <p:bldP spid="105" grpId="0" animBg="1"/>
      <p:bldP spid="107" grpId="0" animBg="1"/>
      <p:bldP spid="111" grpId="0" animBg="1"/>
      <p:bldP spid="112" grpId="0" animBg="1"/>
      <p:bldP spid="157" grpId="0" animBg="1"/>
      <p:bldP spid="161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0" grpId="0" animBg="1"/>
      <p:bldP spid="61" grpId="0" animBg="1"/>
      <p:bldP spid="62" grpId="0" animBg="1"/>
      <p:bldP spid="63" grpId="0" animBg="1"/>
      <p:bldP spid="69" grpId="0" animBg="1"/>
      <p:bldP spid="64" grpId="0" animBg="1"/>
      <p:bldP spid="72" grpId="0" animBg="1"/>
      <p:bldP spid="73" grpId="0" animBg="1"/>
      <p:bldP spid="76" grpId="0" animBg="1"/>
      <p:bldP spid="89" grpId="0" animBg="1"/>
      <p:bldP spid="92" grpId="0" animBg="1"/>
      <p:bldP spid="97" grpId="0" animBg="1"/>
      <p:bldP spid="102" grpId="0" animBg="1"/>
      <p:bldP spid="67" grpId="0" animBg="1"/>
      <p:bldP spid="85" grpId="0" animBg="1"/>
      <p:bldP spid="87" grpId="0" animBg="1"/>
      <p:bldP spid="6" grpId="0"/>
      <p:bldP spid="58" grpId="0"/>
      <p:bldP spid="59" grpId="0"/>
      <p:bldP spid="65" grpId="0"/>
      <p:bldP spid="66" grpId="0"/>
      <p:bldP spid="70" grpId="0"/>
      <p:bldP spid="71" grpId="0"/>
      <p:bldP spid="75" grpId="0"/>
      <p:bldP spid="78" grpId="0"/>
      <p:bldP spid="80" grpId="0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38275" y="445746"/>
            <a:ext cx="8756193" cy="11603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Мовленнєва розминка.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з </a:t>
            </a:r>
            <a:r>
              <a:rPr lang="uk-UA" sz="3600" b="1" dirty="0" err="1">
                <a:solidFill>
                  <a:schemeClr val="bg1"/>
                </a:solidFill>
              </a:rPr>
              <a:t>чистомовками</a:t>
            </a:r>
            <a:r>
              <a:rPr lang="uk-UA" sz="3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91524" y="1684971"/>
            <a:ext cx="4105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-ц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-ц</a:t>
            </a:r>
            <a:r>
              <a:rPr lang="uk-UA" sz="3600" b="1" dirty="0">
                <a:solidFill>
                  <a:srgbClr val="E838BA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uk-UA" sz="3600" b="1" dirty="0">
                <a:solidFill>
                  <a:srgbClr val="E838BA"/>
                </a:solidFill>
              </a:rPr>
              <a:t> 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Гр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ця 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fontAlgn="base"/>
            <a:r>
              <a:rPr lang="uk-UA" sz="3600" b="1" dirty="0" err="1">
                <a:solidFill>
                  <a:srgbClr val="E838BA"/>
                </a:solidFill>
              </a:rPr>
              <a:t>И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ця-</a:t>
            </a:r>
            <a:r>
              <a:rPr lang="uk-UA" sz="3600" b="1" dirty="0" err="1">
                <a:solidFill>
                  <a:srgbClr val="E838BA"/>
                </a:solidFill>
              </a:rPr>
              <a:t>и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ця-</a:t>
            </a:r>
            <a:r>
              <a:rPr lang="uk-UA" sz="3600" b="1" dirty="0" err="1">
                <a:solidFill>
                  <a:srgbClr val="E838BA"/>
                </a:solidFill>
              </a:rPr>
              <a:t>и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ця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ця!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3691" y="3919844"/>
            <a:ext cx="4458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 err="1">
                <a:solidFill>
                  <a:srgbClr val="E838BA"/>
                </a:solidFill>
              </a:rPr>
              <a:t>і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 err="1">
                <a:solidFill>
                  <a:srgbClr val="E838BA"/>
                </a:solidFill>
              </a:rPr>
              <a:t>і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 err="1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>
                <a:solidFill>
                  <a:srgbClr val="E838BA"/>
                </a:solidFill>
              </a:rPr>
              <a:t>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uk-UA" sz="3600" b="1" dirty="0">
                <a:solidFill>
                  <a:srgbClr val="E838BA"/>
                </a:solidFill>
              </a:rPr>
              <a:t> 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 к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є гр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-уш</a:t>
            </a:r>
            <a:r>
              <a:rPr lang="uk-UA" sz="3600" b="1" dirty="0" err="1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600" b="1" dirty="0">
                <a:solidFill>
                  <a:srgbClr val="E838BA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 з'їст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гр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10135" r="19288" b="11862"/>
          <a:stretch/>
        </p:blipFill>
        <p:spPr>
          <a:xfrm>
            <a:off x="8526780" y="1508997"/>
            <a:ext cx="2028319" cy="2484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5939" r="14705" b="7913"/>
          <a:stretch/>
        </p:blipFill>
        <p:spPr>
          <a:xfrm>
            <a:off x="4214531" y="3993295"/>
            <a:ext cx="2784652" cy="2567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42160" y="1931720"/>
            <a:ext cx="3286890" cy="412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16536" y="1437901"/>
            <a:ext cx="5798371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малою друкованою буквою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удосконалювати 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будувати речення зі службовим словом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розгадувати кросворди.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 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нгв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322ADA"/>
                </a:solidFill>
              </a:rPr>
              <a:t>ь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2800" b="1" dirty="0">
                <a:solidFill>
                  <a:srgbClr val="295FFF"/>
                </a:solidFill>
              </a:rPr>
              <a:t>ь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вц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FF0000"/>
                </a:solidFill>
              </a:rPr>
              <a:t>іо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 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2" t="4013" r="12046" b="68026"/>
          <a:stretch/>
        </p:blipFill>
        <p:spPr>
          <a:xfrm>
            <a:off x="2896746" y="1665746"/>
            <a:ext cx="8007822" cy="385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96747" y="1099418"/>
            <a:ext cx="8007822" cy="7450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відбувається? Що це за птах? Чому букви тікають від нього?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Зверни </a:t>
            </a:r>
            <a:r>
              <a:rPr lang="uk-UA" sz="2000" b="1" dirty="0">
                <a:solidFill>
                  <a:schemeClr val="bg1"/>
                </a:solidFill>
              </a:rPr>
              <a:t>увагу на букви, </a:t>
            </a:r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їх.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22170" y="2403913"/>
            <a:ext cx="2411736" cy="3025337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010890" y="496683"/>
            <a:ext cx="8756193" cy="594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розповідь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143000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9676" y="5584778"/>
            <a:ext cx="7035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Чим мала буква відрізняється від великої?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звуки слова </a:t>
            </a:r>
            <a:r>
              <a:rPr lang="uk-UA" sz="2000" b="1" i="1" dirty="0">
                <a:solidFill>
                  <a:schemeClr val="bg1"/>
                </a:solidFill>
              </a:rPr>
              <a:t>індик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написання малої букви і.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2564874" y="1351571"/>
            <a:ext cx="5242827" cy="2471719"/>
          </a:xfrm>
          <a:prstGeom prst="cloudCallout">
            <a:avLst>
              <a:gd name="adj1" fmla="val -45090"/>
              <a:gd name="adj2" fmla="val 52654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218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853" y="2008679"/>
            <a:ext cx="4796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помітила/помітив?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звук належить до голосних, бо утворюється за допомогою голосу.</a:t>
            </a: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ще голосні звуки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знаєш?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436155">
            <a:off x="6980982" y="3445706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У – у – у!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0" y="2891013"/>
            <a:ext cx="2984597" cy="29895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17493791">
            <a:off x="9140927" y="1758966"/>
            <a:ext cx="191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О – о – о!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8368238">
            <a:off x="10171137" y="187733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 – а – а!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51350" y="4518334"/>
            <a:ext cx="1503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І – і – і!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4" descr="Гласная буква Векторные клипарты в формате EPS. 417 Гласная буква векторные клипарты  и иллюстрации для поиска от тысяч авторов иллюстраций на условиях  «роялти-фри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24"/>
          <a:stretch/>
        </p:blipFill>
        <p:spPr bwMode="auto">
          <a:xfrm>
            <a:off x="4666952" y="4203741"/>
            <a:ext cx="198396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 rot="3306025">
            <a:off x="7436166" y="2085456"/>
            <a:ext cx="1919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И – и – и!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47434</TotalTime>
  <Words>601</Words>
  <Application>Microsoft Office PowerPoint</Application>
  <PresentationFormat>Произвольный</PresentationFormat>
  <Paragraphs>132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2835</cp:revision>
  <dcterms:created xsi:type="dcterms:W3CDTF">2018-01-05T16:38:53Z</dcterms:created>
  <dcterms:modified xsi:type="dcterms:W3CDTF">2023-10-11T08:03:32Z</dcterms:modified>
</cp:coreProperties>
</file>