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44" r:id="rId3"/>
    <p:sldId id="1538" r:id="rId4"/>
    <p:sldId id="1539" r:id="rId5"/>
    <p:sldId id="1540" r:id="rId6"/>
    <p:sldId id="1315" r:id="rId7"/>
    <p:sldId id="1530" r:id="rId8"/>
    <p:sldId id="1431" r:id="rId9"/>
    <p:sldId id="1514" r:id="rId10"/>
    <p:sldId id="1299" r:id="rId11"/>
    <p:sldId id="1550" r:id="rId12"/>
    <p:sldId id="1546" r:id="rId13"/>
    <p:sldId id="1547" r:id="rId14"/>
    <p:sldId id="1541" r:id="rId15"/>
    <p:sldId id="1542" r:id="rId16"/>
    <p:sldId id="1304" r:id="rId17"/>
    <p:sldId id="1535" r:id="rId18"/>
    <p:sldId id="1536" r:id="rId19"/>
    <p:sldId id="1545" r:id="rId20"/>
    <p:sldId id="1537" r:id="rId21"/>
    <p:sldId id="1548" r:id="rId22"/>
    <p:sldId id="154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3399"/>
    <a:srgbClr val="FF3300"/>
    <a:srgbClr val="354B80"/>
    <a:srgbClr val="CCFF66"/>
    <a:srgbClr val="CC85BB"/>
    <a:srgbClr val="99FFCC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65619" y="4816879"/>
            <a:ext cx="8685320" cy="919401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Склад числа 7</a:t>
            </a:r>
          </a:p>
        </p:txBody>
      </p:sp>
      <p:pic>
        <p:nvPicPr>
          <p:cNvPr id="12" name="Picture 2" descr="C:\Users\user\Downloads\pngwing.com - 2020-06-02T003837.6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41" y="1232147"/>
            <a:ext cx="4723944" cy="291467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3627" y="2019199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4062D5C8-DB32-4E8B-FBC9-2ED1AAD10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8034124" y="5743720"/>
            <a:ext cx="2048995" cy="4085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34552F7-7F20-0569-61AB-70FCBDF4E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8052357" y="5193004"/>
            <a:ext cx="2048995" cy="40855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3AD04A5-37EC-21B0-ADCD-2989252FB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110896" y="5196866"/>
            <a:ext cx="2048995" cy="4085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9BC3FAD8-EDBA-73E6-55DA-5F3CAD1A0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73881" y="5847711"/>
            <a:ext cx="2048995" cy="4085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06D01-16CD-7508-FD03-0C19DD75C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4160477" y="5150456"/>
            <a:ext cx="2048995" cy="408557"/>
          </a:xfrm>
          <a:prstGeom prst="rect">
            <a:avLst/>
          </a:prstGeom>
        </p:spPr>
      </p:pic>
      <p:pic>
        <p:nvPicPr>
          <p:cNvPr id="120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482CD9AE-29A3-88C2-3F7A-F0311F9E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132">
            <a:off x="11207338" y="2910827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DF28D76E-F318-F2B1-3660-E28132F3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318">
            <a:off x="10300709" y="2762239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1F6185C6-4EE1-49F7-E888-5F531F0C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53" y="2578261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28BF2F1C-E335-CF35-C816-BAAB632A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99">
            <a:off x="11013512" y="2661752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3E810E08-489F-4489-1813-1DAF815D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132">
            <a:off x="9141764" y="2789120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90840CBA-7E1C-C45F-E07E-47405530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318">
            <a:off x="8235135" y="2640532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C7F4456F-73CB-6DD8-CD33-BD3D7C27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79" y="2456554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C5BD3260-542E-2DE6-A664-F9A3190C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99">
            <a:off x="8947938" y="2540045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4F7EE7DE-79D6-4D60-B02A-CD17009E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318">
            <a:off x="6306567" y="2737599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304D0028-7AC0-1D6C-CC8E-4CE75F90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07" y="2456553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B6E26CCE-89DB-A262-AAD8-E0EC1A4A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99">
            <a:off x="6973983" y="2673769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3336EEC-1849-52EE-2AD8-3EA23C8D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424">
            <a:off x="4699346" y="2501382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03A69AED-8639-E973-D2BE-11CB35F3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354">
            <a:off x="5020381" y="2557690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77E9A843-0123-EC6B-E726-BDBB96EA9CF0}"/>
              </a:ext>
            </a:extLst>
          </p:cNvPr>
          <p:cNvSpPr txBox="1"/>
          <p:nvPr/>
        </p:nvSpPr>
        <p:spPr>
          <a:xfrm>
            <a:off x="3205585" y="1287455"/>
            <a:ext cx="6424782" cy="98538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Скільки всього квіток у кожному глечику?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Скільки з них ромашок і скільки волошок? </a:t>
            </a:r>
          </a:p>
          <a:p>
            <a:r>
              <a:rPr lang="uk-UA" sz="2000" dirty="0" err="1">
                <a:solidFill>
                  <a:srgbClr val="7030A0"/>
                </a:solidFill>
              </a:rPr>
              <a:t>Запиши</a:t>
            </a:r>
            <a:r>
              <a:rPr lang="uk-UA" sz="2000" dirty="0">
                <a:solidFill>
                  <a:srgbClr val="7030A0"/>
                </a:solidFill>
              </a:rPr>
              <a:t> в зошиті в клітинку </a:t>
            </a:r>
            <a:r>
              <a:rPr lang="uk-UA" sz="2000" dirty="0" smtClean="0">
                <a:solidFill>
                  <a:srgbClr val="7030A0"/>
                </a:solidFill>
              </a:rPr>
              <a:t>склад </a:t>
            </a:r>
            <a:r>
              <a:rPr lang="uk-UA" sz="2000" dirty="0">
                <a:solidFill>
                  <a:srgbClr val="7030A0"/>
                </a:solidFill>
              </a:rPr>
              <a:t>числа 7 за зразком. </a:t>
            </a:r>
          </a:p>
        </p:txBody>
      </p:sp>
      <p:pic>
        <p:nvPicPr>
          <p:cNvPr id="138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190E1227-7A9D-AF41-71D1-F5640EF0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354">
            <a:off x="3032033" y="257518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3B4939EA-3446-C324-4ED0-2CD2C8C5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5177" y="2978432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632F750F-4C02-B6C1-7EC9-B467BABE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159067" y="3311396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0874E8DA-9667-33AE-EA05-6D644D4E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117">
            <a:off x="123655" y="2802892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40875088-0C12-DB31-DC5B-F7690A7D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303">
            <a:off x="450203" y="2568237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CF731D46-8B0E-468A-E438-933FE409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4445">
            <a:off x="797785" y="2583200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52E96699-4196-9438-135E-48E627CC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749285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36E729E6-47EA-F4CD-8D1F-746563C3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6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>
            <a:extLst>
              <a:ext uri="{FF2B5EF4-FFF2-40B4-BE49-F238E27FC236}">
                <a16:creationId xmlns="" xmlns:a16="http://schemas.microsoft.com/office/drawing/2014/main" id="{35394C23-B3BC-7D83-9B8F-529321C2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6" y="4034524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19783D76-986B-A4CD-308F-172C220E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4772" y="3015274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83C57995-F25D-0209-B199-5D722443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2191813" y="330329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DDBC125F-0DCB-4A3E-D035-876E53EB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117">
            <a:off x="2086181" y="2739366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49E1B021-5DFD-772B-BAB8-AAB22D84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303">
            <a:off x="2476943" y="2514704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49599B6E-8F60-AD51-6A87-5E1C0E12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2765033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1B835DD-BC7B-DEA3-5737-590DC9C1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14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>
            <a:extLst>
              <a:ext uri="{FF2B5EF4-FFF2-40B4-BE49-F238E27FC236}">
                <a16:creationId xmlns="" xmlns:a16="http://schemas.microsoft.com/office/drawing/2014/main" id="{8DBC19EB-CD20-7D5F-3B29-6836C6A4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62" y="4034524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3BB5DE8B-9723-8519-2A11-7D1393A8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1640" y="2987062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49569C1A-A83E-51C6-58E3-95835C2A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4229665" y="327545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351E4621-306F-D982-25D4-DD18891F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117">
            <a:off x="4221999" y="2802894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9FE23283-5C49-0ECD-03CE-166BB29E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4775776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B3DC57C1-3C64-3455-BF84-6DAF91B3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7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">
            <a:extLst>
              <a:ext uri="{FF2B5EF4-FFF2-40B4-BE49-F238E27FC236}">
                <a16:creationId xmlns="" xmlns:a16="http://schemas.microsoft.com/office/drawing/2014/main" id="{EBA3DAF0-483B-8B4C-735B-755DA687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39" y="4007778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6D537AD3-2BBB-49B3-A84E-2C462AEC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1001" y="2978432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DD2B2BF8-E739-0C10-0F88-51976653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6209010" y="3311396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AA6F6930-0891-92B7-CD02-DE9C3787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6745109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D9DE39C0-353A-99AD-1A73-B629F389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90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4">
            <a:extLst>
              <a:ext uri="{FF2B5EF4-FFF2-40B4-BE49-F238E27FC236}">
                <a16:creationId xmlns="" xmlns:a16="http://schemas.microsoft.com/office/drawing/2014/main" id="{6C698A38-299C-E220-8F8E-21A953FC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94" y="4034524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5915C4FA-7AD5-2750-909F-D384BC54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8133614" y="3311396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63C161EE-7D4D-B643-91C7-DF7FB545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13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69D98D41-0C74-0814-BC25-26ED0BCD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29" y="3137126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BC0E8B4B-58DD-BA09-C5DF-2E9EF20B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8723832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>
            <a:extLst>
              <a:ext uri="{FF2B5EF4-FFF2-40B4-BE49-F238E27FC236}">
                <a16:creationId xmlns="" xmlns:a16="http://schemas.microsoft.com/office/drawing/2014/main" id="{B1551CF4-200B-4511-32BB-EE163D48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32" y="4018136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В А С И Л Ь К И ~ Плейкасты ~ Beesona.Ru">
            <a:extLst>
              <a:ext uri="{FF2B5EF4-FFF2-40B4-BE49-F238E27FC236}">
                <a16:creationId xmlns="" xmlns:a16="http://schemas.microsoft.com/office/drawing/2014/main" id="{6441F1B3-BD1C-D3DA-A13D-A735CF21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471">
            <a:off x="10748048" y="3347878"/>
            <a:ext cx="1002364" cy="1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21CEDE5A-B7CB-4227-3767-C180A8B8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6331">
            <a:off x="10492716" y="3151355"/>
            <a:ext cx="737288" cy="15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4">
            <a:extLst>
              <a:ext uri="{FF2B5EF4-FFF2-40B4-BE49-F238E27FC236}">
                <a16:creationId xmlns="" xmlns:a16="http://schemas.microsoft.com/office/drawing/2014/main" id="{7FE5E617-8030-EDC1-CEDF-BB63D544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69" y="4043902"/>
            <a:ext cx="891016" cy="10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D6BE6536-101C-1BA7-ECA2-E514A5277C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50777" y="5056288"/>
            <a:ext cx="381740" cy="604335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3D5FC24-FC45-61F5-F7B3-D6E5AD3944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774147" y="5724914"/>
            <a:ext cx="470074" cy="68689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9EA50E0A-0A6F-539B-87E7-A6FF8C5065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870868" y="5011288"/>
            <a:ext cx="424330" cy="68689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496080F7-BC60-D42E-7D2D-CECCC0B516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071952" y="4999255"/>
            <a:ext cx="424330" cy="68689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06F1F4F4-7A60-1269-F71D-81354831E3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30114" y="5647989"/>
            <a:ext cx="424330" cy="68689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61D49A25-046F-C120-8039-A08DD3A83A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06946" y="5057697"/>
            <a:ext cx="381740" cy="68689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CE292978-AF9C-D72C-2362-15BB3ED747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40411" y="5057698"/>
            <a:ext cx="317675" cy="68689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4B5220D9-A539-457E-CDB4-C16BFEA408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8015" y="5334091"/>
            <a:ext cx="317675" cy="208538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FDB28848-DCAB-C078-E943-C933561B18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71231" y="5297154"/>
            <a:ext cx="317675" cy="208538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07E98A2F-9153-CB99-EFD6-7FC920F0D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03396" y="5708543"/>
            <a:ext cx="317675" cy="68689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19C9669B-D872-67AA-3276-72D8A5A0DB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31000" y="5984936"/>
            <a:ext cx="317675" cy="208538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8F3B34ED-5F60-2E5F-EDEA-5133BF7A0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34216" y="5947999"/>
            <a:ext cx="317675" cy="208538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691616D5-CE98-5188-0D66-93C9CCA2D7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389992" y="5011288"/>
            <a:ext cx="317675" cy="68689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7B20076F-CE2E-07BF-D6BD-F98FFE9849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717596" y="5287681"/>
            <a:ext cx="317675" cy="208538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97955990-51DF-496F-6D74-CCF93C325C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20812" y="5250744"/>
            <a:ext cx="317675" cy="208538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5BF61DF8-A833-717F-B72C-CCF1DE870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" r="91701" b="96465"/>
          <a:stretch/>
        </p:blipFill>
        <p:spPr>
          <a:xfrm>
            <a:off x="4160476" y="5724914"/>
            <a:ext cx="2048995" cy="408557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15B8B86B-8EDE-DE7C-2F6A-17B255F4A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389991" y="5585746"/>
            <a:ext cx="317675" cy="686891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97FE509A-2AF2-4804-814C-7C00D0DFCF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717595" y="5862139"/>
            <a:ext cx="317675" cy="208538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8FE826B5-2B9E-0756-E620-A1803F73F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20811" y="5825202"/>
            <a:ext cx="317675" cy="208538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E10343E6-BD9D-1C9A-A0B5-2EA2BCF73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8281872" y="5053836"/>
            <a:ext cx="317675" cy="68689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57511658-793A-C8AC-70A3-2EB8B68DE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609476" y="5330229"/>
            <a:ext cx="317675" cy="208538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00FE16E8-9A00-248D-29C3-6DC0CAC324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12692" y="5293292"/>
            <a:ext cx="317675" cy="208538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7C65744E-A9DD-663E-0578-417400AF22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987690" y="5624246"/>
            <a:ext cx="381740" cy="604335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BB1C38A9-7BEE-5F00-D8EC-274A1958AE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728253" y="5613518"/>
            <a:ext cx="381740" cy="68689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D6A9A6BD-99E4-F1CC-B86C-57566DA2CB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8263639" y="5604552"/>
            <a:ext cx="317675" cy="686891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="" xmlns:a16="http://schemas.microsoft.com/office/drawing/2014/main" id="{5C3F1C25-D09A-12F0-61B3-4C27DC138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91243" y="5880945"/>
            <a:ext cx="317675" cy="208538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="" xmlns:a16="http://schemas.microsoft.com/office/drawing/2014/main" id="{63D79525-8F64-8CEE-F284-F98222E4A4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94459" y="5844008"/>
            <a:ext cx="317675" cy="208538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C5D1C22D-CD33-532B-13FC-57F8A6DD6A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104049" y="5607090"/>
            <a:ext cx="424330" cy="68689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F0E79520-B824-1E3B-2B86-F24DD5C212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842762" y="5588559"/>
            <a:ext cx="424330" cy="68689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B882EBEF-4088-D4FF-1DE5-D0E2F2B00E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977932" y="5057696"/>
            <a:ext cx="470074" cy="686891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A4178EBC-F091-EF9C-4DD1-EEF1DC114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706707" y="4986783"/>
            <a:ext cx="424330" cy="686891"/>
          </a:xfrm>
          <a:prstGeom prst="rect">
            <a:avLst/>
          </a:prstGeom>
        </p:spPr>
      </p:pic>
      <p:sp>
        <p:nvSpPr>
          <p:cNvPr id="91" name="Скругленный прямоугольник 90"/>
          <p:cNvSpPr/>
          <p:nvPr/>
        </p:nvSpPr>
        <p:spPr>
          <a:xfrm>
            <a:off x="1932271" y="450263"/>
            <a:ext cx="8732066" cy="838709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числа 7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" y="1371600"/>
            <a:ext cx="1978108" cy="4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C19C623-73F1-ADA2-5963-665F1A519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79569" y="4057669"/>
            <a:ext cx="436157" cy="5540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00E7A80-46DF-F71A-04C1-B35FE310E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19006" y="4057669"/>
            <a:ext cx="436157" cy="55408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8BB1D7D-DD5D-D279-4FD0-21C077288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67317" y="4057669"/>
            <a:ext cx="436157" cy="554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A2663B05-8138-F9CD-D918-6155BF759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15628" y="4057669"/>
            <a:ext cx="436157" cy="55408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903FB9C5-BAE2-6581-E7F4-A0072551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64201" y="4057669"/>
            <a:ext cx="436157" cy="5540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C06BE6A-DFC8-8FE7-4933-E0C487B5D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28411" y="4057669"/>
            <a:ext cx="436157" cy="55408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2FA4CFD-ED26-31D1-BD7C-BC4025D10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1086" y="4057669"/>
            <a:ext cx="436157" cy="5540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C4E74381-9BE2-EE74-FA9F-D3BA6225FC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225829" y="4057669"/>
            <a:ext cx="436157" cy="5540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66A336B-A5A1-D40E-390E-59DA7770E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00506" y="4057669"/>
            <a:ext cx="436157" cy="55408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5CC50B0-D208-56EE-305A-69F86EDF7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735674" y="4057669"/>
            <a:ext cx="436157" cy="55408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21 №1-2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3927250" y="4806715"/>
            <a:ext cx="445250" cy="4961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4670351" y="4806715"/>
            <a:ext cx="445250" cy="4961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5413452" y="4806715"/>
            <a:ext cx="445250" cy="4961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195731" y="4806715"/>
            <a:ext cx="445250" cy="4961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926468" y="4806715"/>
            <a:ext cx="445250" cy="4961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7681878" y="4806715"/>
            <a:ext cx="445250" cy="49613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8420481" y="4806715"/>
            <a:ext cx="445250" cy="4961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177973" y="4806715"/>
            <a:ext cx="445250" cy="4961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917825" y="4806715"/>
            <a:ext cx="445250" cy="4961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10675579" y="4806715"/>
            <a:ext cx="445250" cy="496137"/>
          </a:xfrm>
          <a:prstGeom prst="rect">
            <a:avLst/>
          </a:prstGeom>
        </p:spPr>
      </p:pic>
      <p:pic>
        <p:nvPicPr>
          <p:cNvPr id="1026" name="Picture 2" descr="D:\1 клас\2 Матем\1 УРОКИ Листопад\№023 Склад числа 7\2023-10-11_1157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30" y="2155371"/>
            <a:ext cx="8894980" cy="43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287871" y="2004513"/>
            <a:ext cx="2441993" cy="3340677"/>
          </a:xfrm>
          <a:prstGeom prst="rect">
            <a:avLst/>
          </a:prstGeom>
        </p:spPr>
      </p:pic>
      <p:pic>
        <p:nvPicPr>
          <p:cNvPr id="12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BD2F51C5-D71E-4789-9648-935507BED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17" b="32578"/>
          <a:stretch/>
        </p:blipFill>
        <p:spPr bwMode="auto">
          <a:xfrm>
            <a:off x="2945715" y="1526592"/>
            <a:ext cx="1198566" cy="43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34BE8FD-27BE-54D8-A650-8FA8205F9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266347" y="5053911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98E353D-4DDD-6808-2B83-DE386F672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266347" y="4562522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E646368-F7DC-AC54-21F2-AC39965B8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266347" y="4059758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14A78E1-069C-A595-6E13-D7C4100D0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266347" y="3562682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963CF76-ABAB-A484-C723-2A7B5CC56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266347" y="3049357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CD2B7D3-66CA-C974-BE59-6533E0EDC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266347" y="2531751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F0E0ECFF-9A07-BD2F-F2AC-5EB0906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17" b="32578"/>
          <a:stretch/>
        </p:blipFill>
        <p:spPr bwMode="auto">
          <a:xfrm>
            <a:off x="5386833" y="1536527"/>
            <a:ext cx="1198566" cy="43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2D1D0D1-E4B9-77B3-9270-F049B5502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707465" y="5063846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D42B66E-D032-EA39-D25C-509461AB8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707465" y="4572457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4FA4D6C-4F68-3705-5D19-5B86EF678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07465" y="4090223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7C4C67C-2432-A183-D13C-088A3B4D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07465" y="3576898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10F530E-8313-19D1-EC38-AC81D41A5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07465" y="3059292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83D3FAE6-2F6F-77B4-21EB-8A4B5A0FC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17" b="32578"/>
          <a:stretch/>
        </p:blipFill>
        <p:spPr bwMode="auto">
          <a:xfrm>
            <a:off x="7827951" y="1549682"/>
            <a:ext cx="1198566" cy="43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60A3C68-8507-DD48-5A4D-0A5DC1FC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148583" y="5077001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53B1B53-1133-1DC4-F7B7-DA2E15161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148583" y="4585612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6B5C211-40C1-8144-4EC6-4462ABF7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148583" y="4082848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Ábaco mostrando número diferente - Download Vetores Gratis, Desenhos de  Vetor, Modelos e Clipart">
            <a:extLst>
              <a:ext uri="{FF2B5EF4-FFF2-40B4-BE49-F238E27FC236}">
                <a16:creationId xmlns="" xmlns:a16="http://schemas.microsoft.com/office/drawing/2014/main" id="{8A4460F6-25D1-94AE-B6F1-0DAF293A5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17" b="32578"/>
          <a:stretch/>
        </p:blipFill>
        <p:spPr bwMode="auto">
          <a:xfrm>
            <a:off x="10173065" y="1531976"/>
            <a:ext cx="1198566" cy="43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9C222E3-C640-7D5F-3218-BA212BF85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493697" y="5059295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E2A4FFA-D901-A39E-73B4-D156F665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493697" y="4567906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ED9E22A-5C2E-5A8A-AEC5-7FE5DD18C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493697" y="4054581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01A4775-B4A6-F26E-CD17-FDF30F933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493697" y="3536975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97AB1C0-D26D-AA11-50CE-69F91428B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07465" y="2541686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084DEEB-1ED1-062A-D25C-0F466E07A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707465" y="2063733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C8A66C2-25B6-BA9F-A991-241965630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148583" y="3595334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1256485-D3A8-98E4-2C39-BB36516F5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148583" y="3072447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4276983-6270-251F-5F65-038D8680D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148583" y="2584933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685030-9A69-2F75-BACA-E93239C3E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148583" y="2076888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70B6474-F78F-0D73-D9A5-00FEC83FD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493697" y="3021510"/>
            <a:ext cx="732150" cy="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4D218F-DC07-849E-565C-8C3F2F58C441}"/>
              </a:ext>
            </a:extLst>
          </p:cNvPr>
          <p:cNvSpPr txBox="1"/>
          <p:nvPr/>
        </p:nvSpPr>
        <p:spPr>
          <a:xfrm>
            <a:off x="2671925" y="5984292"/>
            <a:ext cx="15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+ 3 =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BB95DDCE-BDF6-0A2C-8476-B57D90C94A00}"/>
              </a:ext>
            </a:extLst>
          </p:cNvPr>
          <p:cNvSpPr/>
          <p:nvPr/>
        </p:nvSpPr>
        <p:spPr>
          <a:xfrm>
            <a:off x="4079661" y="6043050"/>
            <a:ext cx="501217" cy="501314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E942EE-8DD1-FCEE-6FA1-1D7BB8D1D562}"/>
              </a:ext>
            </a:extLst>
          </p:cNvPr>
          <p:cNvSpPr txBox="1"/>
          <p:nvPr/>
        </p:nvSpPr>
        <p:spPr>
          <a:xfrm>
            <a:off x="4110361" y="5984291"/>
            <a:ext cx="4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C37B7D0-9671-A4DE-A9E6-5F538C488117}"/>
              </a:ext>
            </a:extLst>
          </p:cNvPr>
          <p:cNvSpPr txBox="1"/>
          <p:nvPr/>
        </p:nvSpPr>
        <p:spPr>
          <a:xfrm>
            <a:off x="5177663" y="5984292"/>
            <a:ext cx="15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+ 5 =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="" xmlns:a16="http://schemas.microsoft.com/office/drawing/2014/main" id="{B39A5E06-AC2E-7932-6A51-B4CBDE6D25EC}"/>
              </a:ext>
            </a:extLst>
          </p:cNvPr>
          <p:cNvSpPr/>
          <p:nvPr/>
        </p:nvSpPr>
        <p:spPr>
          <a:xfrm>
            <a:off x="6585399" y="6043050"/>
            <a:ext cx="501217" cy="501314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EA60349-C5C3-4462-8CA6-0967B105A3C5}"/>
              </a:ext>
            </a:extLst>
          </p:cNvPr>
          <p:cNvSpPr txBox="1"/>
          <p:nvPr/>
        </p:nvSpPr>
        <p:spPr>
          <a:xfrm>
            <a:off x="6616099" y="5984291"/>
            <a:ext cx="4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BE8FDA-0092-4AA4-7F11-47DD686CEC25}"/>
              </a:ext>
            </a:extLst>
          </p:cNvPr>
          <p:cNvSpPr txBox="1"/>
          <p:nvPr/>
        </p:nvSpPr>
        <p:spPr>
          <a:xfrm>
            <a:off x="7637139" y="5984292"/>
            <a:ext cx="15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+ 3 =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="" xmlns:a16="http://schemas.microsoft.com/office/drawing/2014/main" id="{DDDE827F-DF50-E825-FEF8-F4E45D741D84}"/>
              </a:ext>
            </a:extLst>
          </p:cNvPr>
          <p:cNvSpPr/>
          <p:nvPr/>
        </p:nvSpPr>
        <p:spPr>
          <a:xfrm>
            <a:off x="9044875" y="6043050"/>
            <a:ext cx="501217" cy="501314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0BCEFAC-0004-D92C-270E-64283F3447CB}"/>
              </a:ext>
            </a:extLst>
          </p:cNvPr>
          <p:cNvSpPr txBox="1"/>
          <p:nvPr/>
        </p:nvSpPr>
        <p:spPr>
          <a:xfrm>
            <a:off x="9075575" y="5984291"/>
            <a:ext cx="4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9B2D74C-0DC9-8D90-E5EE-D7DE43439957}"/>
              </a:ext>
            </a:extLst>
          </p:cNvPr>
          <p:cNvSpPr txBox="1"/>
          <p:nvPr/>
        </p:nvSpPr>
        <p:spPr>
          <a:xfrm>
            <a:off x="10096615" y="5984292"/>
            <a:ext cx="15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 + 4 =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="" xmlns:a16="http://schemas.microsoft.com/office/drawing/2014/main" id="{FBF9A8F0-025B-6810-0E90-300F908473DD}"/>
              </a:ext>
            </a:extLst>
          </p:cNvPr>
          <p:cNvSpPr/>
          <p:nvPr/>
        </p:nvSpPr>
        <p:spPr>
          <a:xfrm>
            <a:off x="11504351" y="6043050"/>
            <a:ext cx="501217" cy="501314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28A5219-3F93-899B-C0E7-A165AA21DD4B}"/>
              </a:ext>
            </a:extLst>
          </p:cNvPr>
          <p:cNvSpPr txBox="1"/>
          <p:nvPr/>
        </p:nvSpPr>
        <p:spPr>
          <a:xfrm>
            <a:off x="11535051" y="5984291"/>
            <a:ext cx="4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090177"/>
            <a:ext cx="5902318" cy="598984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Виконай додавання, скориставшись малюнком.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21 №3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61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9BE53BB8-9592-FE06-63D1-0AC1D120B313}"/>
              </a:ext>
            </a:extLst>
          </p:cNvPr>
          <p:cNvSpPr/>
          <p:nvPr/>
        </p:nvSpPr>
        <p:spPr>
          <a:xfrm>
            <a:off x="1263515" y="2172115"/>
            <a:ext cx="5093323" cy="352004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: округлені кути 9">
            <a:extLst>
              <a:ext uri="{FF2B5EF4-FFF2-40B4-BE49-F238E27FC236}">
                <a16:creationId xmlns="" xmlns:a16="http://schemas.microsoft.com/office/drawing/2014/main" id="{9BE53BB8-9592-FE06-63D1-0AC1D120B313}"/>
              </a:ext>
            </a:extLst>
          </p:cNvPr>
          <p:cNvSpPr/>
          <p:nvPr/>
        </p:nvSpPr>
        <p:spPr>
          <a:xfrm>
            <a:off x="6770430" y="2172115"/>
            <a:ext cx="5093323" cy="352004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" name="Прямая соединительная линия 4"/>
          <p:cNvCxnSpPr>
            <a:stCxn id="10" idx="0"/>
            <a:endCxn id="10" idx="2"/>
          </p:cNvCxnSpPr>
          <p:nvPr/>
        </p:nvCxnSpPr>
        <p:spPr>
          <a:xfrm>
            <a:off x="3810177" y="2172115"/>
            <a:ext cx="0" cy="352004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5" idx="0"/>
            <a:endCxn id="35" idx="2"/>
          </p:cNvCxnSpPr>
          <p:nvPr/>
        </p:nvCxnSpPr>
        <p:spPr>
          <a:xfrm>
            <a:off x="9317092" y="2172115"/>
            <a:ext cx="0" cy="352004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ttps://o.remove.bg/downloads/ad222ade-1b35-41ba-b07b-328bd97f0a08/1214449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88" y="2546079"/>
            <a:ext cx="1276420" cy="19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o.remove.bg/downloads/ad222ade-1b35-41ba-b07b-328bd97f0a08/1214449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72" y="3428241"/>
            <a:ext cx="1276420" cy="19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7" y="230033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17" y="230033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53" y="230033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26" y="392442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7" y="396033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55" y="3996249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o.remove.bg/downloads/f9f23a23-552d-475e-bce5-396c9e5f8068/150848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95" y="3531971"/>
            <a:ext cx="1121081" cy="1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32" y="2352353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32" y="2788979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31" y="3285167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4" y="3885076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4" y="4321702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s://o.remove.bg/downloads/cb343f8b-4491-4907-8980-5ba03511dddc/1190269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3" y="4817890"/>
            <a:ext cx="820459" cy="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46f766bc-3a1e-45d9-a845-0605e8dead4a/2766955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92" y="2151711"/>
            <a:ext cx="1553579" cy="16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ttps://o.remove.bg/downloads/46f766bc-3a1e-45d9-a845-0605e8dead4a/2766955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27" y="2764894"/>
            <a:ext cx="1553579" cy="16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s://o.remove.bg/downloads/46f766bc-3a1e-45d9-a845-0605e8dead4a/2766955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95" y="3831519"/>
            <a:ext cx="1553579" cy="16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811905" y="1088522"/>
            <a:ext cx="8478337" cy="762247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Полічи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об’єкти</a:t>
            </a:r>
            <a:r>
              <a:rPr lang="ru-RU" sz="2000" b="1" dirty="0">
                <a:solidFill>
                  <a:srgbClr val="7030A0"/>
                </a:solidFill>
              </a:rPr>
              <a:t> на кожному </a:t>
            </a:r>
            <a:r>
              <a:rPr lang="ru-RU" sz="2000" b="1" dirty="0" err="1">
                <a:solidFill>
                  <a:srgbClr val="7030A0"/>
                </a:solidFill>
              </a:rPr>
              <a:t>малюнку</a:t>
            </a:r>
            <a:r>
              <a:rPr lang="ru-RU" sz="2000" b="1" dirty="0">
                <a:solidFill>
                  <a:srgbClr val="7030A0"/>
                </a:solidFill>
              </a:rPr>
              <a:t> й запиши </a:t>
            </a:r>
            <a:r>
              <a:rPr lang="ru-RU" sz="2000" b="1" dirty="0" err="1">
                <a:solidFill>
                  <a:srgbClr val="7030A0"/>
                </a:solidFill>
              </a:rPr>
              <a:t>їх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кількість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Порівняй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ці</a:t>
            </a:r>
            <a:r>
              <a:rPr lang="ru-RU" sz="2000" b="1" dirty="0">
                <a:solidFill>
                  <a:srgbClr val="7030A0"/>
                </a:solidFill>
              </a:rPr>
              <a:t> числа.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75" name="Прямокутник: округлені кути 46">
            <a:extLst>
              <a:ext uri="{FF2B5EF4-FFF2-40B4-BE49-F238E27FC236}">
                <a16:creationId xmlns="" xmlns:a16="http://schemas.microsoft.com/office/drawing/2014/main" id="{488A8283-95C2-6A61-8C26-2D914DA08CF4}"/>
              </a:ext>
            </a:extLst>
          </p:cNvPr>
          <p:cNvSpPr/>
          <p:nvPr/>
        </p:nvSpPr>
        <p:spPr>
          <a:xfrm>
            <a:off x="2017826" y="5721027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Прямокутник: округлені кути 47">
            <a:extLst>
              <a:ext uri="{FF2B5EF4-FFF2-40B4-BE49-F238E27FC236}">
                <a16:creationId xmlns="" xmlns:a16="http://schemas.microsoft.com/office/drawing/2014/main" id="{4EC150A9-5CC3-09A5-EE9C-160DF4398B2E}"/>
              </a:ext>
            </a:extLst>
          </p:cNvPr>
          <p:cNvSpPr/>
          <p:nvPr/>
        </p:nvSpPr>
        <p:spPr>
          <a:xfrm>
            <a:off x="4590100" y="5721027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Прямокутник: округлені кути 48">
            <a:extLst>
              <a:ext uri="{FF2B5EF4-FFF2-40B4-BE49-F238E27FC236}">
                <a16:creationId xmlns="" xmlns:a16="http://schemas.microsoft.com/office/drawing/2014/main" id="{FC19DBA1-064C-B051-3020-55EE9351DE09}"/>
              </a:ext>
            </a:extLst>
          </p:cNvPr>
          <p:cNvSpPr/>
          <p:nvPr/>
        </p:nvSpPr>
        <p:spPr>
          <a:xfrm>
            <a:off x="7959231" y="5721027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Прямокутник: округлені кути 49">
            <a:extLst>
              <a:ext uri="{FF2B5EF4-FFF2-40B4-BE49-F238E27FC236}">
                <a16:creationId xmlns="" xmlns:a16="http://schemas.microsoft.com/office/drawing/2014/main" id="{A40B37C1-C015-B3EC-F96D-696B732B8BAC}"/>
              </a:ext>
            </a:extLst>
          </p:cNvPr>
          <p:cNvSpPr/>
          <p:nvPr/>
        </p:nvSpPr>
        <p:spPr>
          <a:xfrm>
            <a:off x="10633362" y="5721027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Прямокутник: округлені кути 50">
            <a:extLst>
              <a:ext uri="{FF2B5EF4-FFF2-40B4-BE49-F238E27FC236}">
                <a16:creationId xmlns="" xmlns:a16="http://schemas.microsoft.com/office/drawing/2014/main" id="{FDA47807-DBD1-B142-3A7F-D4112E7618A9}"/>
              </a:ext>
            </a:extLst>
          </p:cNvPr>
          <p:cNvSpPr/>
          <p:nvPr/>
        </p:nvSpPr>
        <p:spPr>
          <a:xfrm>
            <a:off x="2692030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51">
            <a:extLst>
              <a:ext uri="{FF2B5EF4-FFF2-40B4-BE49-F238E27FC236}">
                <a16:creationId xmlns="" xmlns:a16="http://schemas.microsoft.com/office/drawing/2014/main" id="{215AC277-8E16-191B-D00D-7B1992858327}"/>
              </a:ext>
            </a:extLst>
          </p:cNvPr>
          <p:cNvSpPr/>
          <p:nvPr/>
        </p:nvSpPr>
        <p:spPr>
          <a:xfrm>
            <a:off x="3259539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: округлені кути 52">
            <a:extLst>
              <a:ext uri="{FF2B5EF4-FFF2-40B4-BE49-F238E27FC236}">
                <a16:creationId xmlns="" xmlns:a16="http://schemas.microsoft.com/office/drawing/2014/main" id="{535FCB74-F510-4E40-0F04-3EC26C4E4532}"/>
              </a:ext>
            </a:extLst>
          </p:cNvPr>
          <p:cNvSpPr/>
          <p:nvPr/>
        </p:nvSpPr>
        <p:spPr>
          <a:xfrm>
            <a:off x="3822756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: округлені кути 53">
            <a:extLst>
              <a:ext uri="{FF2B5EF4-FFF2-40B4-BE49-F238E27FC236}">
                <a16:creationId xmlns="" xmlns:a16="http://schemas.microsoft.com/office/drawing/2014/main" id="{7C182EF9-EE69-6F6D-EAF1-00C993E3937F}"/>
              </a:ext>
            </a:extLst>
          </p:cNvPr>
          <p:cNvSpPr/>
          <p:nvPr/>
        </p:nvSpPr>
        <p:spPr>
          <a:xfrm>
            <a:off x="8730933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Прямокутник: округлені кути 54">
            <a:extLst>
              <a:ext uri="{FF2B5EF4-FFF2-40B4-BE49-F238E27FC236}">
                <a16:creationId xmlns="" xmlns:a16="http://schemas.microsoft.com/office/drawing/2014/main" id="{AF77FF7D-F282-36AD-9895-9962E8FF9756}"/>
              </a:ext>
            </a:extLst>
          </p:cNvPr>
          <p:cNvSpPr/>
          <p:nvPr/>
        </p:nvSpPr>
        <p:spPr>
          <a:xfrm>
            <a:off x="9298442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Прямокутник: округлені кути 55">
            <a:extLst>
              <a:ext uri="{FF2B5EF4-FFF2-40B4-BE49-F238E27FC236}">
                <a16:creationId xmlns="" xmlns:a16="http://schemas.microsoft.com/office/drawing/2014/main" id="{9922907B-3A33-52B4-7854-8513C9C80900}"/>
              </a:ext>
            </a:extLst>
          </p:cNvPr>
          <p:cNvSpPr/>
          <p:nvPr/>
        </p:nvSpPr>
        <p:spPr>
          <a:xfrm>
            <a:off x="9861659" y="6238114"/>
            <a:ext cx="567509" cy="51708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08BAD51-817B-B074-5734-6A2B8AF232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748826" y="5605721"/>
            <a:ext cx="424330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3E00770-F213-EDEA-CBE8-1262BEF3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33913" y="6343827"/>
            <a:ext cx="355260" cy="30453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40CDE745-7E21-06A0-2698-23BA4A79D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291" y="6341545"/>
            <a:ext cx="355260" cy="3045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555F0C-A59F-79B6-0786-A1F9F324C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933083" y="6171109"/>
            <a:ext cx="424330" cy="68689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608875E5-F0F2-8B60-1BEA-CC52574AC8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087870" y="5651410"/>
            <a:ext cx="470074" cy="68689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C8F6313-990C-1CF4-89B3-917AC83B51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744200" y="6150368"/>
            <a:ext cx="470074" cy="68689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C2AB0BC8-D34A-F0A3-7983-141552E7DD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056226" y="5651411"/>
            <a:ext cx="381740" cy="68689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6E38012F-07EB-7489-16D1-2E310B8606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783932" y="6164808"/>
            <a:ext cx="381740" cy="68689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BBAA29A-52E5-4EB4-B3DA-4E8132EF9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957" y="5702178"/>
            <a:ext cx="438950" cy="55478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1BC14E00-E1E1-43B3-ADDA-FF979C1A2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704" y="6210436"/>
            <a:ext cx="438950" cy="554784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21 №4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886717" y="5683295"/>
            <a:ext cx="708031" cy="71890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6432058" y="3536989"/>
            <a:ext cx="619654" cy="60434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154651" y="424340"/>
            <a:ext cx="8732066" cy="7667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нерівність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E6C3E50-681E-F5B7-F292-EA7EA7CD9FB4}"/>
              </a:ext>
            </a:extLst>
          </p:cNvPr>
          <p:cNvSpPr/>
          <p:nvPr/>
        </p:nvSpPr>
        <p:spPr>
          <a:xfrm>
            <a:off x="385316" y="1421094"/>
            <a:ext cx="3538669" cy="211589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комах на кожному </a:t>
            </a:r>
            <a:r>
              <a:rPr lang="ru-RU" sz="2400" b="1" dirty="0" err="1">
                <a:solidFill>
                  <a:srgbClr val="7030A0"/>
                </a:solidFill>
              </a:rPr>
              <a:t>малюнку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Визнач</a:t>
            </a:r>
            <a:r>
              <a:rPr lang="ru-RU" sz="2400" b="1" dirty="0">
                <a:solidFill>
                  <a:srgbClr val="7030A0"/>
                </a:solidFill>
              </a:rPr>
              <a:t>, кого </a:t>
            </a:r>
            <a:r>
              <a:rPr lang="ru-RU" sz="2400" b="1" dirty="0" err="1">
                <a:solidFill>
                  <a:srgbClr val="7030A0"/>
                </a:solidFill>
              </a:rPr>
              <a:t>більше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Склади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нерівність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7" y="227473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.remove.bg/downloads/9cbb7e28-b2f4-48e8-b83b-63f5c886bf0a/1414656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22" y="1670391"/>
            <a:ext cx="1071430" cy="9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32" y="227473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7" y="336600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97" y="336600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82356" y="1217403"/>
            <a:ext cx="712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5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6 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E6C3E50-681E-F5B7-F292-EA7EA7CD9FB4}"/>
              </a:ext>
            </a:extLst>
          </p:cNvPr>
          <p:cNvSpPr/>
          <p:nvPr/>
        </p:nvSpPr>
        <p:spPr>
          <a:xfrm>
            <a:off x="7783462" y="5773301"/>
            <a:ext cx="2381135" cy="753626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18" name="Picture 4" descr="https://o.remove.bg/downloads/9cbb7e28-b2f4-48e8-b83b-63f5c886bf0a/1414656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36" y="2754776"/>
            <a:ext cx="1071430" cy="9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o.remove.bg/downloads/9cbb7e28-b2f4-48e8-b83b-63f5c886bf0a/1414656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91" y="3839161"/>
            <a:ext cx="1071430" cy="9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o.remove.bg/downloads/9cbb7e28-b2f4-48e8-b83b-63f5c886bf0a/1414656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12" y="4761228"/>
            <a:ext cx="1071430" cy="9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19909" y="1217403"/>
            <a:ext cx="712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5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6 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866F702-B3B0-439D-8AA2-3E172135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002" y="1191074"/>
            <a:ext cx="1475360" cy="1316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0BD02E6-D158-4723-8097-246257360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1" y="4366445"/>
            <a:ext cx="1475360" cy="1316850"/>
          </a:xfrm>
          <a:prstGeom prst="rect">
            <a:avLst/>
          </a:prstGeom>
        </p:spPr>
      </p:pic>
      <p:pic>
        <p:nvPicPr>
          <p:cNvPr id="22" name="Picture 2" descr="https://o.remove.bg/downloads/944c3b19-9498-41b1-bbb2-7e2016cbf261/43653180-removebg-preview.png">
            <a:extLst>
              <a:ext uri="{FF2B5EF4-FFF2-40B4-BE49-F238E27FC236}">
                <a16:creationId xmlns="" xmlns:a16="http://schemas.microsoft.com/office/drawing/2014/main" id="{0D931E13-1551-41CD-917E-60974906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33" y="1193236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11039211" y="4958861"/>
            <a:ext cx="680935" cy="68096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6374663" y="2048608"/>
            <a:ext cx="659183" cy="62495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E6C3E50-681E-F5B7-F292-EA7EA7CD9FB4}"/>
              </a:ext>
            </a:extLst>
          </p:cNvPr>
          <p:cNvSpPr/>
          <p:nvPr/>
        </p:nvSpPr>
        <p:spPr>
          <a:xfrm>
            <a:off x="391785" y="1862915"/>
            <a:ext cx="3566585" cy="200953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овочів</a:t>
            </a:r>
            <a:r>
              <a:rPr lang="ru-RU" sz="2400" b="1" dirty="0">
                <a:solidFill>
                  <a:srgbClr val="7030A0"/>
                </a:solidFill>
              </a:rPr>
              <a:t> на кожному </a:t>
            </a:r>
            <a:r>
              <a:rPr lang="ru-RU" sz="2400" b="1" dirty="0" err="1">
                <a:solidFill>
                  <a:srgbClr val="7030A0"/>
                </a:solidFill>
              </a:rPr>
              <a:t>малюнку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Визнач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чого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більше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Склади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нерівність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E6C3E50-681E-F5B7-F292-EA7EA7CD9FB4}"/>
              </a:ext>
            </a:extLst>
          </p:cNvPr>
          <p:cNvSpPr/>
          <p:nvPr/>
        </p:nvSpPr>
        <p:spPr>
          <a:xfrm>
            <a:off x="7299196" y="5726756"/>
            <a:ext cx="3316355" cy="753626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32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7981862" y="1728060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9629626" y="1674553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8805744" y="1674553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Scary Clipart Carrot - Vegetables Cartoon - Png Download (#30942) - 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" b="89758" l="2500" r="96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78" y="1483507"/>
            <a:ext cx="1917677" cy="23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Scary Clipart Carrot - Vegetables Cartoon - Png Download (#30942) - 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" b="89758" l="2500" r="96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60" y="3565626"/>
            <a:ext cx="1917677" cy="23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36389" y="1192454"/>
            <a:ext cx="712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5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6 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22269" y="1217403"/>
            <a:ext cx="712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5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6 </a:t>
            </a:r>
          </a:p>
          <a:p>
            <a:r>
              <a:rPr lang="uk-UA" sz="48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41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7981862" y="3484297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9629626" y="3430790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8805744" y="3430790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54651" y="424340"/>
            <a:ext cx="8732066" cy="7667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нерівність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0331" y="422522"/>
            <a:ext cx="8707026" cy="8728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Пальчикова гімнастика</a:t>
            </a:r>
          </a:p>
        </p:txBody>
      </p:sp>
      <p:pic>
        <p:nvPicPr>
          <p:cNvPr id="6" name="Picture 4" descr="Упражнения для мелкой моторики детских ручек - У Знай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" r="11873"/>
          <a:stretch/>
        </p:blipFill>
        <p:spPr bwMode="auto">
          <a:xfrm>
            <a:off x="1018651" y="2128957"/>
            <a:ext cx="2763361" cy="2824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68935" y="1612900"/>
            <a:ext cx="5697070" cy="4826000"/>
          </a:xfrm>
          <a:prstGeom prst="roundRect">
            <a:avLst/>
          </a:prstGeom>
          <a:noFill/>
          <a:ln w="57150">
            <a:solidFill>
              <a:srgbClr val="00B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48896" y="1971601"/>
            <a:ext cx="483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Пташки летіли,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Сіли – посиділи,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Далі полетіли.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900"/>
          <a:stretch/>
        </p:blipFill>
        <p:spPr>
          <a:xfrm>
            <a:off x="7734149" y="3660598"/>
            <a:ext cx="2552147" cy="2281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A09A6D-0CCB-A5F9-3C72-B1359EFB4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2893"/>
          <a:stretch/>
        </p:blipFill>
        <p:spPr>
          <a:xfrm>
            <a:off x="4813272" y="3541261"/>
            <a:ext cx="1438270" cy="2281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00C443-5B6D-BA08-4017-07DF0A9A6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2893"/>
          <a:stretch/>
        </p:blipFill>
        <p:spPr>
          <a:xfrm>
            <a:off x="6251542" y="4025900"/>
            <a:ext cx="1438270" cy="22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1">
            <a:extLst>
              <a:ext uri="{FF2B5EF4-FFF2-40B4-BE49-F238E27FC236}">
                <a16:creationId xmlns="" xmlns:a16="http://schemas.microsoft.com/office/drawing/2014/main" id="{7F624358-E10A-1720-F0E7-916B74D12FCC}"/>
              </a:ext>
            </a:extLst>
          </p:cNvPr>
          <p:cNvSpPr/>
          <p:nvPr/>
        </p:nvSpPr>
        <p:spPr>
          <a:xfrm>
            <a:off x="1535798" y="404574"/>
            <a:ext cx="7482552" cy="676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Дні </a:t>
            </a:r>
            <a:r>
              <a:rPr lang="uk-UA" sz="4000" b="1" dirty="0">
                <a:solidFill>
                  <a:schemeClr val="bg1"/>
                </a:solidFill>
              </a:rPr>
              <a:t>тижня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1083695" y="1312611"/>
            <a:ext cx="2646335" cy="1409605"/>
          </a:xfrm>
          <a:prstGeom prst="wedgeRoundRectCallout">
            <a:avLst>
              <a:gd name="adj1" fmla="val -5446"/>
              <a:gd name="adj2" fmla="val 77774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тижні сім днів. Запам’ятай їхні назви.</a:t>
            </a: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="" xmlns:a16="http://schemas.microsoft.com/office/drawing/2014/main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52396" y="283968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10056593-BA41-4E72-7D73-6446C68E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33" y="4735075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1987D2DE-7AA5-4D24-5663-451E6E86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16" y="4723585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15">
            <a:extLst>
              <a:ext uri="{FF2B5EF4-FFF2-40B4-BE49-F238E27FC236}">
                <a16:creationId xmlns="" xmlns:a16="http://schemas.microsoft.com/office/drawing/2014/main" id="{B51579AE-5229-733A-C8B0-F8200DC8766D}"/>
              </a:ext>
            </a:extLst>
          </p:cNvPr>
          <p:cNvSpPr/>
          <p:nvPr/>
        </p:nvSpPr>
        <p:spPr>
          <a:xfrm>
            <a:off x="3187340" y="3031122"/>
            <a:ext cx="8712559" cy="3436838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1">
            <a:extLst>
              <a:ext uri="{FF2B5EF4-FFF2-40B4-BE49-F238E27FC236}">
                <a16:creationId xmlns="" xmlns:a16="http://schemas.microsoft.com/office/drawing/2014/main" id="{6B7059AD-A158-9195-8234-9DA4913C259E}"/>
              </a:ext>
            </a:extLst>
          </p:cNvPr>
          <p:cNvSpPr/>
          <p:nvPr/>
        </p:nvSpPr>
        <p:spPr>
          <a:xfrm>
            <a:off x="5254909" y="1353180"/>
            <a:ext cx="3562714" cy="125345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Скільки днів у тижні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3" name="Picture 4" descr="Солнышко. Клипарт с прозрачностью. png">
            <a:extLst>
              <a:ext uri="{FF2B5EF4-FFF2-40B4-BE49-F238E27FC236}">
                <a16:creationId xmlns="" xmlns:a16="http://schemas.microsoft.com/office/drawing/2014/main" id="{6FC614A8-980A-6ECC-ED6B-ADAD6B8E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31" y="156593"/>
            <a:ext cx="2542667" cy="25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9D44EEB3-DAF8-99BC-69F3-A2480A92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34" y="3207932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7C10D19-9631-1901-0F4C-8D283E400DE2}"/>
              </a:ext>
            </a:extLst>
          </p:cNvPr>
          <p:cNvSpPr txBox="1"/>
          <p:nvPr/>
        </p:nvSpPr>
        <p:spPr>
          <a:xfrm>
            <a:off x="4422825" y="3760768"/>
            <a:ext cx="193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Понеділок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353DDE2-594C-A0BA-D932-D7BB6E845ACC}"/>
              </a:ext>
            </a:extLst>
          </p:cNvPr>
          <p:cNvSpPr txBox="1"/>
          <p:nvPr/>
        </p:nvSpPr>
        <p:spPr>
          <a:xfrm>
            <a:off x="10157939" y="5287911"/>
            <a:ext cx="127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Неділя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C800DF49-D371-5CD9-C8C9-4C2FC843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84" y="3219422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C65EA9C-508F-CFE2-735B-DF77798005FF}"/>
              </a:ext>
            </a:extLst>
          </p:cNvPr>
          <p:cNvSpPr txBox="1"/>
          <p:nvPr/>
        </p:nvSpPr>
        <p:spPr>
          <a:xfrm>
            <a:off x="7035896" y="3772258"/>
            <a:ext cx="163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Вівторок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82B2D094-553B-87F7-BEB6-4C565005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50" y="3208350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43EEC6E-B91B-3274-E591-3033056F3E78}"/>
              </a:ext>
            </a:extLst>
          </p:cNvPr>
          <p:cNvSpPr txBox="1"/>
          <p:nvPr/>
        </p:nvSpPr>
        <p:spPr>
          <a:xfrm>
            <a:off x="9617862" y="3760768"/>
            <a:ext cx="1454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Середа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05DEC12-D1FC-4AF5-66CB-7BC3745F5A92}"/>
              </a:ext>
            </a:extLst>
          </p:cNvPr>
          <p:cNvSpPr txBox="1"/>
          <p:nvPr/>
        </p:nvSpPr>
        <p:spPr>
          <a:xfrm>
            <a:off x="3677913" y="5287911"/>
            <a:ext cx="141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856BBF20-F3A8-EEE0-F026-8D55AED0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09" y="4735075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D217B56-3E70-1F7A-3328-AC69612AA1D7}"/>
              </a:ext>
            </a:extLst>
          </p:cNvPr>
          <p:cNvSpPr txBox="1"/>
          <p:nvPr/>
        </p:nvSpPr>
        <p:spPr>
          <a:xfrm>
            <a:off x="5717108" y="5276421"/>
            <a:ext cx="166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П'ятниця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Пустой Зеленый Календарь Клипарт Изображения">
            <a:extLst>
              <a:ext uri="{FF2B5EF4-FFF2-40B4-BE49-F238E27FC236}">
                <a16:creationId xmlns="" xmlns:a16="http://schemas.microsoft.com/office/drawing/2014/main" id="{5577AAA8-7D18-BB12-7A6D-2653EF35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58" y="4735075"/>
            <a:ext cx="2414166" cy="16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1CD99E8-7342-C78A-6472-762056F30048}"/>
              </a:ext>
            </a:extLst>
          </p:cNvPr>
          <p:cNvSpPr txBox="1"/>
          <p:nvPr/>
        </p:nvSpPr>
        <p:spPr>
          <a:xfrm>
            <a:off x="8022137" y="5287911"/>
            <a:ext cx="130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34F827C0-8719-7551-5D92-CE6B840C311F}"/>
              </a:ext>
            </a:extLst>
          </p:cNvPr>
          <p:cNvSpPr/>
          <p:nvPr/>
        </p:nvSpPr>
        <p:spPr>
          <a:xfrm>
            <a:off x="4478216" y="4218695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21210EC-8B20-B0E7-8D94-B97DDCC43009}"/>
              </a:ext>
            </a:extLst>
          </p:cNvPr>
          <p:cNvSpPr/>
          <p:nvPr/>
        </p:nvSpPr>
        <p:spPr>
          <a:xfrm>
            <a:off x="6968766" y="4218695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74D8A139-3AB5-6559-1716-D28B6FD40F31}"/>
              </a:ext>
            </a:extLst>
          </p:cNvPr>
          <p:cNvSpPr/>
          <p:nvPr/>
        </p:nvSpPr>
        <p:spPr>
          <a:xfrm>
            <a:off x="9382932" y="4218695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DF4A8EB0-D87C-6D11-594F-91028EBFE8EE}"/>
              </a:ext>
            </a:extLst>
          </p:cNvPr>
          <p:cNvSpPr/>
          <p:nvPr/>
        </p:nvSpPr>
        <p:spPr>
          <a:xfrm>
            <a:off x="3522587" y="5705302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08A92674-BC21-7BFE-035C-3BEDC3CED15D}"/>
              </a:ext>
            </a:extLst>
          </p:cNvPr>
          <p:cNvSpPr/>
          <p:nvPr/>
        </p:nvSpPr>
        <p:spPr>
          <a:xfrm>
            <a:off x="5644285" y="5705302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C6398447-37D8-6BF1-DD57-71D8B3278BA5}"/>
              </a:ext>
            </a:extLst>
          </p:cNvPr>
          <p:cNvSpPr/>
          <p:nvPr/>
        </p:nvSpPr>
        <p:spPr>
          <a:xfrm>
            <a:off x="7799377" y="5705302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FBF5D18F-31AC-7A29-1461-3A0244D17A23}"/>
              </a:ext>
            </a:extLst>
          </p:cNvPr>
          <p:cNvSpPr/>
          <p:nvPr/>
        </p:nvSpPr>
        <p:spPr>
          <a:xfrm>
            <a:off x="9913164" y="5705302"/>
            <a:ext cx="354700" cy="3359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FF3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3614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6" grpId="0"/>
      <p:bldP spid="28" grpId="0"/>
      <p:bldP spid="30" grpId="0"/>
      <p:bldP spid="31" grpId="0"/>
      <p:bldP spid="34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53123" y="494529"/>
            <a:ext cx="8732066" cy="6987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Дні тижня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5400" y="1261145"/>
            <a:ext cx="475571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Днів у тижні рівно сім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– Назви вивчимо усі.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Понеділок – перший день,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А за ним вівторок йде.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Далі середа, четвер –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13907" y="3788152"/>
            <a:ext cx="498118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Твердо знаю я тепер.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Після п’ятниці – субота,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Де кінчається робота.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Ну, а сьомий день який?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Та звичайно ж – вихідний.</a:t>
            </a:r>
          </a:p>
        </p:txBody>
      </p:sp>
      <p:pic>
        <p:nvPicPr>
          <p:cNvPr id="20" name="Picture 2" descr="Блог Вінніцкої Ірини Олександрівни: Парад днів тижня">
            <a:extLst>
              <a:ext uri="{FF2B5EF4-FFF2-40B4-BE49-F238E27FC236}">
                <a16:creationId xmlns="" xmlns:a16="http://schemas.microsoft.com/office/drawing/2014/main" id="{9512742F-F1B0-FE98-6739-FB84ADC2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1" y="1261145"/>
            <a:ext cx="3569398" cy="26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Шерман и Пенни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5BEA51C6-8608-BA04-8A7E-8CBF536E3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" b="97556" l="49465" r="94861">
                        <a14:backgroundMark x1="56959" y1="50752" x2="56959" y2="50752"/>
                        <a14:backgroundMark x1="52034" y1="50376" x2="52034" y2="50376"/>
                        <a14:backgroundMark x1="59743" y1="50940" x2="59743" y2="50940"/>
                        <a14:backgroundMark x1="64240" y1="50376" x2="64240" y2="50376"/>
                        <a14:backgroundMark x1="67024" y1="50940" x2="67024" y2="5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7"/>
          <a:stretch/>
        </p:blipFill>
        <p:spPr bwMode="auto">
          <a:xfrm>
            <a:off x="792340" y="1719406"/>
            <a:ext cx="2121567" cy="47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52D744B4-8C98-06C7-306F-582F85CEA239}"/>
              </a:ext>
            </a:extLst>
          </p:cNvPr>
          <p:cNvSpPr/>
          <p:nvPr/>
        </p:nvSpPr>
        <p:spPr>
          <a:xfrm>
            <a:off x="1621344" y="422212"/>
            <a:ext cx="9384655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Повторення вивченого матеріалу. Дні тижня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80123" y="1203041"/>
            <a:ext cx="7336221" cy="38257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8527" y="1265004"/>
            <a:ext cx="6664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Який день тижня передує </a:t>
            </a:r>
            <a:r>
              <a:rPr lang="uk-UA" sz="2800" b="1" dirty="0" smtClean="0">
                <a:solidFill>
                  <a:srgbClr val="7030A0"/>
                </a:solidFill>
              </a:rPr>
              <a:t>четвергу? </a:t>
            </a:r>
            <a:endParaRPr lang="uk-UA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Який день настане після неділі?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Після якого дня приходить середа?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Який день від початку тижня настане   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      останнім?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А передостаннім?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Сьогодні </a:t>
            </a:r>
            <a:r>
              <a:rPr lang="uk-UA" sz="2800" b="1" dirty="0" smtClean="0">
                <a:solidFill>
                  <a:srgbClr val="7030A0"/>
                </a:solidFill>
              </a:rPr>
              <a:t>середа. </a:t>
            </a:r>
            <a:r>
              <a:rPr lang="uk-UA" sz="2800" b="1" dirty="0">
                <a:solidFill>
                  <a:srgbClr val="7030A0"/>
                </a:solidFill>
              </a:rPr>
              <a:t>Що буде завтра?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Цікаво, чому п’ятниця має таку назву?</a:t>
            </a:r>
          </a:p>
        </p:txBody>
      </p:sp>
      <p:pic>
        <p:nvPicPr>
          <p:cNvPr id="22" name="Picture 4" descr="Картинки для оформлення. &quot;Дні тижня&quot;">
            <a:extLst>
              <a:ext uri="{FF2B5EF4-FFF2-40B4-BE49-F238E27FC236}">
                <a16:creationId xmlns="" xmlns:a16="http://schemas.microsoft.com/office/drawing/2014/main" id="{C0C00C18-AB5B-17D6-34DF-4ECF36FC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00" y="5287383"/>
            <a:ext cx="1755253" cy="12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артинки для оформлення. &quot;Дні тижня&quot;">
            <a:extLst>
              <a:ext uri="{FF2B5EF4-FFF2-40B4-BE49-F238E27FC236}">
                <a16:creationId xmlns="" xmlns:a16="http://schemas.microsoft.com/office/drawing/2014/main" id="{054A5501-D343-20BB-F068-9B48E40C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43" y="5309123"/>
            <a:ext cx="1695324" cy="12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Картинки для оформлення. &quot;Дні тижня&quot;">
            <a:extLst>
              <a:ext uri="{FF2B5EF4-FFF2-40B4-BE49-F238E27FC236}">
                <a16:creationId xmlns="" xmlns:a16="http://schemas.microsoft.com/office/drawing/2014/main" id="{461840CA-CBDA-9D2C-D2F5-79244253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3" y="5292956"/>
            <a:ext cx="1767082" cy="12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Картинки для оформлення. &quot;Дні тижня&quot;">
            <a:extLst>
              <a:ext uri="{FF2B5EF4-FFF2-40B4-BE49-F238E27FC236}">
                <a16:creationId xmlns="" xmlns:a16="http://schemas.microsoft.com/office/drawing/2014/main" id="{8B2B72C7-C916-470C-BBCA-BDD3436D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89" y="5307701"/>
            <a:ext cx="1755253" cy="12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Нова Українська Школа. Дні тижня">
            <a:extLst>
              <a:ext uri="{FF2B5EF4-FFF2-40B4-BE49-F238E27FC236}">
                <a16:creationId xmlns="" xmlns:a16="http://schemas.microsoft.com/office/drawing/2014/main" id="{524ED496-83B2-BC77-D04D-26E766DC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50" y="5306350"/>
            <a:ext cx="1799368" cy="13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Нова Українська Школа. Дні тижня">
            <a:extLst>
              <a:ext uri="{FF2B5EF4-FFF2-40B4-BE49-F238E27FC236}">
                <a16:creationId xmlns="" xmlns:a16="http://schemas.microsoft.com/office/drawing/2014/main" id="{7C6CD568-0344-4C0F-3431-A03BA675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9" y="5228478"/>
            <a:ext cx="1806478" cy="1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Нова Українська Школа. Дні тижня">
            <a:extLst>
              <a:ext uri="{FF2B5EF4-FFF2-40B4-BE49-F238E27FC236}">
                <a16:creationId xmlns="" xmlns:a16="http://schemas.microsoft.com/office/drawing/2014/main" id="{13DF939D-7657-6758-0D53-6F051BCA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316" y="5314210"/>
            <a:ext cx="1799368" cy="13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Блог Вінніцкої Ірини Олександрівни: Парад днів тижня">
            <a:extLst>
              <a:ext uri="{FF2B5EF4-FFF2-40B4-BE49-F238E27FC236}">
                <a16:creationId xmlns="" xmlns:a16="http://schemas.microsoft.com/office/drawing/2014/main" id="{676F8054-8F5B-9988-8287-2286A3EB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3" y="1587061"/>
            <a:ext cx="3274668" cy="24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648" y="421446"/>
            <a:ext cx="8732066" cy="7542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39" y="4223790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34" y="1491016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8846059" y="1445943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179512" y="1481416"/>
            <a:ext cx="4918166" cy="2657727"/>
          </a:xfrm>
          <a:prstGeom prst="cloudCallout">
            <a:avLst>
              <a:gd name="adj1" fmla="val 62982"/>
              <a:gd name="adj2" fmla="val 31623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125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314733" y="422211"/>
            <a:ext cx="8732066" cy="6400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Закріплення складу числа 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rot="16961460">
            <a:off x="9108811" y="2693954"/>
            <a:ext cx="2165684" cy="25417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49827" y="1182050"/>
            <a:ext cx="4955203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Які м’ячі потраплять у ворота?</a:t>
            </a:r>
          </a:p>
        </p:txBody>
      </p:sp>
      <p:pic>
        <p:nvPicPr>
          <p:cNvPr id="27" name="Picture 2" descr="Футбольные ворот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31" y="1395312"/>
            <a:ext cx="3297444" cy="27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Симпатичные футболист - векторные изображения, Симпатичные футболист  картин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" y="422212"/>
            <a:ext cx="2938449" cy="38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1" y="4444624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915206" y="4971985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20" y="2851562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211225" y="3378923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+ 3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8" y="2061615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814143" y="2588976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92" y="5036588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4705497" y="5563949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30" y="5194407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6446835" y="5721768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17" y="5270581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8200722" y="5797942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4238368" y="3365877"/>
            <a:ext cx="5662562" cy="160610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477723" y="3463530"/>
            <a:ext cx="5594399" cy="424183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218339" y="3516636"/>
            <a:ext cx="2973315" cy="1719032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705030" y="21449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28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04723" y="410524"/>
            <a:ext cx="8732066" cy="6873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4430" y="1805485"/>
            <a:ext cx="4019958" cy="13513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Якою</a:t>
            </a:r>
            <a:r>
              <a:rPr lang="ru-RU" sz="2800" b="1" dirty="0">
                <a:solidFill>
                  <a:srgbClr val="7030A0"/>
                </a:solidFill>
              </a:rPr>
              <a:t> рукою </a:t>
            </a:r>
            <a:r>
              <a:rPr lang="ru-RU" sz="2800" b="1" dirty="0" err="1">
                <a:solidFill>
                  <a:srgbClr val="7030A0"/>
                </a:solidFill>
              </a:rPr>
              <a:t>дівчинка</a:t>
            </a:r>
            <a:r>
              <a:rPr lang="ru-RU" sz="2800" b="1" dirty="0">
                <a:solidFill>
                  <a:srgbClr val="7030A0"/>
                </a:solidFill>
              </a:rPr>
              <a:t> кинула </a:t>
            </a:r>
            <a:r>
              <a:rPr lang="ru-RU" sz="2800" b="1" dirty="0" err="1">
                <a:solidFill>
                  <a:srgbClr val="7030A0"/>
                </a:solidFill>
              </a:rPr>
              <a:t>м’яч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o.remove.bg/downloads/e31aa46f-933f-4799-a186-97f7c319f8c4/42950654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1" y="1413857"/>
            <a:ext cx="5920289" cy="53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7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52145" y="466009"/>
            <a:ext cx="8732066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A5962D1-4734-139C-059F-0360AD49CDD0}"/>
              </a:ext>
            </a:extLst>
          </p:cNvPr>
          <p:cNvSpPr/>
          <p:nvPr/>
        </p:nvSpPr>
        <p:spPr>
          <a:xfrm>
            <a:off x="3076182" y="1252535"/>
            <a:ext cx="5883992" cy="64558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Порахуй скільки зображено </a:t>
            </a:r>
            <a:r>
              <a:rPr lang="uk-UA" sz="2400" b="1" dirty="0" smtClean="0">
                <a:solidFill>
                  <a:srgbClr val="7030A0"/>
                </a:solidFill>
              </a:rPr>
              <a:t>рибок.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Яке число менше 4 на 1? Більше 4 на 1?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user\Downloads\pngwing.com - 2020-06-13T001845.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892199"/>
            <a:ext cx="3509281" cy="33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pngwing.com - 2020-06-13T001800.6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48" y="4005810"/>
            <a:ext cx="4256786" cy="24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ownloads\pngwing.com - 2020-06-13T001800.6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02" y="2274023"/>
            <a:ext cx="2350580" cy="1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ownloads\pngwing.com - 2020-06-13T001800.6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98" y="1575327"/>
            <a:ext cx="2128393" cy="12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ownloads\pngwing.com - 2020-06-13T001845.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0" y="3163681"/>
            <a:ext cx="3509978" cy="33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ownloads\pngwing.com - 2020-06-13T001800.6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8" y="1653677"/>
            <a:ext cx="2128393" cy="12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A5962D1-4734-139C-059F-0360AD49CDD0}"/>
              </a:ext>
            </a:extLst>
          </p:cNvPr>
          <p:cNvSpPr/>
          <p:nvPr/>
        </p:nvSpPr>
        <p:spPr>
          <a:xfrm>
            <a:off x="3080656" y="1230487"/>
            <a:ext cx="6032721" cy="685800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Порахуй скільки зображено левів.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Яке </a:t>
            </a:r>
            <a:r>
              <a:rPr lang="uk-UA" sz="2400" b="1" dirty="0">
                <a:solidFill>
                  <a:srgbClr val="7030A0"/>
                </a:solidFill>
              </a:rPr>
              <a:t>число менше </a:t>
            </a:r>
            <a:r>
              <a:rPr lang="uk-UA" sz="2400" b="1" dirty="0" smtClean="0">
                <a:solidFill>
                  <a:srgbClr val="7030A0"/>
                </a:solidFill>
              </a:rPr>
              <a:t>6 </a:t>
            </a:r>
            <a:r>
              <a:rPr lang="uk-UA" sz="2400" b="1" dirty="0">
                <a:solidFill>
                  <a:srgbClr val="7030A0"/>
                </a:solidFill>
              </a:rPr>
              <a:t>на 1? Більше </a:t>
            </a:r>
            <a:r>
              <a:rPr lang="uk-UA" sz="2400" b="1" dirty="0" smtClean="0">
                <a:solidFill>
                  <a:srgbClr val="7030A0"/>
                </a:solidFill>
              </a:rPr>
              <a:t>6 </a:t>
            </a:r>
            <a:r>
              <a:rPr lang="uk-UA" sz="2400" b="1" dirty="0">
                <a:solidFill>
                  <a:srgbClr val="7030A0"/>
                </a:solidFill>
              </a:rPr>
              <a:t>на 1</a:t>
            </a:r>
            <a:r>
              <a:rPr lang="uk-UA" sz="2400" b="1" dirty="0" smtClean="0">
                <a:solidFill>
                  <a:srgbClr val="7030A0"/>
                </a:solidFill>
              </a:rPr>
              <a:t>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74" y="2013438"/>
            <a:ext cx="1875584" cy="18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5" y="1646834"/>
            <a:ext cx="2242188" cy="2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89" y="4229390"/>
            <a:ext cx="2242188" cy="2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14" y="4230671"/>
            <a:ext cx="2242188" cy="2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14" y="4492277"/>
            <a:ext cx="2242188" cy="2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ownloads\pngwing.com - 2020-06-13T001912.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3" y="4180484"/>
            <a:ext cx="2242188" cy="22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ownloads\pngwing.com - 2020-06-13T002308.5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88" y="1869323"/>
            <a:ext cx="2055127" cy="20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ownloads\pngwing.com - 2020-06-13T002308.5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15" y="1919307"/>
            <a:ext cx="2087180" cy="20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52145" y="466009"/>
            <a:ext cx="8732066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A5962D1-4734-139C-059F-0360AD49CDD0}"/>
              </a:ext>
            </a:extLst>
          </p:cNvPr>
          <p:cNvSpPr/>
          <p:nvPr/>
        </p:nvSpPr>
        <p:spPr>
          <a:xfrm>
            <a:off x="2079772" y="1272153"/>
            <a:ext cx="7050899" cy="64558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 Полічи </a:t>
            </a:r>
            <a:r>
              <a:rPr lang="uk-UA" sz="2000" b="1" dirty="0" smtClean="0">
                <a:solidFill>
                  <a:srgbClr val="7030A0"/>
                </a:solidFill>
              </a:rPr>
              <a:t>тварин  </a:t>
            </a:r>
            <a:r>
              <a:rPr lang="uk-UA" sz="2000" b="1" dirty="0">
                <a:solidFill>
                  <a:srgbClr val="7030A0"/>
                </a:solidFill>
              </a:rPr>
              <a:t>у кожній групі.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Назви </a:t>
            </a:r>
            <a:r>
              <a:rPr lang="uk-UA" sz="2000" b="1" dirty="0">
                <a:solidFill>
                  <a:srgbClr val="7030A0"/>
                </a:solidFill>
              </a:rPr>
              <a:t>групи тварин від найменшої кількості до найбільшої.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4" name="Picture 9" descr="C:\Users\user\Downloads\pngwing.com - 2020-06-12T201234.7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7" y="3975654"/>
            <a:ext cx="1271624" cy="17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wnloads\pngwing.com - 2020-06-12T194005.4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" y="3400777"/>
            <a:ext cx="1541374" cy="19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ownloads\pngwing.com - 2020-06-12T194005.4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27" y="3278151"/>
            <a:ext cx="1541374" cy="19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ser\Downloads\pngwing.com - 2020-06-12T195330.56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9948"/>
          <a:stretch/>
        </p:blipFill>
        <p:spPr bwMode="auto">
          <a:xfrm>
            <a:off x="1134715" y="4544591"/>
            <a:ext cx="1008994" cy="18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user\Downloads\pngwing.com - 2020-06-12T195330.56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9948"/>
          <a:stretch/>
        </p:blipFill>
        <p:spPr bwMode="auto">
          <a:xfrm>
            <a:off x="2079744" y="4535510"/>
            <a:ext cx="1008994" cy="18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ownloads\pngwing.com - 2020-06-12T194005.4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41" y="3278152"/>
            <a:ext cx="1541374" cy="19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ser\Downloads\pngwing.com - 2020-06-12T195330.56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9948"/>
          <a:stretch/>
        </p:blipFill>
        <p:spPr bwMode="auto">
          <a:xfrm>
            <a:off x="3042989" y="4544591"/>
            <a:ext cx="1008994" cy="18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user\Downloads\pngwing.com - 2020-06-12T200411.6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68" y="2164332"/>
            <a:ext cx="2032438" cy="23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user\Downloads\pngwing.com - 2020-06-12T200411.6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19" y="2092562"/>
            <a:ext cx="2032438" cy="23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user\Downloads\pngwing.com - 2020-06-12T200411.6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50" y="2164332"/>
            <a:ext cx="2032438" cy="23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user\Downloads\pngwing.com - 2020-06-12T200411.6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14" y="2231567"/>
            <a:ext cx="2032438" cy="23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user\Downloads\pngwing.com - 2020-06-12T201234.7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68" y="3917841"/>
            <a:ext cx="1271624" cy="17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user\Downloads\pngwing.com - 2020-06-12T201234.7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80" y="4017979"/>
            <a:ext cx="1271624" cy="17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user\Downloads\pngwing.com - 2020-06-12T201234.7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04" y="4229890"/>
            <a:ext cx="1271624" cy="17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user\Downloads\pngwing.com - 2020-06-12T201111.4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2" y="4839335"/>
            <a:ext cx="969449" cy="16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user\Downloads\pngwing.com - 2020-06-12T201412.16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92" y="5318048"/>
            <a:ext cx="1107643" cy="1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user\Downloads\pngwing.com - 2020-06-12T201412.16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46" y="5244071"/>
            <a:ext cx="1107643" cy="1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749215" y="216433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23234" y="431985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46768" y="274706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52145" y="466009"/>
            <a:ext cx="8732066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png_lelik: Веточки -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" y="1974867"/>
            <a:ext cx="3776671" cy="18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07590" y="426266"/>
            <a:ext cx="8732066" cy="6696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0095" y="2769958"/>
            <a:ext cx="4998361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Ось до класу на урок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Прилетіло </a:t>
            </a:r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uk-UA" sz="3200" b="1" dirty="0">
                <a:solidFill>
                  <a:srgbClr val="7030A0"/>
                </a:solidFill>
              </a:rPr>
              <a:t> сорок,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Та із них лиш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uk-UA" sz="3200" b="1" dirty="0">
                <a:solidFill>
                  <a:srgbClr val="7030A0"/>
                </a:solidFill>
              </a:rPr>
              <a:t> сорок 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Добре вивчили урок.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Скільки ледарів сорок 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Завітало на урок?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8" name="Picture 6" descr="Логопед советует...: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6" y="1639275"/>
            <a:ext cx="1758721" cy="13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4015" y="1454702"/>
            <a:ext cx="1485782" cy="8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98" y="1659554"/>
            <a:ext cx="1726257" cy="17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77" y="1500386"/>
            <a:ext cx="1533822" cy="15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3253" y="2194440"/>
            <a:ext cx="1773088" cy="10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7875">
            <a:off x="568533" y="2646632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7621">
            <a:off x="994663" y="2711469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79376" y="3020295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39519" y="2790853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7203">
            <a:off x="1723277" y="3033828"/>
            <a:ext cx="302013" cy="3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Загадай загадку - покажи отгадку - Форум о бесплатных мини играх и  казуальных играх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03" y="3825352"/>
            <a:ext cx="2452713" cy="16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орока векторы, картинки, клипарт Сорока | скачать на Depositphot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54" y="4544675"/>
            <a:ext cx="1557864" cy="15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11">
            <a:extLst>
              <a:ext uri="{FF2B5EF4-FFF2-40B4-BE49-F238E27FC236}">
                <a16:creationId xmlns="" xmlns:a16="http://schemas.microsoft.com/office/drawing/2014/main" id="{5D5E54D2-576C-B706-FC30-95DE7DCCA062}"/>
              </a:ext>
            </a:extLst>
          </p:cNvPr>
          <p:cNvSpPr/>
          <p:nvPr/>
        </p:nvSpPr>
        <p:spPr>
          <a:xfrm>
            <a:off x="1278712" y="430232"/>
            <a:ext cx="8732066" cy="7382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«Сусідні» числа</a:t>
            </a:r>
            <a:r>
              <a:rPr lang="uk-UA" sz="40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9FF0336-6C8E-2CCF-C000-D72A590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1269876"/>
            <a:ext cx="7734300" cy="2628900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A8B66F96-71B1-336C-1488-B400DF12C972}"/>
              </a:ext>
            </a:extLst>
          </p:cNvPr>
          <p:cNvSpPr/>
          <p:nvPr/>
        </p:nvSpPr>
        <p:spPr>
          <a:xfrm>
            <a:off x="7490158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EE438ECD-7258-F3C6-442A-5D06110CCEF4}"/>
              </a:ext>
            </a:extLst>
          </p:cNvPr>
          <p:cNvSpPr/>
          <p:nvPr/>
        </p:nvSpPr>
        <p:spPr>
          <a:xfrm>
            <a:off x="5172658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3A820592-3A59-A671-FCCF-5FC849CBF726}"/>
              </a:ext>
            </a:extLst>
          </p:cNvPr>
          <p:cNvSpPr/>
          <p:nvPr/>
        </p:nvSpPr>
        <p:spPr>
          <a:xfrm>
            <a:off x="9948844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трелка вправо 53">
            <a:extLst>
              <a:ext uri="{FF2B5EF4-FFF2-40B4-BE49-F238E27FC236}">
                <a16:creationId xmlns="" xmlns:a16="http://schemas.microsoft.com/office/drawing/2014/main" id="{31693E58-FC09-0C17-9D61-5928233EEF1F}"/>
              </a:ext>
            </a:extLst>
          </p:cNvPr>
          <p:cNvSpPr/>
          <p:nvPr/>
        </p:nvSpPr>
        <p:spPr>
          <a:xfrm rot="10800000">
            <a:off x="6435062" y="2584326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52">
            <a:extLst>
              <a:ext uri="{FF2B5EF4-FFF2-40B4-BE49-F238E27FC236}">
                <a16:creationId xmlns="" xmlns:a16="http://schemas.microsoft.com/office/drawing/2014/main" id="{F5603555-8DBE-BBBB-F2D3-5600C861EF27}"/>
              </a:ext>
            </a:extLst>
          </p:cNvPr>
          <p:cNvSpPr/>
          <p:nvPr/>
        </p:nvSpPr>
        <p:spPr>
          <a:xfrm rot="10800000" flipH="1">
            <a:off x="8825179" y="2584327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8269A0F-C36C-73B3-5859-F8BA2EA5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3806888"/>
            <a:ext cx="7734300" cy="2628900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9AAE759A-9C8C-F74D-3A76-2A533899A302}"/>
              </a:ext>
            </a:extLst>
          </p:cNvPr>
          <p:cNvSpPr/>
          <p:nvPr/>
        </p:nvSpPr>
        <p:spPr>
          <a:xfrm>
            <a:off x="7471686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34E64BFF-5FB5-85A4-AA33-A3D521C2FE03}"/>
              </a:ext>
            </a:extLst>
          </p:cNvPr>
          <p:cNvSpPr/>
          <p:nvPr/>
        </p:nvSpPr>
        <p:spPr>
          <a:xfrm>
            <a:off x="5172658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5AFA1D72-422E-8A94-91B3-F59548F6D43B}"/>
              </a:ext>
            </a:extLst>
          </p:cNvPr>
          <p:cNvSpPr/>
          <p:nvPr/>
        </p:nvSpPr>
        <p:spPr>
          <a:xfrm>
            <a:off x="9948844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трелка вправо 53">
            <a:extLst>
              <a:ext uri="{FF2B5EF4-FFF2-40B4-BE49-F238E27FC236}">
                <a16:creationId xmlns="" xmlns:a16="http://schemas.microsoft.com/office/drawing/2014/main" id="{DDABDADC-9F07-6D8C-DCF0-5766C6B81524}"/>
              </a:ext>
            </a:extLst>
          </p:cNvPr>
          <p:cNvSpPr/>
          <p:nvPr/>
        </p:nvSpPr>
        <p:spPr>
          <a:xfrm rot="10800000">
            <a:off x="6435062" y="5121338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52">
            <a:extLst>
              <a:ext uri="{FF2B5EF4-FFF2-40B4-BE49-F238E27FC236}">
                <a16:creationId xmlns="" xmlns:a16="http://schemas.microsoft.com/office/drawing/2014/main" id="{DCE149F1-B3E3-979C-BD9F-1AE0AAD40D1D}"/>
              </a:ext>
            </a:extLst>
          </p:cNvPr>
          <p:cNvSpPr/>
          <p:nvPr/>
        </p:nvSpPr>
        <p:spPr>
          <a:xfrm rot="10800000" flipH="1">
            <a:off x="8825179" y="5121339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E6C3E50-681E-F5B7-F292-EA7EA7CD9FB4}"/>
              </a:ext>
            </a:extLst>
          </p:cNvPr>
          <p:cNvSpPr/>
          <p:nvPr/>
        </p:nvSpPr>
        <p:spPr>
          <a:xfrm>
            <a:off x="473131" y="1353180"/>
            <a:ext cx="2907524" cy="157716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Назви 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«сусідів» числа 5; 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«сусідів» числа 6.</a:t>
            </a:r>
          </a:p>
        </p:txBody>
      </p:sp>
      <p:pic>
        <p:nvPicPr>
          <p:cNvPr id="49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20BD610C-AFFC-982C-A73C-50BB7E7D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4" y="3623243"/>
            <a:ext cx="3267265" cy="28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515562" y="1335808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6" y="1335808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27" y="499561"/>
            <a:ext cx="8732066" cy="7375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665" y="1473919"/>
            <a:ext cx="463793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будемо вивчати склад числа 7. </a:t>
            </a:r>
          </a:p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Ознайомимося з цифрою 7.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170887" y="4482174"/>
            <a:ext cx="6646984" cy="26379"/>
          </a:xfrm>
          <a:prstGeom prst="line">
            <a:avLst/>
          </a:prstGeom>
          <a:ln w="7620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051969" y="4396452"/>
            <a:ext cx="237836" cy="2242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88571" y="4231594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91602" y="4249180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04528" y="4264598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86044" y="4222801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88212" y="4235990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20621" y="4231594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1667" y="4249180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3813" y="4833968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832" y="4833968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9282" y="4827269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6289" y="4827269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2160" y="4827269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8189" y="4833968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93163" y="4833968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7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649543" y="4260569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59626" y="4779315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8DF8DCBA-48FB-432A-73B4-9E5D42983D0E}"/>
              </a:ext>
            </a:extLst>
          </p:cNvPr>
          <p:cNvSpPr/>
          <p:nvPr/>
        </p:nvSpPr>
        <p:spPr>
          <a:xfrm>
            <a:off x="1977580" y="419345"/>
            <a:ext cx="8732066" cy="74542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складу числа 7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Иллюстрация ежик (26 фото) » Рисунки для срисовки и не только">
            <a:extLst>
              <a:ext uri="{FF2B5EF4-FFF2-40B4-BE49-F238E27FC236}">
                <a16:creationId xmlns="" xmlns:a16="http://schemas.microsoft.com/office/drawing/2014/main" id="{C49A5996-6EAF-25B8-EAE0-C14A14D3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8900" y="1618022"/>
            <a:ext cx="2981573" cy="2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2092796" y="1806358"/>
            <a:ext cx="744504" cy="7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76" y="2403806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3089790" y="2812467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59" y="4255722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81" y="510534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7FF9C64-9198-A21F-C6D4-496F9F4C1FCB}"/>
              </a:ext>
            </a:extLst>
          </p:cNvPr>
          <p:cNvSpPr txBox="1"/>
          <p:nvPr/>
        </p:nvSpPr>
        <p:spPr>
          <a:xfrm>
            <a:off x="3165828" y="4650271"/>
            <a:ext cx="5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10">
            <a:extLst>
              <a:ext uri="{FF2B5EF4-FFF2-40B4-BE49-F238E27FC236}">
                <a16:creationId xmlns="" xmlns:a16="http://schemas.microsoft.com/office/drawing/2014/main" id="{E5AB9D03-94DB-A634-1755-2A117C28C360}"/>
              </a:ext>
            </a:extLst>
          </p:cNvPr>
          <p:cNvSpPr/>
          <p:nvPr/>
        </p:nvSpPr>
        <p:spPr>
          <a:xfrm>
            <a:off x="852256" y="3972269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2706890" y="1491732"/>
            <a:ext cx="718681" cy="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99" y="4232121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3265961" y="1495030"/>
            <a:ext cx="718681" cy="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2484954" y="2962053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2675550" y="2150626"/>
            <a:ext cx="814242" cy="8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9" y="5112672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61" y="4893106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E9A843-0123-EC6B-E726-BDBB96EA9CF0}"/>
              </a:ext>
            </a:extLst>
          </p:cNvPr>
          <p:cNvSpPr txBox="1"/>
          <p:nvPr/>
        </p:nvSpPr>
        <p:spPr>
          <a:xfrm>
            <a:off x="5889171" y="1459688"/>
            <a:ext cx="4430485" cy="2144846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Як ще можна поділити яблучка, щоб дізнатися склад числа 7?</a:t>
            </a: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="" xmlns:a16="http://schemas.microsoft.com/office/drawing/2014/main" id="{E5AB9D03-94DB-A634-1755-2A117C28C360}"/>
              </a:ext>
            </a:extLst>
          </p:cNvPr>
          <p:cNvSpPr/>
          <p:nvPr/>
        </p:nvSpPr>
        <p:spPr>
          <a:xfrm>
            <a:off x="6164485" y="3972268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8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00" y="399586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22" y="4845496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40" y="3972268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90" y="485281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07" y="4446729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4986621" y="4285384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4232909" y="4288693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10082322" y="4353830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10043674" y="5086965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7FF9C64-9198-A21F-C6D4-496F9F4C1FCB}"/>
              </a:ext>
            </a:extLst>
          </p:cNvPr>
          <p:cNvSpPr txBox="1"/>
          <p:nvPr/>
        </p:nvSpPr>
        <p:spPr>
          <a:xfrm>
            <a:off x="8978799" y="4628597"/>
            <a:ext cx="5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9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46" grpId="0" animBg="1"/>
      <p:bldP spid="27" grpId="0" animBg="1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523</Words>
  <Application>Microsoft Office PowerPoint</Application>
  <PresentationFormat>Произвольный</PresentationFormat>
  <Paragraphs>168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670</cp:revision>
  <dcterms:created xsi:type="dcterms:W3CDTF">2018-01-05T16:38:53Z</dcterms:created>
  <dcterms:modified xsi:type="dcterms:W3CDTF">2023-10-11T09:37:50Z</dcterms:modified>
</cp:coreProperties>
</file>