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09" r:id="rId3"/>
    <p:sldId id="310" r:id="rId4"/>
    <p:sldId id="311" r:id="rId5"/>
    <p:sldId id="278" r:id="rId6"/>
    <p:sldId id="299" r:id="rId7"/>
    <p:sldId id="300" r:id="rId8"/>
    <p:sldId id="284" r:id="rId9"/>
    <p:sldId id="286" r:id="rId10"/>
    <p:sldId id="301" r:id="rId11"/>
    <p:sldId id="289" r:id="rId12"/>
    <p:sldId id="307" r:id="rId13"/>
    <p:sldId id="306" r:id="rId14"/>
    <p:sldId id="304" r:id="rId15"/>
    <p:sldId id="291" r:id="rId16"/>
    <p:sldId id="305" r:id="rId17"/>
    <p:sldId id="293" r:id="rId18"/>
    <p:sldId id="314" r:id="rId19"/>
    <p:sldId id="298" r:id="rId20"/>
    <p:sldId id="315" r:id="rId21"/>
    <p:sldId id="31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4.png"/><Relationship Id="rId5" Type="http://schemas.microsoft.com/office/2007/relationships/media" Target="../media/media3.mp3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259" y="4090663"/>
            <a:ext cx="878032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зір і слух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відкривають </a:t>
            </a:r>
            <a:r>
              <a:rPr lang="uk-UA" sz="4800" b="1" dirty="0">
                <a:solidFill>
                  <a:schemeClr val="bg1"/>
                </a:solidFill>
              </a:rPr>
              <a:t>мені світ?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1561" y="812691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озвиваємо фонематичний слух у Діток-АБВГДейчиків вдо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3460" r="10098" b="4491"/>
          <a:stretch/>
        </p:blipFill>
        <p:spPr bwMode="auto">
          <a:xfrm>
            <a:off x="1771259" y="812691"/>
            <a:ext cx="3780000" cy="288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7682" y="494528"/>
            <a:ext cx="8732066" cy="779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Розкажи</a:t>
            </a:r>
            <a:r>
              <a:rPr lang="ru-RU" sz="4000" b="1" dirty="0"/>
              <a:t>, </a:t>
            </a:r>
            <a:r>
              <a:rPr lang="ru-RU" sz="4000" b="1" dirty="0" err="1"/>
              <a:t>які</a:t>
            </a:r>
            <a:r>
              <a:rPr lang="ru-RU" sz="4000" b="1" dirty="0"/>
              <a:t> </a:t>
            </a:r>
            <a:r>
              <a:rPr lang="ru-RU" sz="4000" b="1" dirty="0" err="1"/>
              <a:t>емоції</a:t>
            </a:r>
            <a:r>
              <a:rPr lang="ru-RU" sz="4000" b="1" dirty="0"/>
              <a:t> </a:t>
            </a:r>
            <a:r>
              <a:rPr lang="ru-RU" sz="4000" b="1" dirty="0" err="1"/>
              <a:t>зображені</a:t>
            </a:r>
            <a:r>
              <a:rPr lang="ru-RU" sz="4000" b="1" dirty="0"/>
              <a:t>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3098" r="16635" b="41409"/>
          <a:stretch/>
        </p:blipFill>
        <p:spPr>
          <a:xfrm>
            <a:off x="557065" y="3818729"/>
            <a:ext cx="3968410" cy="210682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18578" r="12694" b="42242"/>
          <a:stretch/>
        </p:blipFill>
        <p:spPr>
          <a:xfrm>
            <a:off x="557065" y="1471760"/>
            <a:ext cx="3643688" cy="191144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7801" r="27236" b="41330"/>
          <a:stretch/>
        </p:blipFill>
        <p:spPr>
          <a:xfrm>
            <a:off x="7816244" y="1471760"/>
            <a:ext cx="3472026" cy="228161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31544" r="33863" b="23566"/>
          <a:stretch/>
        </p:blipFill>
        <p:spPr>
          <a:xfrm>
            <a:off x="8456693" y="3981822"/>
            <a:ext cx="2831577" cy="230412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74873" y="2882559"/>
            <a:ext cx="1736013" cy="75327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Сум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00030" y="1471760"/>
            <a:ext cx="2629950" cy="10318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Подив, здивування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1807" y="3941788"/>
            <a:ext cx="2066396" cy="93035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Злість, агресія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0286" y="5355595"/>
            <a:ext cx="2066396" cy="93035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Переляк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652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4737" y="494529"/>
            <a:ext cx="6532749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61236" y="2862944"/>
            <a:ext cx="4952193" cy="8399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Якого кольору очі у твоїх рідних? Опиши.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64651" y="3911635"/>
            <a:ext cx="4745365" cy="9226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Якого кольору очі у </a:t>
            </a:r>
            <a:r>
              <a:rPr lang="uk-UA" sz="2400" b="1" dirty="0" smtClean="0"/>
              <a:t>твого друга чи подруги? </a:t>
            </a:r>
            <a:r>
              <a:rPr lang="uk-UA" sz="2400" b="1" dirty="0"/>
              <a:t>Опиши.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4652" y="5029226"/>
            <a:ext cx="4745365" cy="79025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вміють робити очі? Опиши</a:t>
            </a:r>
            <a:r>
              <a:rPr lang="uk-UA" sz="2400" b="1" dirty="0"/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6" y="1889339"/>
            <a:ext cx="2773936" cy="341203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46">
                        <a14:foregroundMark x1="39186" y1="27930" x2="31298" y2="25977"/>
                        <a14:foregroundMark x1="53181" y1="28516" x2="55980" y2="23242"/>
                        <a14:foregroundMark x1="78372" y1="98438" x2="66412" y2="94727"/>
                        <a14:foregroundMark x1="41221" y1="98828" x2="42748" y2="92383"/>
                        <a14:foregroundMark x1="47837" y1="50000" x2="50127" y2="59180"/>
                        <a14:foregroundMark x1="52672" y1="68555" x2="51654" y2="65234"/>
                        <a14:foregroundMark x1="80662" y1="21094" x2="79644" y2="16406"/>
                        <a14:foregroundMark x1="18321" y1="26563" x2="17557" y2="2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4" y="1733436"/>
            <a:ext cx="2635669" cy="343374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0" b="10047"/>
          <a:stretch/>
        </p:blipFill>
        <p:spPr>
          <a:xfrm>
            <a:off x="680864" y="1602806"/>
            <a:ext cx="5802528" cy="441699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122" name="Picture 2" descr="D:\Картинки до тестів\!!!!_Эсмира_2\2023-10-22_105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92" y="405840"/>
            <a:ext cx="4221894" cy="210332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3739" y="494528"/>
            <a:ext cx="8732066" cy="648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Цікаві факти про очі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6747" y="1324277"/>
            <a:ext cx="7674624" cy="786097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Очі</a:t>
            </a:r>
            <a:r>
              <a:rPr lang="ru-RU" sz="2000" b="1" dirty="0"/>
              <a:t> </a:t>
            </a:r>
            <a:r>
              <a:rPr lang="ru-RU" sz="2000" b="1" dirty="0" err="1"/>
              <a:t>передають</a:t>
            </a:r>
            <a:r>
              <a:rPr lang="ru-RU" sz="2000" b="1" dirty="0"/>
              <a:t> в </a:t>
            </a:r>
            <a:r>
              <a:rPr lang="ru-RU" sz="2000" b="1" dirty="0" err="1"/>
              <a:t>мозок</a:t>
            </a:r>
            <a:r>
              <a:rPr lang="ru-RU" sz="2000" b="1" dirty="0"/>
              <a:t> </a:t>
            </a:r>
            <a:r>
              <a:rPr lang="ru-RU" sz="2000" b="1" dirty="0" err="1"/>
              <a:t>величезну</a:t>
            </a:r>
            <a:r>
              <a:rPr lang="ru-RU" sz="2000" b="1" dirty="0"/>
              <a:t>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інформації</a:t>
            </a:r>
            <a:r>
              <a:rPr lang="ru-RU" sz="2000" b="1" dirty="0"/>
              <a:t> </a:t>
            </a:r>
            <a:r>
              <a:rPr lang="ru-RU" sz="2000" b="1" dirty="0" err="1"/>
              <a:t>щогодини</a:t>
            </a:r>
            <a:r>
              <a:rPr lang="ru-RU" sz="2000" b="1" dirty="0"/>
              <a:t>. </a:t>
            </a:r>
            <a:r>
              <a:rPr lang="ru-RU" sz="2000" b="1" dirty="0" err="1"/>
              <a:t>Наші</a:t>
            </a:r>
            <a:r>
              <a:rPr lang="ru-RU" sz="2000" b="1" dirty="0"/>
              <a:t> </a:t>
            </a:r>
            <a:r>
              <a:rPr lang="ru-RU" sz="2000" b="1" dirty="0" err="1"/>
              <a:t>очі</a:t>
            </a:r>
            <a:r>
              <a:rPr lang="ru-RU" sz="2000" b="1" dirty="0"/>
              <a:t> </a:t>
            </a:r>
            <a:r>
              <a:rPr lang="ru-RU" sz="2000" b="1" dirty="0" err="1"/>
              <a:t>фокусуються</a:t>
            </a:r>
            <a:r>
              <a:rPr lang="ru-RU" sz="2000" b="1" dirty="0"/>
              <a:t> </a:t>
            </a:r>
            <a:r>
              <a:rPr lang="ru-RU" sz="2000" b="1" dirty="0" err="1"/>
              <a:t>приблизно</a:t>
            </a:r>
            <a:r>
              <a:rPr lang="ru-RU" sz="2000" b="1" dirty="0"/>
              <a:t> на 50 речах в секунду. </a:t>
            </a:r>
          </a:p>
        </p:txBody>
      </p:sp>
      <p:pic>
        <p:nvPicPr>
          <p:cNvPr id="7170" name="Picture 2" descr="Як розвивається мозок вашої дитини? - Аутизон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24" y="1787548"/>
            <a:ext cx="4947476" cy="3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6747" y="2388396"/>
            <a:ext cx="6833741" cy="2096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Людське</a:t>
            </a:r>
            <a:r>
              <a:rPr lang="ru-RU" sz="2000" b="1" dirty="0" smtClean="0"/>
              <a:t> </a:t>
            </a:r>
            <a:r>
              <a:rPr lang="ru-RU" sz="2000" b="1" dirty="0"/>
              <a:t>око </a:t>
            </a:r>
            <a:r>
              <a:rPr lang="ru-RU" sz="2000" b="1" dirty="0" err="1"/>
              <a:t>розрізняє</a:t>
            </a:r>
            <a:r>
              <a:rPr lang="ru-RU" sz="2000" b="1" dirty="0"/>
              <a:t> </a:t>
            </a:r>
            <a:r>
              <a:rPr lang="ru-RU" sz="2000" b="1" dirty="0" err="1"/>
              <a:t>всього</a:t>
            </a:r>
            <a:r>
              <a:rPr lang="ru-RU" sz="2000" b="1" dirty="0"/>
              <a:t> </a:t>
            </a:r>
            <a:r>
              <a:rPr lang="ru-RU" sz="2000" b="1" dirty="0" err="1"/>
              <a:t>сім</a:t>
            </a:r>
            <a:r>
              <a:rPr lang="ru-RU" sz="2000" b="1" dirty="0"/>
              <a:t> </a:t>
            </a:r>
            <a:r>
              <a:rPr lang="ru-RU" sz="2000" b="1" dirty="0" err="1"/>
              <a:t>основних</a:t>
            </a:r>
            <a:r>
              <a:rPr lang="ru-RU" sz="2000" b="1" dirty="0"/>
              <a:t> </a:t>
            </a:r>
            <a:r>
              <a:rPr lang="ru-RU" sz="2000" b="1" dirty="0" err="1"/>
              <a:t>кольорів</a:t>
            </a:r>
            <a:r>
              <a:rPr lang="ru-RU" sz="2000" b="1" dirty="0"/>
              <a:t> – </a:t>
            </a:r>
            <a:r>
              <a:rPr lang="ru-RU" sz="2000" b="1" dirty="0" err="1"/>
              <a:t>червоний</a:t>
            </a:r>
            <a:r>
              <a:rPr lang="ru-RU" sz="2000" b="1" dirty="0"/>
              <a:t>, </a:t>
            </a:r>
            <a:r>
              <a:rPr lang="ru-RU" sz="2000" b="1" dirty="0" err="1"/>
              <a:t>оранжевий</a:t>
            </a:r>
            <a:r>
              <a:rPr lang="ru-RU" sz="2000" b="1" dirty="0"/>
              <a:t>, </a:t>
            </a:r>
            <a:r>
              <a:rPr lang="ru-RU" sz="2000" b="1" dirty="0" err="1"/>
              <a:t>жовтий</a:t>
            </a:r>
            <a:r>
              <a:rPr lang="ru-RU" sz="2000" b="1" dirty="0"/>
              <a:t>, </a:t>
            </a:r>
            <a:r>
              <a:rPr lang="ru-RU" sz="2000" b="1" dirty="0" err="1"/>
              <a:t>зелений</a:t>
            </a:r>
            <a:r>
              <a:rPr lang="ru-RU" sz="2000" b="1" dirty="0"/>
              <a:t>, </a:t>
            </a:r>
            <a:r>
              <a:rPr lang="ru-RU" sz="2000" b="1" dirty="0" err="1"/>
              <a:t>блакитний</a:t>
            </a:r>
            <a:r>
              <a:rPr lang="ru-RU" sz="2000" b="1" dirty="0"/>
              <a:t>, </a:t>
            </a:r>
            <a:r>
              <a:rPr lang="ru-RU" sz="2000" b="1" dirty="0" err="1"/>
              <a:t>синій</a:t>
            </a:r>
            <a:r>
              <a:rPr lang="ru-RU" sz="2000" b="1" dirty="0"/>
              <a:t> і </a:t>
            </a:r>
            <a:r>
              <a:rPr lang="ru-RU" sz="2000" b="1" dirty="0" err="1"/>
              <a:t>фіолетовий</a:t>
            </a:r>
            <a:r>
              <a:rPr lang="ru-RU" sz="2000" b="1" dirty="0"/>
              <a:t>. Але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, </a:t>
            </a:r>
            <a:r>
              <a:rPr lang="ru-RU" sz="2000" b="1" dirty="0" err="1"/>
              <a:t>очі</a:t>
            </a:r>
            <a:r>
              <a:rPr lang="ru-RU" sz="2000" b="1" dirty="0"/>
              <a:t> </a:t>
            </a:r>
            <a:r>
              <a:rPr lang="ru-RU" sz="2000" b="1" dirty="0" err="1"/>
              <a:t>звичайної</a:t>
            </a:r>
            <a:r>
              <a:rPr lang="ru-RU" sz="2000" b="1" dirty="0"/>
              <a:t> </a:t>
            </a:r>
            <a:r>
              <a:rPr lang="ru-RU" sz="2000" b="1" dirty="0" err="1"/>
              <a:t>людини</a:t>
            </a:r>
            <a:r>
              <a:rPr lang="ru-RU" sz="2000" b="1" dirty="0"/>
              <a:t> </a:t>
            </a:r>
            <a:r>
              <a:rPr lang="ru-RU" sz="2000" b="1" dirty="0" err="1"/>
              <a:t>здатні</a:t>
            </a:r>
            <a:r>
              <a:rPr lang="ru-RU" sz="2000" b="1" dirty="0"/>
              <a:t> </a:t>
            </a:r>
            <a:r>
              <a:rPr lang="ru-RU" sz="2000" b="1" dirty="0" err="1"/>
              <a:t>розрізнити</a:t>
            </a:r>
            <a:r>
              <a:rPr lang="ru-RU" sz="2000" b="1" dirty="0"/>
              <a:t> до ста </a:t>
            </a:r>
            <a:r>
              <a:rPr lang="ru-RU" sz="2000" b="1" dirty="0" err="1"/>
              <a:t>тисяч</a:t>
            </a:r>
            <a:r>
              <a:rPr lang="ru-RU" sz="2000" b="1" dirty="0"/>
              <a:t> </a:t>
            </a:r>
            <a:r>
              <a:rPr lang="ru-RU" sz="2000" b="1" dirty="0" err="1"/>
              <a:t>відтінків</a:t>
            </a:r>
            <a:r>
              <a:rPr lang="ru-RU" sz="2000" b="1" dirty="0"/>
              <a:t>, а </a:t>
            </a:r>
            <a:r>
              <a:rPr lang="ru-RU" sz="2000" b="1" dirty="0" err="1"/>
              <a:t>очі</a:t>
            </a:r>
            <a:r>
              <a:rPr lang="ru-RU" sz="2000" b="1" dirty="0"/>
              <a:t> </a:t>
            </a:r>
            <a:r>
              <a:rPr lang="ru-RU" sz="2000" b="1" dirty="0" err="1"/>
              <a:t>професіонала</a:t>
            </a:r>
            <a:r>
              <a:rPr lang="ru-RU" sz="2000" b="1" dirty="0"/>
              <a:t> (</a:t>
            </a:r>
            <a:r>
              <a:rPr lang="ru-RU" sz="2000" b="1" dirty="0" err="1"/>
              <a:t>наприклад</a:t>
            </a:r>
            <a:r>
              <a:rPr lang="ru-RU" sz="2000" b="1" dirty="0"/>
              <a:t> художника) до </a:t>
            </a:r>
            <a:r>
              <a:rPr lang="ru-RU" sz="2000" b="1" dirty="0" err="1"/>
              <a:t>мільйона</a:t>
            </a:r>
            <a:r>
              <a:rPr lang="ru-RU" sz="2000" b="1" dirty="0"/>
              <a:t> </a:t>
            </a:r>
            <a:r>
              <a:rPr lang="ru-RU" sz="2000" b="1" dirty="0" err="1"/>
              <a:t>відтінків</a:t>
            </a:r>
            <a:r>
              <a:rPr lang="ru-RU" sz="2000" b="1" dirty="0"/>
              <a:t>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830" y="4784871"/>
            <a:ext cx="6678658" cy="113695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Очі</a:t>
            </a:r>
            <a:r>
              <a:rPr lang="ru-RU" sz="2000" b="1" dirty="0" smtClean="0"/>
              <a:t> </a:t>
            </a:r>
            <a:r>
              <a:rPr lang="ru-RU" sz="2000" b="1" dirty="0" err="1"/>
              <a:t>ніколи</a:t>
            </a:r>
            <a:r>
              <a:rPr lang="ru-RU" sz="2000" b="1" dirty="0"/>
              <a:t> не мерзнуть. </a:t>
            </a:r>
            <a:r>
              <a:rPr lang="ru-RU" sz="2000" b="1" dirty="0" err="1"/>
              <a:t>Ваші</a:t>
            </a:r>
            <a:r>
              <a:rPr lang="ru-RU" sz="2000" b="1" dirty="0"/>
              <a:t> </a:t>
            </a:r>
            <a:r>
              <a:rPr lang="ru-RU" sz="2000" b="1" dirty="0" err="1"/>
              <a:t>очі</a:t>
            </a:r>
            <a:r>
              <a:rPr lang="ru-RU" sz="2000" b="1" dirty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 </a:t>
            </a:r>
            <a:r>
              <a:rPr lang="ru-RU" sz="2000" b="1" dirty="0" err="1"/>
              <a:t>залишаться</a:t>
            </a:r>
            <a:r>
              <a:rPr lang="ru-RU" sz="2000" b="1" dirty="0"/>
              <a:t> такого ж </a:t>
            </a:r>
            <a:r>
              <a:rPr lang="ru-RU" sz="2000" b="1" dirty="0" err="1"/>
              <a:t>розміру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і при </a:t>
            </a:r>
            <a:r>
              <a:rPr lang="ru-RU" sz="2000" b="1" dirty="0" err="1"/>
              <a:t>народженні</a:t>
            </a:r>
            <a:r>
              <a:rPr lang="ru-RU" sz="2000" b="1" dirty="0"/>
              <a:t>, а </a:t>
            </a:r>
            <a:r>
              <a:rPr lang="ru-RU" sz="2000" b="1" dirty="0" err="1"/>
              <a:t>вуха</a:t>
            </a:r>
            <a:r>
              <a:rPr lang="ru-RU" sz="2000" b="1" dirty="0"/>
              <a:t> і </a:t>
            </a:r>
            <a:r>
              <a:rPr lang="ru-RU" sz="2000" b="1" dirty="0" err="1"/>
              <a:t>ніс</a:t>
            </a:r>
            <a:r>
              <a:rPr lang="ru-RU" sz="2000" b="1" dirty="0"/>
              <a:t> не </a:t>
            </a:r>
            <a:r>
              <a:rPr lang="ru-RU" sz="2000" b="1" dirty="0" err="1"/>
              <a:t>перестають</a:t>
            </a:r>
            <a:r>
              <a:rPr lang="ru-RU" sz="2000" b="1" dirty="0"/>
              <a:t> </a:t>
            </a:r>
            <a:r>
              <a:rPr lang="ru-RU" sz="2000" b="1" dirty="0" err="1"/>
              <a:t>рости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2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8429" y="494528"/>
            <a:ext cx="9122228" cy="752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схожі між собою </a:t>
            </a:r>
            <a:r>
              <a:rPr lang="uk-UA" sz="3600" b="1" dirty="0" smtClean="0">
                <a:solidFill>
                  <a:schemeClr val="bg1"/>
                </a:solidFill>
              </a:rPr>
              <a:t>предмети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8835" r="882" b="21673"/>
          <a:stretch/>
        </p:blipFill>
        <p:spPr>
          <a:xfrm>
            <a:off x="347730" y="1339403"/>
            <a:ext cx="3206839" cy="1957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7" y="4176192"/>
            <a:ext cx="3418267" cy="2313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r="29622" b="2098"/>
          <a:stretch/>
        </p:blipFill>
        <p:spPr>
          <a:xfrm rot="10800000">
            <a:off x="1017232" y="3754485"/>
            <a:ext cx="1725770" cy="2448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13" y="1339403"/>
            <a:ext cx="1449257" cy="20474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44" y="1246750"/>
            <a:ext cx="2333031" cy="17808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75" y="4590958"/>
            <a:ext cx="2918282" cy="14591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59" y="1332424"/>
            <a:ext cx="2038624" cy="18877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87" y="4235251"/>
            <a:ext cx="1814848" cy="181484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02859" y="2918012"/>
            <a:ext cx="6306670" cy="167294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00735" y="2649071"/>
            <a:ext cx="1809137" cy="2218764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400333" y="3027630"/>
            <a:ext cx="4752057" cy="126807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750441" y="3040363"/>
            <a:ext cx="5362055" cy="1756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80346" y="484233"/>
            <a:ext cx="8732066" cy="832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8442" y="1606111"/>
            <a:ext cx="3923313" cy="18011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Два </a:t>
            </a:r>
            <a:r>
              <a:rPr lang="ru-RU" sz="2400" b="1" dirty="0" err="1" smtClean="0"/>
              <a:t>брати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боки гори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, </a:t>
            </a:r>
          </a:p>
          <a:p>
            <a:pPr algn="ctr"/>
            <a:r>
              <a:rPr lang="uk-UA" sz="2400" b="1" dirty="0" smtClean="0"/>
              <a:t>але ніколи один до одного в гості не ходять. 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6327" r="18919" b="6899"/>
          <a:stretch/>
        </p:blipFill>
        <p:spPr>
          <a:xfrm>
            <a:off x="8514941" y="1606111"/>
            <a:ext cx="1293497" cy="1695918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6327" r="18919" b="6899"/>
          <a:stretch/>
        </p:blipFill>
        <p:spPr>
          <a:xfrm flipH="1">
            <a:off x="10134154" y="1606112"/>
            <a:ext cx="1235050" cy="1695918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53942" y="2344502"/>
            <a:ext cx="128451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Вуха</a:t>
            </a:r>
          </a:p>
        </p:txBody>
      </p:sp>
      <p:pic>
        <p:nvPicPr>
          <p:cNvPr id="2050" name="Picture 2" descr="Развитие фонематического слуха у обучающихся с ОВЗ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1" r="33956" b="12749"/>
          <a:stretch/>
        </p:blipFill>
        <p:spPr bwMode="auto">
          <a:xfrm>
            <a:off x="359999" y="1484170"/>
            <a:ext cx="2317596" cy="328326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630765" y="3751091"/>
            <a:ext cx="6503389" cy="70116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Вуха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</a:t>
            </a:r>
            <a:r>
              <a:rPr lang="ru-RU" sz="2400" b="1" dirty="0" err="1"/>
              <a:t>людині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6274" y="5023525"/>
            <a:ext cx="3028982" cy="8244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розрізняти</a:t>
            </a:r>
            <a:r>
              <a:rPr lang="ru-RU" sz="2400" b="1" dirty="0"/>
              <a:t> звуки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93604" y="4973401"/>
            <a:ext cx="3182294" cy="824428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уникати</a:t>
            </a:r>
            <a:r>
              <a:rPr lang="ru-RU" sz="2400" b="1" dirty="0"/>
              <a:t> </a:t>
            </a:r>
            <a:r>
              <a:rPr lang="ru-RU" sz="2400" b="1" dirty="0" err="1"/>
              <a:t>небезпеки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0470" y="4987577"/>
            <a:ext cx="2983978" cy="824428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спілкуватися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14800" y="4561114"/>
            <a:ext cx="1948543" cy="31568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82459" y="4546938"/>
            <a:ext cx="0" cy="426463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68259" y="4505725"/>
            <a:ext cx="1880541" cy="3710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0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2224" y="494527"/>
            <a:ext cx="8732066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5624" y="1456399"/>
            <a:ext cx="6301206" cy="11716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Завдяки слуху ми розпізнаємо звуки природи: </a:t>
            </a:r>
            <a:endParaRPr lang="uk-UA" sz="2000" b="1" dirty="0" smtClean="0"/>
          </a:p>
          <a:p>
            <a:pPr algn="ctr"/>
            <a:r>
              <a:rPr lang="uk-UA" sz="2000" b="1" dirty="0" smtClean="0"/>
              <a:t>шуми </a:t>
            </a:r>
            <a:r>
              <a:rPr lang="uk-UA" sz="2000" b="1" dirty="0"/>
              <a:t>вітру, хвиль, дощу. </a:t>
            </a:r>
            <a:endParaRPr lang="uk-UA" sz="2000" b="1" dirty="0" smtClean="0"/>
          </a:p>
          <a:p>
            <a:pPr algn="ctr"/>
            <a:r>
              <a:rPr lang="ru-RU" sz="2000" b="1" dirty="0" smtClean="0"/>
              <a:t>А </a:t>
            </a:r>
            <a:r>
              <a:rPr lang="ru-RU" sz="2000" b="1" dirty="0" err="1"/>
              <a:t>також</a:t>
            </a:r>
            <a:r>
              <a:rPr lang="ru-RU" sz="2000" b="1" dirty="0"/>
              <a:t> голоси людей, </a:t>
            </a:r>
            <a:r>
              <a:rPr lang="ru-RU" sz="2000" b="1" dirty="0" err="1"/>
              <a:t>радісний</a:t>
            </a:r>
            <a:r>
              <a:rPr lang="ru-RU" sz="2000" b="1" dirty="0"/>
              <a:t> </a:t>
            </a:r>
            <a:r>
              <a:rPr lang="ru-RU" sz="2000" b="1" dirty="0" err="1"/>
              <a:t>сміх</a:t>
            </a:r>
            <a:r>
              <a:rPr lang="ru-RU" sz="2000" b="1" dirty="0"/>
              <a:t> і звуки </a:t>
            </a:r>
            <a:r>
              <a:rPr lang="ru-RU" sz="2000" b="1" dirty="0" err="1"/>
              <a:t>музики</a:t>
            </a:r>
            <a:r>
              <a:rPr lang="ru-RU" sz="2000" b="1" dirty="0"/>
              <a:t>... </a:t>
            </a:r>
            <a:endParaRPr lang="uk-UA" sz="20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72" y="1456399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86202" y="2724429"/>
            <a:ext cx="3940628" cy="17636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/>
              <a:t>того,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ти</a:t>
            </a:r>
            <a:r>
              <a:rPr lang="ru-RU" sz="2000" b="1" dirty="0"/>
              <a:t> </a:t>
            </a:r>
            <a:r>
              <a:rPr lang="ru-RU" sz="2000" b="1" dirty="0" err="1"/>
              <a:t>чуєш</a:t>
            </a:r>
            <a:r>
              <a:rPr lang="ru-RU" sz="2000" b="1" dirty="0"/>
              <a:t>, </a:t>
            </a:r>
            <a:r>
              <a:rPr lang="ru-RU" sz="2000" b="1" dirty="0" err="1"/>
              <a:t>залежить</a:t>
            </a:r>
            <a:r>
              <a:rPr lang="ru-RU" sz="2000" b="1" dirty="0"/>
              <a:t> те, як </a:t>
            </a:r>
            <a:r>
              <a:rPr lang="ru-RU" sz="2000" b="1" dirty="0" err="1"/>
              <a:t>ти</a:t>
            </a:r>
            <a:r>
              <a:rPr lang="ru-RU" sz="2000" b="1" dirty="0"/>
              <a:t> </a:t>
            </a:r>
            <a:r>
              <a:rPr lang="ru-RU" sz="2000" b="1" dirty="0" err="1"/>
              <a:t>дієш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Тому </a:t>
            </a:r>
            <a:r>
              <a:rPr lang="ru-RU" sz="2000" b="1" dirty="0" err="1"/>
              <a:t>слухай</a:t>
            </a:r>
            <a:r>
              <a:rPr lang="ru-RU" sz="2000" b="1" dirty="0"/>
              <a:t> </a:t>
            </a:r>
            <a:r>
              <a:rPr lang="ru-RU" sz="2000" b="1" dirty="0" err="1"/>
              <a:t>уважно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відбувається</a:t>
            </a:r>
            <a:r>
              <a:rPr lang="ru-RU" sz="2000" b="1" dirty="0"/>
              <a:t> в </a:t>
            </a:r>
            <a:r>
              <a:rPr lang="ru-RU" sz="2000" b="1" dirty="0" err="1"/>
              <a:t>довкіллі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/>
              <a:t>тоді</a:t>
            </a:r>
            <a:r>
              <a:rPr lang="ru-RU" sz="2000" b="1" dirty="0"/>
              <a:t>, коли </a:t>
            </a:r>
            <a:r>
              <a:rPr lang="ru-RU" sz="2000" b="1" dirty="0" err="1"/>
              <a:t>навколо</a:t>
            </a:r>
            <a:r>
              <a:rPr lang="ru-RU" sz="2000" b="1" dirty="0"/>
              <a:t> </a:t>
            </a:r>
            <a:r>
              <a:rPr lang="ru-RU" sz="2000" b="1" dirty="0" err="1"/>
              <a:t>тиша</a:t>
            </a:r>
            <a:r>
              <a:rPr lang="ru-RU" sz="2000" b="1" dirty="0"/>
              <a:t>.</a:t>
            </a:r>
            <a:r>
              <a:rPr lang="uk-UA" sz="2000" b="1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35166" r="37987" b="42859"/>
          <a:stretch/>
        </p:blipFill>
        <p:spPr>
          <a:xfrm>
            <a:off x="338352" y="2880771"/>
            <a:ext cx="3247744" cy="3214604"/>
          </a:xfrm>
          <a:prstGeom prst="ellipse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886202" y="4596931"/>
            <a:ext cx="3940629" cy="1107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Що означає цей знак?</a:t>
            </a:r>
          </a:p>
          <a:p>
            <a:pPr algn="ctr"/>
            <a:r>
              <a:rPr lang="uk-UA" sz="2000" b="1" dirty="0" smtClean="0"/>
              <a:t>В </a:t>
            </a:r>
            <a:r>
              <a:rPr lang="uk-UA" sz="2000" b="1" dirty="0"/>
              <a:t>яких ситуаціях </a:t>
            </a:r>
            <a:r>
              <a:rPr lang="uk-UA" sz="2000" b="1" dirty="0" smtClean="0"/>
              <a:t>його використовують</a:t>
            </a:r>
            <a:r>
              <a:rPr lang="uk-UA" sz="2000" b="1" dirty="0"/>
              <a:t>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25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7939" y="494528"/>
            <a:ext cx="9456890" cy="947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Які звуки природи ти знаєш?</a:t>
            </a:r>
            <a:endParaRPr lang="uk-UA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" y="3873117"/>
            <a:ext cx="1917942" cy="232710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r="-3208"/>
          <a:stretch/>
        </p:blipFill>
        <p:spPr>
          <a:xfrm>
            <a:off x="4991924" y="3951515"/>
            <a:ext cx="3234601" cy="189343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8" y="3873117"/>
            <a:ext cx="1736377" cy="232710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7" b="11980"/>
          <a:stretch/>
        </p:blipFill>
        <p:spPr>
          <a:xfrm>
            <a:off x="8398762" y="3873117"/>
            <a:ext cx="3266720" cy="197182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218" name="Picture 2" descr="D:\1 клас\3 Я досліджую світ\1 УРОКИ 2023\Тиждень 08\№23 Як зір і слух відкривають мені світ\2023-10-22_1314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4" y="1780461"/>
            <a:ext cx="2650264" cy="16165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1 клас\3 Я досліджую світ\1 УРОКИ 2023\Тиждень 08\№23 Як зір і слух відкривають мені світ\2023-10-22_1315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10" y="1780461"/>
            <a:ext cx="2629590" cy="16165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1 клас\3 Я досліджую світ\1 УРОКИ 2023\Тиждень 08\№23 Як зір і слух відкривають мені світ\2023-10-22_13163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098"/>
          <a:stretch/>
        </p:blipFill>
        <p:spPr bwMode="auto">
          <a:xfrm>
            <a:off x="6300000" y="1794393"/>
            <a:ext cx="2592000" cy="16165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1 клас\3 Я досліджую світ\1 УРОКИ 2023\Тиждень 08\№23 Як зір і слух відкривають мені світ\2023-10-22_1317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84" y="1780459"/>
            <a:ext cx="2562625" cy="15396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110343" y="6010526"/>
            <a:ext cx="450553" cy="39188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2929968" y="5814583"/>
            <a:ext cx="450553" cy="39188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5007963" y="5453059"/>
            <a:ext cx="450553" cy="39188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7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8441447" y="5366656"/>
            <a:ext cx="450553" cy="39188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82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6282" y="473347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Гра</a:t>
            </a:r>
            <a:r>
              <a:rPr lang="ru-RU" sz="4000" b="1" dirty="0" smtClean="0"/>
              <a:t> «</a:t>
            </a:r>
            <a:r>
              <a:rPr lang="ru-RU" sz="4000" b="1" dirty="0" err="1" smtClean="0"/>
              <a:t>Впізнай</a:t>
            </a:r>
            <a:r>
              <a:rPr lang="ru-RU" sz="4000" b="1" dirty="0" smtClean="0"/>
              <a:t> звуки» </a:t>
            </a:r>
            <a:endParaRPr lang="ru-RU" sz="4000" b="1" dirty="0"/>
          </a:p>
        </p:txBody>
      </p:sp>
      <p:pic>
        <p:nvPicPr>
          <p:cNvPr id="6" name="Picture 6" descr="ÐÐ°ÑÑÐ¸Ð½ÐºÐ¸ Ð¿Ð¾ Ð·Ð°Ð¿ÑÐ¾ÑÑ ÐºÐ»Ð¸Ð¿Ð°ÑÑ Ð´Ð¾Ð¶Ð´Ñ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5" y="2362240"/>
            <a:ext cx="2422091" cy="205779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вук дощ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682" y="4784873"/>
            <a:ext cx="609600" cy="6096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66281" y="1391814"/>
            <a:ext cx="8732067" cy="611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Поклади голову </a:t>
            </a:r>
            <a:r>
              <a:rPr lang="uk-UA" sz="2400" b="1" dirty="0"/>
              <a:t>на </a:t>
            </a:r>
            <a:r>
              <a:rPr lang="uk-UA" sz="2400" b="1" dirty="0" smtClean="0"/>
              <a:t>парту, </a:t>
            </a:r>
            <a:r>
              <a:rPr lang="uk-UA" sz="2400" b="1" dirty="0" err="1" smtClean="0"/>
              <a:t>закрий</a:t>
            </a:r>
            <a:r>
              <a:rPr lang="uk-UA" sz="2400" b="1" dirty="0" smtClean="0"/>
              <a:t> </a:t>
            </a:r>
            <a:r>
              <a:rPr lang="uk-UA" sz="2400" b="1" dirty="0"/>
              <a:t>очі, </a:t>
            </a:r>
            <a:r>
              <a:rPr lang="uk-UA" sz="2400" b="1" dirty="0" smtClean="0"/>
              <a:t>прислухайся </a:t>
            </a:r>
            <a:r>
              <a:rPr lang="uk-UA" sz="2400" b="1" dirty="0"/>
              <a:t>до звуків. </a:t>
            </a:r>
            <a:endParaRPr lang="ru-RU" sz="2400" b="1" dirty="0"/>
          </a:p>
        </p:txBody>
      </p:sp>
      <p:pic>
        <p:nvPicPr>
          <p:cNvPr id="9" name="Picture 2" descr="ÐÐ°ÑÑÐ¸Ð½ÐºÐ¸ Ð¿Ð¾ Ð·Ð°Ð¿ÑÐ¾ÑÑ ÐºÐ»Ð¸Ð¿Ð°ÑÑ Ð¼Ð¾Ñ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6" y="2220289"/>
            <a:ext cx="2518259" cy="215078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Шум моря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54327" y="4784873"/>
            <a:ext cx="609600" cy="609600"/>
          </a:xfrm>
          <a:prstGeom prst="rect">
            <a:avLst/>
          </a:prstGeom>
        </p:spPr>
      </p:pic>
      <p:pic>
        <p:nvPicPr>
          <p:cNvPr id="11" name="Picture 4" descr="Ð ÐµÐ·ÑÐ»ÑÑÐ°Ñ Ð¿Ð¾ÑÑÐºÑ Ð·Ð¾Ð±ÑÐ°Ð¶ÐµÐ½Ñ Ð·Ð° Ð·Ð°Ð¿Ð¸ÑÐ¾Ð¼ &quot;ÐºÐ»Ð¸Ð¿Ð°ÑÑ ÐºÐ¾ÑÐµÐ½Ð¾Ðº&quot;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3013" r="14185" b="2182"/>
          <a:stretch/>
        </p:blipFill>
        <p:spPr bwMode="auto">
          <a:xfrm>
            <a:off x="5836357" y="2220289"/>
            <a:ext cx="2686967" cy="21774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Мяукання кот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09810" y="4784873"/>
            <a:ext cx="609600" cy="609600"/>
          </a:xfrm>
          <a:prstGeom prst="rect">
            <a:avLst/>
          </a:prstGeom>
        </p:spPr>
      </p:pic>
      <p:pic>
        <p:nvPicPr>
          <p:cNvPr id="13" name="Picture 2" descr="Ð ÐµÐ·ÑÐ»ÑÑÐ°Ñ Ð¿Ð¾ÑÑÐºÑ Ð·Ð¾Ð±ÑÐ°Ð¶ÐµÐ½Ñ Ð·Ð° Ð·Ð°Ð¿Ð¸ÑÐ¾Ð¼ &quot;ÐºÐ»Ð¸Ð¿Ð°ÑÑ Ð¼Ð°ÑÐ¸Ð½Ð° ÐµÐ´ÐµÑ&quot;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-2507" r="-2" b="1"/>
          <a:stretch/>
        </p:blipFill>
        <p:spPr bwMode="auto">
          <a:xfrm>
            <a:off x="8702015" y="2253432"/>
            <a:ext cx="3130756" cy="209094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Звук автомобіл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977" y="4784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4771" y="494529"/>
            <a:ext cx="9633858" cy="833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414" y="1698163"/>
            <a:ext cx="3058932" cy="1328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в природі може бути червоного кольору? Зафарбуй</a:t>
            </a:r>
            <a:endParaRPr lang="ru-RU" sz="2400" b="1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845628"/>
            <a:ext cx="968829" cy="1012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414" y="4019251"/>
            <a:ext cx="3058932" cy="1725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Обери</a:t>
            </a:r>
            <a:r>
              <a:rPr lang="uk-UA" sz="2400" b="1" dirty="0" smtClean="0"/>
              <a:t> і познач, звучання яких інструментів тобі </a:t>
            </a:r>
            <a:r>
              <a:rPr lang="uk-UA" sz="2400" b="1" dirty="0" err="1" smtClean="0"/>
              <a:t>подобаєтся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10242" name="Picture 2" descr="D:\1 клас\3 Я досліджую світ\1 УРОКИ 2023\Тиждень 08\№23 Як зір і слух відкривають мені світ\2023-10-22_1326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5426" r="1807" b="-203"/>
          <a:stretch/>
        </p:blipFill>
        <p:spPr bwMode="auto">
          <a:xfrm>
            <a:off x="3715220" y="1511998"/>
            <a:ext cx="8211916" cy="215648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019251"/>
            <a:ext cx="1881714" cy="183315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6949" r="7457" b="10974"/>
          <a:stretch/>
        </p:blipFill>
        <p:spPr>
          <a:xfrm>
            <a:off x="5845630" y="4035403"/>
            <a:ext cx="2275114" cy="194454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65" y="4035403"/>
            <a:ext cx="1916128" cy="149032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247" name="Picture 7" descr="Бандура дитяча - Violit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8003" r="9905" b="11109"/>
          <a:stretch/>
        </p:blipFill>
        <p:spPr bwMode="auto">
          <a:xfrm>
            <a:off x="8335200" y="3909674"/>
            <a:ext cx="1260000" cy="21960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34543" y="1399724"/>
            <a:ext cx="2786744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Поясни прислів’я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26429" y="2291055"/>
            <a:ext cx="6397157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Мовчить, як риба в воді.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7850" y="4630029"/>
            <a:ext cx="6397157" cy="11067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Скрекоче, як сорока на гілці.</a:t>
            </a:r>
            <a:endParaRPr lang="ru-RU" sz="3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32" y="3908404"/>
            <a:ext cx="3052402" cy="202387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724234"/>
            <a:ext cx="3480990" cy="251985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7685" y="493621"/>
            <a:ext cx="9633858" cy="833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845628"/>
            <a:ext cx="968829" cy="1012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58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013" y="1642611"/>
            <a:ext cx="2786744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40971" y="2639398"/>
            <a:ext cx="4016829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зір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відкриває тобі </a:t>
            </a:r>
            <a:r>
              <a:rPr lang="uk-UA" sz="2800" b="1" dirty="0">
                <a:solidFill>
                  <a:schemeClr val="bg1"/>
                </a:solidFill>
              </a:rPr>
              <a:t>світ?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7685" y="493621"/>
            <a:ext cx="9633858" cy="833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6027" y="4100610"/>
            <a:ext cx="3864430" cy="1105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слух 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відкриває тобі </a:t>
            </a:r>
            <a:r>
              <a:rPr lang="uk-UA" sz="2800" b="1" dirty="0">
                <a:solidFill>
                  <a:schemeClr val="bg1"/>
                </a:solidFill>
              </a:rPr>
              <a:t>світ?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Картинки до тестів\!!!!_Эсмира_2\_free_2023-10-04-23-22-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4" y="1583483"/>
            <a:ext cx="4876800" cy="4876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865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 ÐµÐ·ÑÐ»ÑÑÐ°Ñ Ð¿Ð¾ÑÑÐºÑ Ð·Ð¾Ð±ÑÐ°Ð¶ÐµÐ½Ñ Ð·Ð° Ð·Ð°Ð¿Ð¸ÑÐ¾Ð¼ &quot;Ð¾ÑÐ³Ð°Ð½Ð¸ ÑÑÐ²ÑÑÐ² ÐºÐ»Ð¸Ð¿Ð°ÑÑ Ð¿Ð½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96" y="1338943"/>
            <a:ext cx="5804030" cy="49266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rot="20371180">
            <a:off x="3383234" y="4369602"/>
            <a:ext cx="1734061" cy="5680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 rot="20560905">
            <a:off x="7643487" y="3519931"/>
            <a:ext cx="1530008" cy="5680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3080" y="494529"/>
            <a:ext cx="8195949" cy="70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належить</a:t>
            </a:r>
            <a:r>
              <a:rPr lang="ru-RU" sz="3600" b="1" dirty="0"/>
              <a:t> до </a:t>
            </a:r>
            <a:r>
              <a:rPr lang="ru-RU" sz="3600" b="1" dirty="0" err="1"/>
              <a:t>органів</a:t>
            </a:r>
            <a:r>
              <a:rPr lang="ru-RU" sz="3600" b="1" dirty="0"/>
              <a:t> </a:t>
            </a:r>
            <a:r>
              <a:rPr lang="ru-RU" sz="3600" b="1" dirty="0" err="1"/>
              <a:t>чуття</a:t>
            </a:r>
            <a:r>
              <a:rPr lang="ru-RU" sz="3600" b="1" dirty="0"/>
              <a:t>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49979">
            <a:off x="3485260" y="1791660"/>
            <a:ext cx="1530008" cy="5680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 rot="20551856">
            <a:off x="7643373" y="3518232"/>
            <a:ext cx="1530008" cy="568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Язик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 rot="20308025">
            <a:off x="3348996" y="4339865"/>
            <a:ext cx="1817511" cy="608905"/>
          </a:xfrm>
          <a:prstGeom prst="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Ніс</a:t>
            </a:r>
            <a:endParaRPr lang="ru-RU" sz="3600" b="1" dirty="0"/>
          </a:p>
        </p:txBody>
      </p:sp>
      <p:pic>
        <p:nvPicPr>
          <p:cNvPr id="3074" name="Picture 2" descr="D:\Картинки до тестів\!!!!_Эсмира_2\_free_2023-10-04-23-22-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3" y="1338943"/>
            <a:ext cx="2612574" cy="261257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!!!!_Эсмира_2\_free_2023-10-04-23-26-2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06" y="3940347"/>
            <a:ext cx="2503430" cy="25034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!!!!_Эсмира_2\_free_2023-10-04-23-51-5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9" y="4076727"/>
            <a:ext cx="2525487" cy="252548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до тестів\Емоції Розділові знаки\Знак питання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72" y="494529"/>
            <a:ext cx="1397792" cy="26573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rot="2649979">
            <a:off x="3485261" y="1791659"/>
            <a:ext cx="1530008" cy="568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 rot="19072003">
            <a:off x="7797684" y="2129916"/>
            <a:ext cx="1530008" cy="5680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7880" y="5670549"/>
            <a:ext cx="1704078" cy="56809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Очі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 rot="19068111">
            <a:off x="7797339" y="2121429"/>
            <a:ext cx="1530008" cy="568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Вуха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1163" y="5670548"/>
            <a:ext cx="1817511" cy="568097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Шкіра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6" y="494529"/>
            <a:ext cx="8732066" cy="81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відмінності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" r="50920"/>
          <a:stretch/>
        </p:blipFill>
        <p:spPr>
          <a:xfrm>
            <a:off x="362649" y="1456402"/>
            <a:ext cx="5330088" cy="510859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825"/>
          <a:stretch/>
        </p:blipFill>
        <p:spPr>
          <a:xfrm>
            <a:off x="6323525" y="1456402"/>
            <a:ext cx="5602920" cy="510859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3135720" y="1588183"/>
            <a:ext cx="1149016" cy="99167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205405" y="2019917"/>
            <a:ext cx="1087559" cy="97148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66670" y="3417592"/>
            <a:ext cx="850006" cy="88646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3835932" y="3118311"/>
            <a:ext cx="851202" cy="7924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2727614" y="5756856"/>
            <a:ext cx="816212" cy="80813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831867" y="2857897"/>
            <a:ext cx="850402" cy="55969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5652" y="494529"/>
            <a:ext cx="8732066" cy="70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5029" y="1456403"/>
            <a:ext cx="4484914" cy="1009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орган чуття допоміг тобі виконати завдання?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5030" y="2610443"/>
            <a:ext cx="4484914" cy="8309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Спробуй виконати завдання з закритими очима.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5028" y="3589835"/>
            <a:ext cx="5334629" cy="104748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Поясни, чому ти не зміг виконати </a:t>
            </a:r>
            <a:r>
              <a:rPr lang="uk-UA" sz="2400" b="1" dirty="0" smtClean="0"/>
              <a:t>завдання з </a:t>
            </a:r>
            <a:r>
              <a:rPr lang="uk-UA" sz="2400" b="1" dirty="0"/>
              <a:t>закритими очима.</a:t>
            </a:r>
          </a:p>
        </p:txBody>
      </p:sp>
      <p:pic>
        <p:nvPicPr>
          <p:cNvPr id="4098" name="Picture 2" descr="D:\Картинки до тестів\!!!!_Эсмира_2\_free_2023-10-04-23-22-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12" y="1508703"/>
            <a:ext cx="4493518" cy="4493518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45030" y="4825778"/>
            <a:ext cx="5334627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Найбільше</a:t>
            </a:r>
            <a:r>
              <a:rPr lang="ru-RU" sz="2400" b="1" dirty="0"/>
              <a:t> </a:t>
            </a:r>
            <a:r>
              <a:rPr lang="ru-RU" sz="2400" b="1" dirty="0" err="1"/>
              <a:t>інформації</a:t>
            </a:r>
            <a:r>
              <a:rPr lang="ru-RU" sz="2400" b="1" dirty="0"/>
              <a:t> про </a:t>
            </a:r>
            <a:r>
              <a:rPr lang="ru-RU" sz="2400" b="1" dirty="0" err="1"/>
              <a:t>навколишній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 ми </a:t>
            </a:r>
            <a:r>
              <a:rPr lang="ru-RU" sz="2400" b="1" dirty="0" err="1"/>
              <a:t>отримуємо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smtClean="0"/>
              <a:t>органу </a:t>
            </a:r>
            <a:r>
              <a:rPr lang="ru-RU" sz="2400" b="1" dirty="0" err="1"/>
              <a:t>зору</a:t>
            </a:r>
            <a:r>
              <a:rPr lang="ru-RU" sz="2400" b="1" dirty="0"/>
              <a:t> – очей.</a:t>
            </a:r>
          </a:p>
        </p:txBody>
      </p:sp>
    </p:spTree>
    <p:extLst>
      <p:ext uri="{BB962C8B-B14F-4D97-AF65-F5344CB8AC3E}">
        <p14:creationId xmlns:p14="http://schemas.microsoft.com/office/powerpoint/2010/main" val="12280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482" y="538072"/>
            <a:ext cx="8732066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Очі</a:t>
            </a:r>
            <a:r>
              <a:rPr lang="ru-RU" sz="3600" b="1" dirty="0" smtClean="0">
                <a:solidFill>
                  <a:schemeClr val="bg1"/>
                </a:solidFill>
              </a:rPr>
              <a:t> – </a:t>
            </a:r>
            <a:r>
              <a:rPr lang="ru-RU" sz="3600" b="1" dirty="0" err="1" smtClean="0">
                <a:solidFill>
                  <a:schemeClr val="bg1"/>
                </a:solidFill>
              </a:rPr>
              <a:t>світ</a:t>
            </a:r>
            <a:r>
              <a:rPr lang="ru-RU" sz="3600" b="1" dirty="0" smtClean="0">
                <a:solidFill>
                  <a:schemeClr val="bg1"/>
                </a:solidFill>
              </a:rPr>
              <a:t> у </a:t>
            </a:r>
            <a:r>
              <a:rPr lang="ru-RU" sz="3600" b="1" dirty="0" err="1" smtClean="0">
                <a:solidFill>
                  <a:schemeClr val="bg1"/>
                </a:solidFill>
              </a:rPr>
              <a:t>вікно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png Ð³Ð»Ð°Ð·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29" y="3889035"/>
            <a:ext cx="4809071" cy="192362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27700" y="1433330"/>
            <a:ext cx="6997100" cy="22012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Очі</a:t>
            </a:r>
            <a:r>
              <a:rPr lang="ru-RU" sz="2400" b="1" dirty="0" smtClean="0"/>
              <a:t> </a:t>
            </a:r>
            <a:r>
              <a:rPr lang="ru-RU" sz="2400" b="1" dirty="0" err="1"/>
              <a:t>допомагають</a:t>
            </a:r>
            <a:r>
              <a:rPr lang="ru-RU" sz="2400" b="1" dirty="0"/>
              <a:t> нам </a:t>
            </a:r>
            <a:r>
              <a:rPr lang="ru-RU" sz="2400" b="1" dirty="0" err="1"/>
              <a:t>розрізняти</a:t>
            </a:r>
            <a:r>
              <a:rPr lang="ru-RU" sz="2400" b="1" dirty="0"/>
              <a:t> </a:t>
            </a:r>
            <a:r>
              <a:rPr lang="ru-RU" sz="2400" b="1" dirty="0" err="1"/>
              <a:t>колір</a:t>
            </a:r>
            <a:r>
              <a:rPr lang="ru-RU" sz="2400" b="1" dirty="0"/>
              <a:t> </a:t>
            </a:r>
            <a:r>
              <a:rPr lang="ru-RU" sz="2400" b="1" dirty="0" err="1"/>
              <a:t>предметів</a:t>
            </a:r>
            <a:r>
              <a:rPr lang="ru-RU" sz="2400" b="1" dirty="0"/>
              <a:t>,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розмір</a:t>
            </a:r>
            <a:r>
              <a:rPr lang="ru-RU" sz="2400" b="1" dirty="0"/>
              <a:t>, форму, </a:t>
            </a:r>
            <a:r>
              <a:rPr lang="ru-RU" sz="2400" b="1" dirty="0" err="1"/>
              <a:t>дізнаватися</a:t>
            </a:r>
            <a:r>
              <a:rPr lang="ru-RU" sz="2400" b="1" dirty="0"/>
              <a:t>, далеко предмет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, </a:t>
            </a:r>
            <a:r>
              <a:rPr lang="ru-RU" sz="2400" b="1" dirty="0" err="1"/>
              <a:t>рухається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. 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зору</a:t>
            </a:r>
            <a:r>
              <a:rPr lang="ru-RU" sz="2400" b="1" dirty="0"/>
              <a:t> ми </a:t>
            </a:r>
            <a:r>
              <a:rPr lang="ru-RU" sz="2400" b="1" dirty="0" err="1"/>
              <a:t>милуємося</a:t>
            </a:r>
            <a:r>
              <a:rPr lang="ru-RU" sz="2400" b="1" dirty="0"/>
              <a:t> красою </a:t>
            </a:r>
            <a:r>
              <a:rPr lang="ru-RU" sz="2400" b="1" dirty="0" err="1"/>
              <a:t>світу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нас </a:t>
            </a:r>
            <a:r>
              <a:rPr lang="ru-RU" sz="2400" b="1" dirty="0" err="1"/>
              <a:t>оточує</a:t>
            </a:r>
            <a:r>
              <a:rPr lang="ru-RU" sz="2400" b="1" dirty="0"/>
              <a:t>. </a:t>
            </a:r>
            <a:r>
              <a:rPr lang="ru-RU" sz="2400" b="1" dirty="0" err="1"/>
              <a:t>Недарма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вікном</a:t>
            </a:r>
            <a:r>
              <a:rPr lang="ru-RU" sz="2400" b="1" dirty="0"/>
              <a:t> у </a:t>
            </a:r>
            <a:r>
              <a:rPr lang="ru-RU" sz="2400" b="1" dirty="0" err="1"/>
              <a:t>світ</a:t>
            </a:r>
            <a:r>
              <a:rPr lang="ru-RU" sz="2400" b="1" dirty="0"/>
              <a:t>.</a:t>
            </a: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72" y="1456399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411686" y="1458685"/>
            <a:ext cx="5486400" cy="4624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1224" y="494530"/>
            <a:ext cx="8732066" cy="833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>
                <a:solidFill>
                  <a:schemeClr val="bg1"/>
                </a:solidFill>
              </a:rPr>
              <a:t>що ти можеш дізнатися завдяки очам?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5" y="1597376"/>
            <a:ext cx="5244118" cy="340867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11901" y="5153290"/>
            <a:ext cx="3642081" cy="13995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Розглянь рекламу мультфільму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«Микита Кожум’яка»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1" y="3559358"/>
            <a:ext cx="2276653" cy="2391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1" y="1458685"/>
            <a:ext cx="2569423" cy="2569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383" y="1950176"/>
            <a:ext cx="1030504" cy="1030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86" y="4356757"/>
            <a:ext cx="796533" cy="7965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83" y="3809363"/>
            <a:ext cx="1485865" cy="1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559</Words>
  <Application>Microsoft Office PowerPoint</Application>
  <PresentationFormat>Произвольный</PresentationFormat>
  <Paragraphs>107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2023-10-22T11:37:43Z</dcterms:modified>
</cp:coreProperties>
</file>