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07" r:id="rId3"/>
    <p:sldId id="308" r:id="rId4"/>
    <p:sldId id="309" r:id="rId5"/>
    <p:sldId id="297" r:id="rId6"/>
    <p:sldId id="278" r:id="rId7"/>
    <p:sldId id="287" r:id="rId8"/>
    <p:sldId id="288" r:id="rId9"/>
    <p:sldId id="291" r:id="rId10"/>
    <p:sldId id="300" r:id="rId11"/>
    <p:sldId id="292" r:id="rId12"/>
    <p:sldId id="311" r:id="rId13"/>
    <p:sldId id="294" r:id="rId14"/>
    <p:sldId id="295" r:id="rId15"/>
    <p:sldId id="274" r:id="rId16"/>
    <p:sldId id="301" r:id="rId17"/>
    <p:sldId id="302" r:id="rId18"/>
    <p:sldId id="305" r:id="rId19"/>
    <p:sldId id="304" r:id="rId20"/>
    <p:sldId id="31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FFB441"/>
    <a:srgbClr val="DED231"/>
    <a:srgbClr val="2F3242"/>
    <a:srgbClr val="72265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387887" y="598714"/>
            <a:ext cx="3951514" cy="3505200"/>
          </a:xfrm>
          <a:prstGeom prst="roundRect">
            <a:avLst/>
          </a:prstGeom>
          <a:solidFill>
            <a:srgbClr val="FFB4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33134" y="4326574"/>
            <a:ext cx="8596227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Що я можу розрізнити на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смак</a:t>
            </a:r>
            <a:r>
              <a:rPr lang="uk-UA" sz="4800" b="1" dirty="0">
                <a:solidFill>
                  <a:schemeClr val="bg1"/>
                </a:solidFill>
              </a:rPr>
              <a:t>, запах і дотик</a:t>
            </a:r>
            <a:r>
              <a:rPr lang="uk-UA" sz="4800" b="1" dirty="0" smtClean="0">
                <a:solidFill>
                  <a:schemeClr val="bg1"/>
                </a:solidFill>
              </a:rPr>
              <a:t>?</a:t>
            </a:r>
            <a:r>
              <a:rPr lang="uk-UA" sz="4800" i="1" dirty="0">
                <a:solidFill>
                  <a:schemeClr val="bg1"/>
                </a:solidFill>
              </a:rPr>
              <a:t> </a:t>
            </a:r>
            <a:endParaRPr lang="uk-UA" sz="4800" i="1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25212" r="65253" b="44924"/>
          <a:stretch/>
        </p:blipFill>
        <p:spPr>
          <a:xfrm>
            <a:off x="3621686" y="839400"/>
            <a:ext cx="1510312" cy="1479489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59465" r="56809" b="10613"/>
          <a:stretch/>
        </p:blipFill>
        <p:spPr>
          <a:xfrm>
            <a:off x="2657229" y="2318889"/>
            <a:ext cx="1545071" cy="1512882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9" t="58638" r="23516" b="10914"/>
          <a:stretch/>
        </p:blipFill>
        <p:spPr>
          <a:xfrm>
            <a:off x="1583914" y="868757"/>
            <a:ext cx="1529400" cy="1529400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24418" y="1027450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1853" y="494529"/>
            <a:ext cx="8732066" cy="9423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запахи, які тобі </a:t>
            </a:r>
            <a:r>
              <a:rPr lang="uk-UA" sz="3600" b="1" dirty="0" smtClean="0">
                <a:solidFill>
                  <a:schemeClr val="bg1"/>
                </a:solidFill>
              </a:rPr>
              <a:t>приємні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5" y="1531499"/>
            <a:ext cx="2182319" cy="185139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7" y="1531499"/>
            <a:ext cx="2882655" cy="200768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29" y="1531499"/>
            <a:ext cx="2828343" cy="218582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62" y="3882940"/>
            <a:ext cx="2416284" cy="255841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3" y="3882940"/>
            <a:ext cx="2505429" cy="2652807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01" y="3882940"/>
            <a:ext cx="3733800" cy="2074333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3" y="494529"/>
            <a:ext cx="10384972" cy="779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 чи </a:t>
            </a:r>
            <a:r>
              <a:rPr lang="uk-UA" sz="3600" b="1" dirty="0" smtClean="0">
                <a:solidFill>
                  <a:schemeClr val="bg1"/>
                </a:solidFill>
              </a:rPr>
              <a:t>є </a:t>
            </a:r>
            <a:r>
              <a:rPr lang="uk-UA" sz="3600" b="1" dirty="0">
                <a:solidFill>
                  <a:schemeClr val="bg1"/>
                </a:solidFill>
              </a:rPr>
              <a:t>запахи, що попереджують про небезпеку?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29" y="2908951"/>
            <a:ext cx="5192486" cy="331629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 ÐµÐ·ÑÐ»ÑÑÐ°Ñ Ð¿Ð¾ÑÑÐºÑ Ð·Ð¾Ð±ÑÐ°Ð¶ÐµÐ½Ñ Ð·Ð° Ð·Ð°Ð¿Ð¸ÑÐ¾Ð¼ &quot;ÐºÐ»Ð¸Ð¿Ð°ÑÑ Ð²Ð¸ÑÐ¾Ðº Ð³Ð°Ð·Ñ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493583"/>
            <a:ext cx="5298563" cy="2853789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21380" y="2335702"/>
            <a:ext cx="23088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/>
              <a:t>запах диму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6933" y="4369535"/>
            <a:ext cx="19762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/>
              <a:t>запах газу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48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82486" y="1509465"/>
            <a:ext cx="6803572" cy="1973963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dirty="0" smtClean="0"/>
              <a:t>Запах </a:t>
            </a:r>
            <a:r>
              <a:rPr lang="ru-RU" sz="3200" b="1" dirty="0" err="1" smtClean="0"/>
              <a:t>хвої</a:t>
            </a:r>
            <a:r>
              <a:rPr lang="ru-RU" sz="3200" b="1" dirty="0" smtClean="0"/>
              <a:t> й аромат </a:t>
            </a:r>
            <a:r>
              <a:rPr lang="ru-RU" sz="3200" b="1" dirty="0" err="1" smtClean="0"/>
              <a:t>квітів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викликають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задоволення</a:t>
            </a:r>
            <a:r>
              <a:rPr lang="ru-RU" sz="3200" b="1" dirty="0" smtClean="0"/>
              <a:t> і </a:t>
            </a:r>
            <a:r>
              <a:rPr lang="ru-RU" sz="3200" b="1" dirty="0" err="1" smtClean="0"/>
              <a:t>радість</a:t>
            </a:r>
            <a:r>
              <a:rPr lang="ru-RU" sz="3200" b="1" dirty="0" smtClean="0"/>
              <a:t>, запах </a:t>
            </a:r>
            <a:r>
              <a:rPr lang="ru-RU" sz="3200" b="1" dirty="0" err="1" smtClean="0"/>
              <a:t>їжі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посилює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апетит</a:t>
            </a:r>
            <a:r>
              <a:rPr lang="ru-RU" sz="3200" b="1" dirty="0" smtClean="0"/>
              <a:t>.  </a:t>
            </a:r>
            <a:endParaRPr lang="en-US" sz="3200" b="1" dirty="0"/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7" y="1487694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70339" y="494529"/>
            <a:ext cx="8732066" cy="789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Висновок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2486" y="3766458"/>
            <a:ext cx="6803571" cy="1905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А неприємні запахи насторожують і попереджають про небезпеку. Наприклад запахи газу, диму й сміття.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430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" y="1983754"/>
            <a:ext cx="3296530" cy="263722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38" y="3818820"/>
            <a:ext cx="2473506" cy="276514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29704" y="494528"/>
            <a:ext cx="10177782" cy="102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Досліди. Чи зможеш ти впізнати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ці рослини за запахом?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1983754"/>
            <a:ext cx="3431299" cy="228753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43" y="3548791"/>
            <a:ext cx="2121152" cy="282820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Картинки до тестів\Людина\Модниц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016" y="1737605"/>
            <a:ext cx="2093698" cy="462652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7543" y="4670504"/>
            <a:ext cx="175503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конвалія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9966" y="5795858"/>
            <a:ext cx="1460272" cy="58477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/>
              <a:t>ялинка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49304" y="1995450"/>
            <a:ext cx="10518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/>
              <a:t>липа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49554" y="5820861"/>
            <a:ext cx="1656223" cy="584775"/>
          </a:xfrm>
          <a:prstGeom prst="rect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/>
              <a:t>троянда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15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1739" y="462462"/>
            <a:ext cx="8732066" cy="8982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Орган дотику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288" y="1661376"/>
            <a:ext cx="3759369" cy="976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якого одягу людина ніколи не виростає?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690" r="6610" b="8920"/>
          <a:stretch/>
        </p:blipFill>
        <p:spPr>
          <a:xfrm>
            <a:off x="782910" y="3029755"/>
            <a:ext cx="2159029" cy="315244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192310" y="2930219"/>
            <a:ext cx="1830381" cy="518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Шкіра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0957" y="1551138"/>
            <a:ext cx="5461947" cy="19089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Шкіра</a:t>
            </a:r>
            <a:r>
              <a:rPr lang="ru-RU" sz="2400" b="1" dirty="0" smtClean="0"/>
              <a:t> </a:t>
            </a:r>
            <a:r>
              <a:rPr lang="ru-RU" sz="2400" b="1" dirty="0"/>
              <a:t>— орган </a:t>
            </a:r>
            <a:r>
              <a:rPr lang="ru-RU" sz="2400" b="1" dirty="0" err="1" smtClean="0"/>
              <a:t>дотику</a:t>
            </a:r>
            <a:r>
              <a:rPr lang="ru-RU" sz="2400" b="1" dirty="0" smtClean="0"/>
              <a:t>.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ru-RU" sz="2400" b="1" dirty="0" err="1"/>
              <a:t>шкіри</a:t>
            </a:r>
            <a:r>
              <a:rPr lang="ru-RU" sz="2400" b="1" dirty="0"/>
              <a:t> </a:t>
            </a:r>
            <a:r>
              <a:rPr lang="ru-RU" sz="2400" b="1" dirty="0" smtClean="0"/>
              <a:t>ми </a:t>
            </a:r>
            <a:r>
              <a:rPr lang="ru-RU" sz="2400" b="1" dirty="0" err="1"/>
              <a:t>відчуваємо</a:t>
            </a:r>
            <a:r>
              <a:rPr lang="ru-RU" sz="2400" b="1" dirty="0"/>
              <a:t> </a:t>
            </a:r>
            <a:r>
              <a:rPr lang="ru-RU" sz="2400" b="1" dirty="0" smtClean="0"/>
              <a:t>холод, тепло, </a:t>
            </a:r>
            <a:r>
              <a:rPr lang="ru-RU" sz="2400" b="1" dirty="0" err="1" smtClean="0"/>
              <a:t>м’який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твердий</a:t>
            </a:r>
            <a:r>
              <a:rPr lang="ru-RU" sz="2400" b="1" dirty="0" smtClean="0"/>
              <a:t>, гладкий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шорсткий</a:t>
            </a:r>
            <a:r>
              <a:rPr lang="ru-RU" sz="2400" b="1" dirty="0" smtClean="0"/>
              <a:t>, колючий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пухнастий</a:t>
            </a:r>
            <a:r>
              <a:rPr lang="ru-RU" sz="2400" b="1" dirty="0" smtClean="0"/>
              <a:t> і т.д.                  </a:t>
            </a:r>
            <a:endParaRPr lang="ru-RU" sz="2400" b="1" dirty="0"/>
          </a:p>
        </p:txBody>
      </p:sp>
      <p:pic>
        <p:nvPicPr>
          <p:cNvPr id="9" name="Picture 2" descr="ÐÐ°ÑÑÐ¸Ð½ÐºÐ¸ Ð¿Ð¾ Ð·Ð°Ð¿ÑÐ¾ÑÑ ÐºÐ»Ð¸Ð¿Ð°ÑÑ Ð´ÐµÑÑÐºÐ¸Ðµ Ð»Ð°Ð´Ð¾Ð½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6" r="1505" b="13683"/>
          <a:stretch/>
        </p:blipFill>
        <p:spPr bwMode="auto">
          <a:xfrm>
            <a:off x="5707772" y="3665127"/>
            <a:ext cx="5003555" cy="262778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7538" y="494528"/>
            <a:ext cx="8732066" cy="1029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Розглянь</a:t>
            </a:r>
            <a:r>
              <a:rPr lang="ru-RU" sz="3200" b="1" dirty="0" smtClean="0"/>
              <a:t> </a:t>
            </a:r>
            <a:r>
              <a:rPr lang="ru-RU" sz="3200" b="1" dirty="0"/>
              <a:t>фото. </a:t>
            </a:r>
            <a:r>
              <a:rPr lang="ru-RU" sz="3200" b="1" dirty="0" err="1" smtClean="0"/>
              <a:t>Уяви</a:t>
            </a:r>
            <a:r>
              <a:rPr lang="ru-RU" sz="3200" b="1" dirty="0" smtClean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 smtClean="0"/>
              <a:t>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торкаєшся</a:t>
            </a:r>
            <a:r>
              <a:rPr lang="ru-RU" sz="3200" b="1" dirty="0" smtClean="0"/>
              <a:t> </a:t>
            </a:r>
            <a:r>
              <a:rPr lang="ru-RU" sz="3200" b="1" dirty="0" err="1"/>
              <a:t>цих</a:t>
            </a:r>
            <a:r>
              <a:rPr lang="ru-RU" sz="3200" b="1" dirty="0"/>
              <a:t> </a:t>
            </a:r>
            <a:r>
              <a:rPr lang="ru-RU" sz="3200" b="1" dirty="0" err="1"/>
              <a:t>предметів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 smtClean="0"/>
              <a:t>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відчуваєш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17200" r="8393" b="10880"/>
          <a:stretch/>
        </p:blipFill>
        <p:spPr bwMode="auto">
          <a:xfrm>
            <a:off x="882202" y="1854558"/>
            <a:ext cx="3419341" cy="230531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»ÐµÐ´ Ð² ÑÑÐº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51" y="1887041"/>
            <a:ext cx="3055823" cy="229186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Ð°ÑÑÐ¸Ð½ÐºÐ¸ Ð¿Ð¾ Ð·Ð°Ð¿ÑÐ¾ÑÑ ÑÑÐºÐ° Ð½Ð° Ð´ÐµÑÐµÐ²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1" r="40057"/>
          <a:stretch/>
        </p:blipFill>
        <p:spPr bwMode="auto">
          <a:xfrm>
            <a:off x="8663951" y="4314422"/>
            <a:ext cx="3055823" cy="229186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ÐÐ°ÑÑÐ¸Ð½ÐºÐ¸ Ð¿Ð¾ Ð·Ð°Ð¿ÑÐ¾ÑÑ Ð³Ð»Ð°Ð´Ð¸ÑÑ ÑÐ¾Ð±Ð°ÐºÑ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-1037" r="23755"/>
          <a:stretch/>
        </p:blipFill>
        <p:spPr bwMode="auto">
          <a:xfrm>
            <a:off x="882203" y="4249456"/>
            <a:ext cx="3441490" cy="247274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ÐÐ°ÑÑÐ¸Ð½ÐºÐ¸ Ð¿Ð¾ Ð·Ð°Ð¿ÑÐ¾ÑÑ ÑÑÐºÐ° Ð½Ð° Ð¿ÑÐ¾Ð·ÑÐ°ÑÐ½Ð¾Ð¼ ÑÐ¾Ð½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58" y="2832349"/>
            <a:ext cx="2645591" cy="269311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8211413">
            <a:off x="4672231" y="5706896"/>
            <a:ext cx="553791" cy="2866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848342">
            <a:off x="4582469" y="2460949"/>
            <a:ext cx="553791" cy="2962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612139">
            <a:off x="8008177" y="2458336"/>
            <a:ext cx="553791" cy="2962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864308">
            <a:off x="7931461" y="5726234"/>
            <a:ext cx="553791" cy="2962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506004"/>
            <a:ext cx="10417629" cy="909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Назви</a:t>
            </a:r>
            <a:r>
              <a:rPr lang="ru-RU" sz="3200" b="1" dirty="0" smtClean="0"/>
              <a:t> </a:t>
            </a:r>
            <a:r>
              <a:rPr lang="ru-RU" sz="3200" b="1" dirty="0" err="1"/>
              <a:t>предмети</a:t>
            </a:r>
            <a:r>
              <a:rPr lang="ru-RU" sz="3200" b="1" dirty="0"/>
              <a:t>, </a:t>
            </a:r>
            <a:r>
              <a:rPr lang="ru-RU" sz="3200" b="1" dirty="0" err="1"/>
              <a:t>який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них </a:t>
            </a:r>
            <a:r>
              <a:rPr lang="ru-RU" sz="3200" b="1" dirty="0" err="1"/>
              <a:t>холодний</a:t>
            </a:r>
            <a:r>
              <a:rPr lang="ru-RU" sz="3200" b="1" dirty="0"/>
              <a:t>, а </a:t>
            </a:r>
            <a:r>
              <a:rPr lang="ru-RU" sz="3200" b="1" dirty="0" err="1"/>
              <a:t>який</a:t>
            </a:r>
            <a:r>
              <a:rPr lang="ru-RU" sz="3200" b="1" dirty="0"/>
              <a:t> </a:t>
            </a:r>
            <a:r>
              <a:rPr lang="ru-RU" sz="3200" b="1" dirty="0" err="1"/>
              <a:t>теплий</a:t>
            </a:r>
            <a:r>
              <a:rPr lang="ru-RU" sz="3200" b="1" dirty="0"/>
              <a:t>? </a:t>
            </a:r>
          </a:p>
        </p:txBody>
      </p:sp>
      <p:pic>
        <p:nvPicPr>
          <p:cNvPr id="6" name="Picture 4" descr="ÐÐ°ÑÑÐ¸Ð½ÐºÐ¸ Ð¿Ð¾ Ð·Ð°Ð¿ÑÐ¾ÑÑ ÐºÐ»Ð¸Ð¿Ð°ÑÑ ÑÐ²Ð¸ÑÐµÑ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5279" r="2170" b="14144"/>
          <a:stretch/>
        </p:blipFill>
        <p:spPr bwMode="auto">
          <a:xfrm>
            <a:off x="3459291" y="1669193"/>
            <a:ext cx="4034232" cy="30465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Picture 2" descr="ÐÐ°ÑÑÐ¸Ð½ÐºÐ¸ Ð¿Ð¾ Ð·Ð°Ð¿ÑÐ¾ÑÑ ÐºÐ»Ð¸Ð¿Ð°ÑÑ Ð»ÐµÐ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0" y="3303464"/>
            <a:ext cx="2933461" cy="26820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Picture 6" descr="ÐÐ°ÑÑÐ¸Ð½ÐºÐ¸ Ð¿Ð¾ Ð·Ð°Ð¿ÑÐ¾ÑÑ ÐºÐ»Ð¸Ð¿Ð°ÑÑ ÑÐ°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523" y="2762319"/>
            <a:ext cx="2592040" cy="32970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9" name="Picture 8" descr="ÐÐ°ÑÑÐ¸Ð½ÐºÐ¸ Ð¿Ð¾ Ð·Ð°Ð¿ÑÐ¾ÑÑ ÐºÐ»Ð¸Ð¿Ð°ÑÑ Ð¼Ð¾ÑÐ¾Ð¶ÐµÐ½Ð¾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592" y="1669193"/>
            <a:ext cx="1618902" cy="326854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883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55396" y="592500"/>
            <a:ext cx="8732066" cy="757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5678" y="1490547"/>
            <a:ext cx="5076400" cy="566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улюблені страви твоєї родини?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5677" y="2057401"/>
            <a:ext cx="5076401" cy="5225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улюблені аромати родини?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492" y="2579914"/>
            <a:ext cx="6904149" cy="642257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Про що і про кого ти дізнаєшся завдяки дотику? 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0" b="10423"/>
          <a:stretch/>
        </p:blipFill>
        <p:spPr>
          <a:xfrm>
            <a:off x="7543800" y="1490547"/>
            <a:ext cx="4237530" cy="321221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48" y="4961721"/>
            <a:ext cx="2060386" cy="1545290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2" y="3701279"/>
            <a:ext cx="2648499" cy="151342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1 клас\3 Я досліджую світ\1 УРОКИ 2023\Тиждень 08\№24 Що я можу розрізнити на смак, запах і дотик\2023-10-26_0023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22" y="4961721"/>
            <a:ext cx="2301159" cy="15172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04" y="4961721"/>
            <a:ext cx="2628539" cy="147855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06" y="3701279"/>
            <a:ext cx="1815519" cy="181034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06492" y="3266006"/>
            <a:ext cx="7150222" cy="4718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Розглянь </a:t>
            </a:r>
            <a:r>
              <a:rPr lang="uk-UA" sz="2400" b="1" dirty="0" smtClean="0"/>
              <a:t>світлини. Чи до всього </a:t>
            </a:r>
            <a:r>
              <a:rPr lang="uk-UA" sz="2400" b="1" dirty="0" smtClean="0"/>
              <a:t>можна торкатися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12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6310" y="1351207"/>
            <a:ext cx="6806719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400" b="1" dirty="0" smtClean="0">
                <a:solidFill>
                  <a:schemeClr val="bg1"/>
                </a:solidFill>
              </a:rPr>
              <a:t> те, що тобі смакує найбільше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18" y="4380462"/>
            <a:ext cx="3460139" cy="191220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41" y="1975262"/>
            <a:ext cx="2838201" cy="212865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26" y="4445054"/>
            <a:ext cx="2998515" cy="200000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65" y="1921878"/>
            <a:ext cx="3621250" cy="218203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 №7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7596" y="340403"/>
            <a:ext cx="9633858" cy="8335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0196" y="484233"/>
            <a:ext cx="8732066" cy="7822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4657" y="1678263"/>
            <a:ext cx="5899598" cy="10195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зміни в довкіллі ти розрізняєш завдяки зору і слуху? Чи ти любиш тишу?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657" y="3197540"/>
            <a:ext cx="5899598" cy="824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Про що небезпечне тобі можуть повідомити смак, дотик і запах?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658" y="4438479"/>
            <a:ext cx="5899598" cy="9703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цікаво тобі було дізнатися про органи чуття і досліджувати їх?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5" b="98000" l="3536" r="94620">
                        <a14:foregroundMark x1="9301" y1="57063" x2="13912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8" t="4507" r="7273" b="3475"/>
          <a:stretch/>
        </p:blipFill>
        <p:spPr>
          <a:xfrm>
            <a:off x="7055938" y="1408703"/>
            <a:ext cx="4116902" cy="52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4" y="1545769"/>
            <a:ext cx="2612816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0" y="154576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648915" y="1545771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7"/>
            <a:ext cx="1730367" cy="1222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8941" y="4853485"/>
            <a:ext cx="1836284" cy="12751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138" y="4800595"/>
            <a:ext cx="1940491" cy="132806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69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4792781"/>
            <a:ext cx="2104294" cy="133587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тривожний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734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8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" y="2004695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5" y="1982924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2" y="2014042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0" y="5134975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2" y="5134976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4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4"/>
            <a:ext cx="2104294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6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1" y="132978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290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531" y="3450595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</a:t>
            </a:r>
            <a:r>
              <a:rPr lang="uk-UA" sz="2400" b="1" dirty="0"/>
              <a:t>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Листопад - місяць опалого листя 🍁... - Український контент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405361"/>
            <a:ext cx="4612186" cy="296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gor Melika: «ЗОЛОТА ПОРА» – ОСІННІ ФОТОГРАФІЇ КАРП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47" y="3951514"/>
            <a:ext cx="422846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истопад - місяць падолист. Народні прикмети листопада. Сад і город.  Порадник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81" y="4033157"/>
            <a:ext cx="4127862" cy="257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0339" y="494529"/>
            <a:ext cx="8732066" cy="789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307" y="1490294"/>
            <a:ext cx="4234949" cy="10700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Він говорить і співає, </a:t>
            </a:r>
          </a:p>
          <a:p>
            <a:pPr algn="ctr"/>
            <a:r>
              <a:rPr lang="uk-UA" sz="2400" b="1" dirty="0"/>
              <a:t>І тепленьку хатку має.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89" y="1611636"/>
            <a:ext cx="1800870" cy="180588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342910" y="1611636"/>
            <a:ext cx="1646218" cy="6310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Язик</a:t>
            </a:r>
            <a:endParaRPr lang="ru-RU" sz="24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5885" y="3098168"/>
            <a:ext cx="3955998" cy="6387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Навіщо тобі язик?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68860" y="4055246"/>
            <a:ext cx="5330048" cy="17474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Язик</a:t>
            </a:r>
            <a:r>
              <a:rPr lang="ru-RU" sz="2400" b="1" dirty="0"/>
              <a:t> — </a:t>
            </a:r>
            <a:r>
              <a:rPr lang="ru-RU" sz="2400" b="1" dirty="0" err="1"/>
              <a:t>це</a:t>
            </a:r>
            <a:r>
              <a:rPr lang="ru-RU" sz="2400" b="1" dirty="0"/>
              <a:t> орган </a:t>
            </a:r>
            <a:r>
              <a:rPr lang="ru-RU" sz="2400" b="1" dirty="0" err="1"/>
              <a:t>чуття</a:t>
            </a:r>
            <a:r>
              <a:rPr lang="ru-RU" sz="2400" b="1" dirty="0"/>
              <a:t>.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допомагає</a:t>
            </a:r>
            <a:r>
              <a:rPr lang="ru-RU" sz="2400" b="1" dirty="0"/>
              <a:t> нам </a:t>
            </a:r>
            <a:r>
              <a:rPr lang="ru-RU" sz="2400" b="1" dirty="0" err="1"/>
              <a:t>визначити</a:t>
            </a:r>
            <a:r>
              <a:rPr lang="ru-RU" sz="2400" b="1" dirty="0"/>
              <a:t> смак </a:t>
            </a:r>
            <a:r>
              <a:rPr lang="ru-RU" sz="2400" b="1" dirty="0" err="1"/>
              <a:t>яблука</a:t>
            </a:r>
            <a:r>
              <a:rPr lang="ru-RU" sz="2400" b="1" dirty="0"/>
              <a:t>, </a:t>
            </a:r>
            <a:r>
              <a:rPr lang="ru-RU" sz="2400" b="1" dirty="0" err="1"/>
              <a:t>груші</a:t>
            </a:r>
            <a:r>
              <a:rPr lang="ru-RU" sz="2400" b="1" dirty="0"/>
              <a:t>, </a:t>
            </a:r>
            <a:r>
              <a:rPr lang="ru-RU" sz="2400" b="1" dirty="0" err="1"/>
              <a:t>цукру</a:t>
            </a:r>
            <a:r>
              <a:rPr lang="ru-RU" sz="2400" b="1" dirty="0"/>
              <a:t>, 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тобто</a:t>
            </a:r>
            <a:r>
              <a:rPr lang="ru-RU" sz="2400" b="1" dirty="0" smtClean="0"/>
              <a:t> </a:t>
            </a:r>
            <a:r>
              <a:rPr lang="ru-RU" sz="2400" b="1" dirty="0" err="1"/>
              <a:t>краще</a:t>
            </a:r>
            <a:r>
              <a:rPr lang="ru-RU" sz="2400" b="1" dirty="0"/>
              <a:t> </a:t>
            </a:r>
            <a:r>
              <a:rPr lang="ru-RU" sz="2400" b="1" dirty="0" err="1"/>
              <a:t>пізнавати</a:t>
            </a:r>
            <a:r>
              <a:rPr lang="ru-RU" sz="2400" b="1" dirty="0"/>
              <a:t> </a:t>
            </a:r>
            <a:r>
              <a:rPr lang="ru-RU" sz="2400" b="1" dirty="0" err="1"/>
              <a:t>навколишній</a:t>
            </a:r>
            <a:r>
              <a:rPr lang="ru-RU" sz="2400" b="1" dirty="0"/>
              <a:t> </a:t>
            </a:r>
            <a:r>
              <a:rPr lang="ru-RU" sz="2400" b="1" dirty="0" err="1"/>
              <a:t>світ</a:t>
            </a:r>
            <a:r>
              <a:rPr lang="ru-RU" sz="2400" b="1" dirty="0"/>
              <a:t>.</a:t>
            </a:r>
          </a:p>
        </p:txBody>
      </p:sp>
      <p:pic>
        <p:nvPicPr>
          <p:cNvPr id="12" name="Picture 2" descr="Ð ÐµÐ·ÑÐ»ÑÑÐ°Ñ Ð¿Ð¾ÑÑÐºÑ Ð·Ð¾Ð±ÑÐ°Ð¶ÐµÐ½Ñ Ð·Ð° Ð·Ð°Ð¿Ð¸ÑÐ¾Ð¼ &quot;ÐºÐ»Ð¸Ð¿Ð°ÑÑ Ð¼Ð°Ð»ÑÑÐ¸Ðº ÐµÑÑ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/>
        </p:blipFill>
        <p:spPr bwMode="auto">
          <a:xfrm>
            <a:off x="574659" y="2903171"/>
            <a:ext cx="4195160" cy="346379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1596" y="484233"/>
            <a:ext cx="8732066" cy="996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200" b="1" dirty="0">
                <a:solidFill>
                  <a:schemeClr val="bg1"/>
                </a:solidFill>
              </a:rPr>
              <a:t>малюнки, яка їжа смачна, а яка - ні? Як </a:t>
            </a:r>
            <a:r>
              <a:rPr lang="uk-UA" sz="3200" b="1" dirty="0" smtClean="0">
                <a:solidFill>
                  <a:schemeClr val="bg1"/>
                </a:solidFill>
              </a:rPr>
              <a:t>ти дізнався </a:t>
            </a:r>
            <a:r>
              <a:rPr lang="uk-UA" sz="3200" b="1" dirty="0">
                <a:solidFill>
                  <a:schemeClr val="bg1"/>
                </a:solidFill>
              </a:rPr>
              <a:t>про це? 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6" name="Picture 6" descr="Ð ÐµÐ·ÑÐ»ÑÑÐ°Ñ Ð¿Ð¾ÑÑÐºÑ Ð·Ð¾Ð±ÑÐ°Ð¶ÐµÐ½Ñ Ð·Ð° Ð·Ð°Ð¿Ð¸ÑÐ¾Ð¼ &quot;ÐºÐ»Ð¸Ð¿Ð°ÑÑ Ð¼Ð°Ð»ÑÑÐ¸Ðº ÐµÑÑ Ð²ÐºÑÑÐ½Ð¾Ðµ ÑÐ±Ð»Ð¾ÐºÐ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2" y="1741714"/>
            <a:ext cx="1550793" cy="26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"/>
          <a:stretch/>
        </p:blipFill>
        <p:spPr bwMode="auto">
          <a:xfrm>
            <a:off x="2901319" y="1741714"/>
            <a:ext cx="1561824" cy="222000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 ÐµÐ·ÑÐ»ÑÑÐ°Ñ Ð¿Ð¾ÑÑÐºÑ Ð·Ð¾Ð±ÑÐ°Ð¶ÐµÐ½Ñ Ð·Ð° Ð·Ð°Ð¿Ð¸ÑÐ¾Ð¼ &quot;ÐºÐ»Ð¸Ð¿Ð°ÑÑ Ð¼Ð°Ð»ÑÑÐ¸Ðº ÐµÑÑ Ð²ÐºÑÑÐ½Ð¾Ðµ ÑÐ±Ð»Ð¾ÐºÐ¾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94" y="1689369"/>
            <a:ext cx="2489589" cy="248958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 ÐµÐ·ÑÐ»ÑÑÐ°Ñ Ð¿Ð¾ÑÑÐºÑ Ð·Ð¾Ð±ÑÐ°Ð¶ÐµÐ½Ñ Ð·Ð° Ð·Ð°Ð¿Ð¸ÑÐ¾Ð¼ &quot;ÐºÐ»Ð¸Ð¿Ð°ÑÑ Ð¼Ð°Ð»ÑÑÐ¸Ðº ÐµÑÑ Ð²ÐºÑÑÐ½Ð¾Ðµ ÑÐ±Ð»Ð¾ÐºÐ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87" y="1741714"/>
            <a:ext cx="1655210" cy="2276551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ÐºÐ»Ð¸Ð¿Ð°ÑÑ Ð¼Ð°Ð»ÑÑÐ¸Ðº ÐµÑÑ Ð²ÐºÑÑÐ½Ð¾Ðµ ÑÐ±Ð»Ð¾ÐºÐ¾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4042" r="14239"/>
          <a:stretch/>
        </p:blipFill>
        <p:spPr bwMode="auto">
          <a:xfrm>
            <a:off x="6074228" y="4131380"/>
            <a:ext cx="1859523" cy="242977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 ÐµÐ·ÑÐ»ÑÑÐ°Ñ Ð¿Ð¾ÑÑÐºÑ Ð·Ð¾Ð±ÑÐ°Ð¶ÐµÐ½Ñ Ð·Ð° Ð·Ð°Ð¿Ð¸ÑÐ¾Ð¼ &quot;ÐºÐ»Ð¸Ð¿Ð°ÑÑ Ð¼Ð°Ð»ÑÑÐ¸Ðº ÐµÑÑ Ð¿ÐµÑÐµÑ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r="13844"/>
          <a:stretch/>
        </p:blipFill>
        <p:spPr bwMode="auto">
          <a:xfrm>
            <a:off x="4069489" y="4131380"/>
            <a:ext cx="1680883" cy="2297025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87695" y="1487694"/>
            <a:ext cx="4535076" cy="2613851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/>
              <a:t>Аналіз</a:t>
            </a:r>
            <a:r>
              <a:rPr lang="ru-RU" sz="2800" b="1" dirty="0"/>
              <a:t> </a:t>
            </a:r>
            <a:r>
              <a:rPr lang="ru-RU" sz="2800" b="1" dirty="0" err="1"/>
              <a:t>їжі</a:t>
            </a:r>
            <a:r>
              <a:rPr lang="ru-RU" sz="2800" b="1" dirty="0"/>
              <a:t> на смак </a:t>
            </a:r>
            <a:r>
              <a:rPr lang="ru-RU" sz="2800" b="1" dirty="0" err="1"/>
              <a:t>відбувається</a:t>
            </a:r>
            <a:r>
              <a:rPr lang="ru-RU" sz="2800" b="1" dirty="0"/>
              <a:t> за </a:t>
            </a:r>
            <a:r>
              <a:rPr lang="ru-RU" sz="2800" b="1" dirty="0" err="1"/>
              <a:t>допомогою</a:t>
            </a:r>
            <a:r>
              <a:rPr lang="ru-RU" sz="2800" b="1" dirty="0"/>
              <a:t> </a:t>
            </a:r>
            <a:r>
              <a:rPr lang="ru-RU" sz="2800" b="1" dirty="0" err="1" smtClean="0"/>
              <a:t>язика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ctr" fontAlgn="base"/>
            <a:r>
              <a:rPr lang="ru-RU" sz="2800" b="1" dirty="0" err="1" smtClean="0"/>
              <a:t>зверху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якому</a:t>
            </a:r>
            <a:r>
              <a:rPr lang="ru-RU" sz="2800" b="1" dirty="0" smtClean="0"/>
              <a:t> </a:t>
            </a:r>
            <a:r>
              <a:rPr lang="ru-RU" sz="2800" b="1" dirty="0" err="1"/>
              <a:t>містяться</a:t>
            </a:r>
            <a:r>
              <a:rPr lang="ru-RU" sz="2800" b="1" dirty="0"/>
              <a:t> </a:t>
            </a:r>
            <a:r>
              <a:rPr lang="ru-RU" sz="2800" b="1" dirty="0" err="1"/>
              <a:t>смакові</a:t>
            </a:r>
            <a:r>
              <a:rPr lang="ru-RU" sz="2800" b="1" dirty="0"/>
              <a:t> </a:t>
            </a:r>
            <a:r>
              <a:rPr lang="ru-RU" sz="2800" b="1" dirty="0" err="1"/>
              <a:t>рецептори</a:t>
            </a:r>
            <a:r>
              <a:rPr lang="ru-RU" sz="2800" b="1" dirty="0" smtClean="0"/>
              <a:t>.</a:t>
            </a:r>
            <a:endParaRPr lang="en-US" sz="2800" b="1" dirty="0"/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ºÐ»Ð¸Ð¿Ð°ÑÑ ÑÐ·Ð¸Ð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19" y="1487694"/>
            <a:ext cx="1664526" cy="16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7" y="1487694"/>
            <a:ext cx="3049385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70339" y="494529"/>
            <a:ext cx="8732066" cy="789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Висновок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9153" y="4360408"/>
            <a:ext cx="4463618" cy="15035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 </a:t>
            </a:r>
            <a:r>
              <a:rPr lang="uk-UA" sz="2400" b="1" dirty="0" err="1" smtClean="0"/>
              <a:t>язиці</a:t>
            </a:r>
            <a:r>
              <a:rPr lang="uk-UA" sz="2400" b="1" dirty="0" smtClean="0"/>
              <a:t> є також </a:t>
            </a:r>
            <a:r>
              <a:rPr lang="uk-UA" sz="2400" b="1" dirty="0" err="1" smtClean="0"/>
              <a:t>термо</a:t>
            </a:r>
            <a:r>
              <a:rPr lang="uk-UA" sz="2400" b="1" dirty="0" smtClean="0"/>
              <a:t>-рецептори, які розрізняють температуру їжі.</a:t>
            </a:r>
            <a:endParaRPr lang="ru-RU" sz="2400" b="1" dirty="0"/>
          </a:p>
        </p:txBody>
      </p:sp>
      <p:pic>
        <p:nvPicPr>
          <p:cNvPr id="11" name="Picture 2" descr="Ð ÐµÐ·ÑÐ»ÑÑÐ°Ñ Ð¿Ð¾ÑÑÐºÑ Ð·Ð¾Ð±ÑÐ°Ð¶ÐµÐ½Ñ Ð·Ð° Ð·Ð°Ð¿Ð¸ÑÐ¾Ð¼ &quot;ÐºÐ»Ð¸Ð¿Ð°ÑÑ Ð¼Ð°Ð»ÑÑÐ¸Ðº Ð¿ÑÐµÑ Ð³Ð¾ÑÑÑÐ¸Ð¹ ÑÐ°Ð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6" y="3407229"/>
            <a:ext cx="2444883" cy="303852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85837" y="505415"/>
            <a:ext cx="8732066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Цікаво знати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8" descr="Ð ÐµÐ·ÑÐ»ÑÑÐ°Ñ Ð¿Ð¾ÑÑÐºÑ Ð·Ð¾Ð±ÑÐ°Ð¶ÐµÐ½Ñ Ð·Ð° Ð·Ð°Ð¿Ð¸ÑÐ¾Ð¼ &quot;ÐºÐ¾ÑÐ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61" y="4471453"/>
            <a:ext cx="2849840" cy="189989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Ð ÐµÐ·ÑÐ»ÑÑÐ°Ñ Ð¿Ð¾ÑÑÐºÑ Ð·Ð¾Ð±ÑÐ°Ð¶ÐµÐ½Ñ Ð·Ð° Ð·Ð°Ð¿Ð¸ÑÐ¾Ð¼ &quot;Ð»Ð¸Ð¼Ð¾Ð½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8963" r="3609" b="13746"/>
          <a:stretch/>
        </p:blipFill>
        <p:spPr bwMode="auto">
          <a:xfrm>
            <a:off x="6683503" y="4595722"/>
            <a:ext cx="2742297" cy="16513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11996" y="1307747"/>
            <a:ext cx="8221061" cy="8258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В </a:t>
            </a:r>
            <a:r>
              <a:rPr lang="ru-RU" sz="2400" b="1" dirty="0" err="1"/>
              <a:t>процесі</a:t>
            </a:r>
            <a:r>
              <a:rPr lang="ru-RU" sz="2400" b="1" dirty="0"/>
              <a:t> </a:t>
            </a:r>
            <a:r>
              <a:rPr lang="ru-RU" sz="2400" b="1" dirty="0" err="1"/>
              <a:t>свого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навчилася</a:t>
            </a:r>
            <a:r>
              <a:rPr lang="ru-RU" sz="2400" b="1" dirty="0"/>
              <a:t> </a:t>
            </a:r>
            <a:r>
              <a:rPr lang="ru-RU" sz="2400" b="1" dirty="0" err="1"/>
              <a:t>розрізняти</a:t>
            </a:r>
            <a:r>
              <a:rPr lang="ru-RU" sz="2400" b="1" dirty="0"/>
              <a:t> </a:t>
            </a:r>
            <a:r>
              <a:rPr lang="ru-RU" sz="2400" b="1" dirty="0" err="1"/>
              <a:t>чотири</a:t>
            </a:r>
            <a:r>
              <a:rPr lang="ru-RU" sz="2400" b="1" dirty="0"/>
              <a:t> </a:t>
            </a:r>
            <a:r>
              <a:rPr lang="ru-RU" sz="2400" b="1" dirty="0" err="1"/>
              <a:t>типи</a:t>
            </a:r>
            <a:r>
              <a:rPr lang="ru-RU" sz="2400" b="1" dirty="0"/>
              <a:t> смаку: </a:t>
            </a:r>
            <a:r>
              <a:rPr lang="ru-RU" sz="2400" b="1" dirty="0" err="1"/>
              <a:t>солоний</a:t>
            </a:r>
            <a:r>
              <a:rPr lang="ru-RU" sz="2400" b="1" dirty="0"/>
              <a:t>, </a:t>
            </a:r>
            <a:r>
              <a:rPr lang="ru-RU" sz="2400" b="1" dirty="0" err="1"/>
              <a:t>гіркий</a:t>
            </a:r>
            <a:r>
              <a:rPr lang="ru-RU" sz="2400" b="1" dirty="0"/>
              <a:t>, </a:t>
            </a:r>
            <a:r>
              <a:rPr lang="ru-RU" sz="2400" b="1" dirty="0" err="1"/>
              <a:t>солодкий</a:t>
            </a:r>
            <a:r>
              <a:rPr lang="ru-RU" sz="2400" b="1" dirty="0"/>
              <a:t> і </a:t>
            </a:r>
            <a:r>
              <a:rPr lang="ru-RU" sz="2400" b="1" dirty="0" err="1"/>
              <a:t>кислий</a:t>
            </a:r>
            <a:r>
              <a:rPr lang="ru-RU" sz="2400" b="1" dirty="0"/>
              <a:t>. </a:t>
            </a:r>
            <a:endParaRPr lang="en-US" sz="2400" b="1" dirty="0"/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ÑÑÐºÐ¾Ñ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"/>
          <a:stretch/>
        </p:blipFill>
        <p:spPr bwMode="auto">
          <a:xfrm>
            <a:off x="4811415" y="3051908"/>
            <a:ext cx="2438241" cy="177592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 ÐµÐ·ÑÐ»ÑÑÐ°Ñ Ð¿Ð¾ÑÑÐºÑ Ð·Ð¾Ð±ÑÐ°Ð¶ÐµÐ½Ñ Ð·Ð° Ð·Ð°Ð¿Ð¸ÑÐ¾Ð¼ &quot;ÑÑÐ»Ñ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/>
          <a:stretch/>
        </p:blipFill>
        <p:spPr bwMode="auto">
          <a:xfrm>
            <a:off x="823037" y="2664426"/>
            <a:ext cx="2231281" cy="199497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020162" y="2213709"/>
            <a:ext cx="5405638" cy="8381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продукти мають </a:t>
            </a:r>
            <a:r>
              <a:rPr lang="uk-UA" sz="2400" b="1" dirty="0" err="1" smtClean="0"/>
              <a:t>кисло</a:t>
            </a:r>
            <a:r>
              <a:rPr lang="uk-UA" sz="2400" b="1" dirty="0" smtClean="0"/>
              <a:t> – солодкий смак, а які солоно- кислий.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r="7705" b="8920"/>
          <a:stretch/>
        </p:blipFill>
        <p:spPr>
          <a:xfrm>
            <a:off x="9612000" y="2213709"/>
            <a:ext cx="2412000" cy="409704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35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8567" y="494529"/>
            <a:ext cx="8732066" cy="8859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бувають запахи?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6301" y="1764407"/>
            <a:ext cx="3940385" cy="11311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 err="1" smtClean="0"/>
              <a:t>обличчя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він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заліз</a:t>
            </a:r>
            <a:r>
              <a:rPr lang="ru-RU" sz="2800" b="1" dirty="0" smtClean="0"/>
              <a:t>»: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очима</a:t>
            </a:r>
            <a:r>
              <a:rPr lang="ru-RU" sz="2800" b="1" dirty="0" smtClean="0"/>
              <a:t> у нас …</a:t>
            </a:r>
            <a:endParaRPr lang="ru-RU" sz="2800" b="1" dirty="0"/>
          </a:p>
        </p:txBody>
      </p:sp>
      <p:pic>
        <p:nvPicPr>
          <p:cNvPr id="7" name="Picture 4" descr="Ð ÐµÐ·ÑÐ»ÑÑÐ°Ñ Ð¿Ð¾ÑÑÐºÑ Ð·Ð¾Ð±ÑÐ°Ð¶ÐµÐ½Ñ Ð·Ð° Ð·Ð°Ð¿Ð¸ÑÐ¾Ð¼ &quot;ÐºÐ»Ð¸Ð¿Ð°ÑÑ Ð±Ð¾Ð»ÑÑÐ¾Ð¹ Ð½Ð¾Ñ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1" r="1" b="41070"/>
          <a:stretch/>
        </p:blipFill>
        <p:spPr bwMode="auto">
          <a:xfrm flipH="1">
            <a:off x="1066920" y="3201660"/>
            <a:ext cx="2558021" cy="305241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704800" y="2330004"/>
            <a:ext cx="1248200" cy="51822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Ніс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8335" y="4885105"/>
            <a:ext cx="2467390" cy="8528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Приємні</a:t>
            </a:r>
            <a:endParaRPr lang="uk-UA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86468" y="4895439"/>
            <a:ext cx="2704027" cy="7808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Неприємні</a:t>
            </a:r>
            <a:endParaRPr lang="uk-UA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98" y="1706421"/>
            <a:ext cx="2698957" cy="293089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84" y="1687694"/>
            <a:ext cx="1666346" cy="308024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68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455</Words>
  <Application>Microsoft Office PowerPoint</Application>
  <PresentationFormat>Произвольный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75</cp:revision>
  <dcterms:created xsi:type="dcterms:W3CDTF">2018-01-05T16:38:53Z</dcterms:created>
  <dcterms:modified xsi:type="dcterms:W3CDTF">2023-10-26T17:12:40Z</dcterms:modified>
</cp:coreProperties>
</file>