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602" r:id="rId3"/>
    <p:sldId id="687" r:id="rId4"/>
    <p:sldId id="676" r:id="rId5"/>
    <p:sldId id="677" r:id="rId6"/>
    <p:sldId id="678" r:id="rId7"/>
    <p:sldId id="679" r:id="rId8"/>
    <p:sldId id="680" r:id="rId9"/>
    <p:sldId id="688" r:id="rId10"/>
    <p:sldId id="689" r:id="rId11"/>
    <p:sldId id="622" r:id="rId12"/>
    <p:sldId id="623" r:id="rId13"/>
    <p:sldId id="647" r:id="rId14"/>
    <p:sldId id="686" r:id="rId15"/>
    <p:sldId id="657" r:id="rId16"/>
    <p:sldId id="644" r:id="rId17"/>
    <p:sldId id="612" r:id="rId18"/>
    <p:sldId id="681" r:id="rId19"/>
    <p:sldId id="690" r:id="rId20"/>
    <p:sldId id="485" r:id="rId21"/>
    <p:sldId id="65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E838BA"/>
    <a:srgbClr val="322ADA"/>
    <a:srgbClr val="463EDE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390" autoAdjust="0"/>
    <p:restoredTop sz="94265" autoAdjust="0"/>
  </p:normalViewPr>
  <p:slideViewPr>
    <p:cSldViewPr snapToGrid="0">
      <p:cViewPr varScale="1">
        <p:scale>
          <a:sx n="83" d="100"/>
          <a:sy n="83" d="100"/>
        </p:scale>
        <p:origin x="-342" y="-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4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64615" y="4528316"/>
            <a:ext cx="9033164" cy="160043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І.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</a:rPr>
              <a:t> Складання речень за малюнками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12" descr="https://i.pinimg.com/564x/30/31/d7/3031d79f88fd305774f2482fc7f359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49" y="1208259"/>
            <a:ext cx="4582212" cy="257546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84866" y="1754793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89157" y="2389656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E838BA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сн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хт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ія</a:t>
            </a:r>
          </a:p>
        </p:txBody>
      </p:sp>
    </p:spTree>
    <p:extLst>
      <p:ext uri="{BB962C8B-B14F-4D97-AF65-F5344CB8AC3E}">
        <p14:creationId xmlns:p14="http://schemas.microsoft.com/office/powerpoint/2010/main" val="4378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3817" y="1189653"/>
            <a:ext cx="8756193" cy="10803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знаєш ти, </a:t>
            </a:r>
            <a:r>
              <a:rPr lang="uk-UA" sz="2000" b="1" dirty="0">
                <a:solidFill>
                  <a:schemeClr val="bg1"/>
                </a:solidFill>
              </a:rPr>
              <a:t>хто такі інопланетяни? Як вони опинилися на </a:t>
            </a:r>
            <a:r>
              <a:rPr lang="uk-UA" sz="2000" b="1" dirty="0" smtClean="0">
                <a:solidFill>
                  <a:schemeClr val="bg1"/>
                </a:solidFill>
              </a:rPr>
              <a:t>Землі</a:t>
            </a:r>
            <a:r>
              <a:rPr lang="uk-UA" sz="2000" b="1" dirty="0">
                <a:solidFill>
                  <a:schemeClr val="bg1"/>
                </a:solidFill>
              </a:rPr>
              <a:t>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Де </a:t>
            </a:r>
            <a:r>
              <a:rPr lang="uk-UA" sz="2000" b="1" dirty="0">
                <a:solidFill>
                  <a:schemeClr val="bg1"/>
                </a:solidFill>
              </a:rPr>
              <a:t>приземлився їхній корабель? Хто побачив цей корабель?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імена хлопчику і дівчинці та інопланетянам.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22170" y="2403913"/>
            <a:ext cx="2411736" cy="302533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6" t="4204" r="12460" b="68288"/>
          <a:stretch/>
        </p:blipFill>
        <p:spPr>
          <a:xfrm>
            <a:off x="2760826" y="2403913"/>
            <a:ext cx="8019438" cy="376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Группа 41"/>
          <p:cNvGrpSpPr/>
          <p:nvPr/>
        </p:nvGrpSpPr>
        <p:grpSpPr>
          <a:xfrm>
            <a:off x="6996024" y="5524650"/>
            <a:ext cx="1623171" cy="576909"/>
            <a:chOff x="10009839" y="6969692"/>
            <a:chExt cx="1488092" cy="49138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10010157" y="7215383"/>
              <a:ext cx="1487774" cy="245691"/>
              <a:chOff x="5942601" y="5767464"/>
              <a:chExt cx="2073409" cy="343772"/>
            </a:xfrm>
            <a:solidFill>
              <a:schemeClr val="bg1"/>
            </a:solidFill>
          </p:grpSpPr>
          <p:sp>
            <p:nvSpPr>
              <p:cNvPr id="45" name="Прямоугольник 44"/>
              <p:cNvSpPr/>
              <p:nvPr/>
            </p:nvSpPr>
            <p:spPr>
              <a:xfrm>
                <a:off x="5942601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6286373" y="5767464"/>
                <a:ext cx="1729637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Прямоугольник 43"/>
            <p:cNvSpPr/>
            <p:nvPr/>
          </p:nvSpPr>
          <p:spPr>
            <a:xfrm>
              <a:off x="10009839" y="6969692"/>
              <a:ext cx="246673" cy="2456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922093" y="5535595"/>
            <a:ext cx="1623171" cy="576909"/>
            <a:chOff x="10009839" y="6969692"/>
            <a:chExt cx="1488092" cy="491382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10010157" y="7215383"/>
              <a:ext cx="1487774" cy="245691"/>
              <a:chOff x="5942601" y="5767464"/>
              <a:chExt cx="2073409" cy="343772"/>
            </a:xfrm>
            <a:solidFill>
              <a:schemeClr val="bg1"/>
            </a:solidFill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5942601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6286373" y="5767464"/>
                <a:ext cx="1729637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Прямоугольник 48"/>
            <p:cNvSpPr/>
            <p:nvPr/>
          </p:nvSpPr>
          <p:spPr>
            <a:xfrm>
              <a:off x="10009839" y="6969692"/>
              <a:ext cx="246673" cy="2456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268736" y="5605250"/>
            <a:ext cx="134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ринка</a:t>
            </a:r>
            <a:endParaRPr lang="ru-RU" sz="3200" dirty="0"/>
          </a:p>
        </p:txBody>
      </p:sp>
      <p:sp>
        <p:nvSpPr>
          <p:cNvPr id="62" name="TextBox 61"/>
          <p:cNvSpPr txBox="1"/>
          <p:nvPr/>
        </p:nvSpPr>
        <p:spPr>
          <a:xfrm>
            <a:off x="9191157" y="5663809"/>
            <a:ext cx="125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г о р</a:t>
            </a:r>
            <a:endParaRPr lang="ru-RU" sz="3200" dirty="0"/>
          </a:p>
        </p:txBody>
      </p:sp>
      <p:cxnSp>
        <p:nvCxnSpPr>
          <p:cNvPr id="63" name="Прямая соединительная линия 62"/>
          <p:cNvCxnSpPr>
            <a:endCxn id="45" idx="2"/>
          </p:cNvCxnSpPr>
          <p:nvPr/>
        </p:nvCxnSpPr>
        <p:spPr>
          <a:xfrm flipH="1">
            <a:off x="7130904" y="5517185"/>
            <a:ext cx="1509" cy="584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9064943" y="5500990"/>
            <a:ext cx="1509" cy="584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113817" y="445746"/>
            <a:ext cx="8756193" cy="683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88820" y="2346763"/>
            <a:ext cx="2411736" cy="3025337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31571" y="503342"/>
            <a:ext cx="9816614" cy="8111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речення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за малюнком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212360" y="2510814"/>
            <a:ext cx="2762990" cy="33327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6" t="49495" r="56269" b="40102"/>
          <a:stretch/>
        </p:blipFill>
        <p:spPr>
          <a:xfrm>
            <a:off x="547847" y="2510814"/>
            <a:ext cx="8501952" cy="343617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8411" y="1299656"/>
            <a:ext cx="7459979" cy="12111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Зверни </a:t>
            </a:r>
            <a:r>
              <a:rPr lang="uk-UA" sz="2000" b="1" dirty="0">
                <a:solidFill>
                  <a:schemeClr val="bg1"/>
                </a:solidFill>
              </a:rPr>
              <a:t>увагу на маленьке слово – службове слово і;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на </a:t>
            </a:r>
            <a:r>
              <a:rPr lang="uk-UA" sz="2000" b="1" dirty="0">
                <a:solidFill>
                  <a:schemeClr val="bg1"/>
                </a:solidFill>
              </a:rPr>
              <a:t>рисочку – треба зробити паузу під час промовляння речення;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замість </a:t>
            </a:r>
            <a:r>
              <a:rPr lang="uk-UA" sz="2000" b="1" dirty="0">
                <a:solidFill>
                  <a:schemeClr val="bg1"/>
                </a:solidFill>
              </a:rPr>
              <a:t>трьох  крапок -  слово, яким можна назвати обох тварин. 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2" t="50164" r="14951" b="38885"/>
          <a:stretch/>
        </p:blipFill>
        <p:spPr>
          <a:xfrm>
            <a:off x="547847" y="2510814"/>
            <a:ext cx="8501952" cy="356167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0" t="62843" r="31211" b="25230"/>
          <a:stretch/>
        </p:blipFill>
        <p:spPr>
          <a:xfrm>
            <a:off x="529825" y="2510814"/>
            <a:ext cx="8519974" cy="356167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109227" y="1822587"/>
            <a:ext cx="854562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                                 .</a:t>
            </a:r>
          </a:p>
          <a:p>
            <a:pPr fontAlgn="base"/>
            <a:endParaRPr lang="uk-UA" sz="54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                                 .</a:t>
            </a:r>
          </a:p>
          <a:p>
            <a:pPr fontAlgn="base"/>
            <a:endParaRPr lang="uk-UA" sz="54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                                 .</a:t>
            </a:r>
          </a:p>
          <a:p>
            <a:pPr fontAlgn="base"/>
            <a:endParaRPr lang="uk-UA" sz="54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                                 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7756" y="262891"/>
            <a:ext cx="8756193" cy="12357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разом із Щебетунчиком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, замінюючи </a:t>
            </a:r>
            <a:r>
              <a:rPr lang="uk-UA" sz="2800" b="1" dirty="0" smtClean="0">
                <a:solidFill>
                  <a:schemeClr val="bg1"/>
                </a:solidFill>
              </a:rPr>
              <a:t>малюнки і риски словами.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Доповни </a:t>
            </a:r>
            <a:r>
              <a:rPr lang="uk-UA" sz="2800" b="1" dirty="0">
                <a:solidFill>
                  <a:schemeClr val="bg1"/>
                </a:solidFill>
              </a:rPr>
              <a:t>звукові схеми слів </a:t>
            </a:r>
            <a:r>
              <a:rPr lang="uk-UA" sz="2800" b="1" i="1" dirty="0">
                <a:solidFill>
                  <a:schemeClr val="bg1"/>
                </a:solidFill>
              </a:rPr>
              <a:t>снігурі і ліхтарі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2165636"/>
            <a:ext cx="2762990" cy="3332793"/>
          </a:xfrm>
          <a:prstGeom prst="rect">
            <a:avLst/>
          </a:prstGeom>
        </p:spPr>
      </p:pic>
      <p:pic>
        <p:nvPicPr>
          <p:cNvPr id="6146" name="Picture 2" descr="Круизный лайнер на бел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1250" y="1461571"/>
            <a:ext cx="1789829" cy="11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оенный корабль для дете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16" y="1849102"/>
            <a:ext cx="1116950" cy="72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Стерх на белом фон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32" y="2685541"/>
            <a:ext cx="2554066" cy="17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снегири веточка рябины, снегири , веточка , рябины - PicMi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30" y="3961354"/>
            <a:ext cx="2284316" cy="13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AVATAN PLUS - Социальный Фоторедактор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4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825"/>
          <a:stretch/>
        </p:blipFill>
        <p:spPr bwMode="auto">
          <a:xfrm>
            <a:off x="5170022" y="5421977"/>
            <a:ext cx="2248301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8373377" y="2075406"/>
            <a:ext cx="3281479" cy="430537"/>
          </a:xfrm>
          <a:prstGeom prst="rect">
            <a:avLst/>
          </a:prstGeom>
          <a:noFill/>
          <a:ln w="38100">
            <a:solidFill>
              <a:srgbClr val="322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8368619" y="4642363"/>
            <a:ext cx="3360666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ый треугольник 70"/>
          <p:cNvSpPr/>
          <p:nvPr/>
        </p:nvSpPr>
        <p:spPr>
          <a:xfrm rot="12565604" flipH="1">
            <a:off x="11455978" y="439970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1385668" y="47679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 flipH="1">
            <a:off x="10785233" y="4658070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>
            <a:off x="9511976" y="476107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 rot="16200000" flipH="1">
            <a:off x="8631789" y="466409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/>
          <p:cNvGrpSpPr/>
          <p:nvPr/>
        </p:nvGrpSpPr>
        <p:grpSpPr>
          <a:xfrm>
            <a:off x="9004219" y="4746685"/>
            <a:ext cx="375893" cy="236470"/>
            <a:chOff x="6841977" y="5603805"/>
            <a:chExt cx="375893" cy="236470"/>
          </a:xfrm>
        </p:grpSpPr>
        <p:sp>
          <p:nvSpPr>
            <p:cNvPr id="78" name="Прямоугольник 7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 flipH="1">
            <a:off x="9838442" y="4658070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 rot="16200000" flipH="1">
            <a:off x="10111974" y="466409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10468140" y="475734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10897907" y="4746685"/>
            <a:ext cx="375893" cy="236470"/>
            <a:chOff x="6841977" y="5603805"/>
            <a:chExt cx="375893" cy="236470"/>
          </a:xfrm>
        </p:grpSpPr>
        <p:sp>
          <p:nvSpPr>
            <p:cNvPr id="84" name="Прямоугольник 8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9" name="Прямоугольник 88"/>
          <p:cNvSpPr/>
          <p:nvPr/>
        </p:nvSpPr>
        <p:spPr>
          <a:xfrm>
            <a:off x="8373377" y="5879728"/>
            <a:ext cx="328147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ый треугольник 89"/>
          <p:cNvSpPr/>
          <p:nvPr/>
        </p:nvSpPr>
        <p:spPr>
          <a:xfrm rot="12565604" flipH="1">
            <a:off x="11460736" y="563706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8985572" y="598500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 flipH="1">
            <a:off x="9301212" y="5895435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Прямоугольник 92"/>
          <p:cNvSpPr/>
          <p:nvPr/>
        </p:nvSpPr>
        <p:spPr>
          <a:xfrm rot="16200000" flipH="1">
            <a:off x="10015553" y="590146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10358100" y="599844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10825333" y="5985003"/>
            <a:ext cx="375893" cy="236470"/>
            <a:chOff x="6841977" y="5603805"/>
            <a:chExt cx="375893" cy="236470"/>
          </a:xfrm>
        </p:grpSpPr>
        <p:sp>
          <p:nvSpPr>
            <p:cNvPr id="97" name="Прямоугольник 9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9" name="Прямая соединительная линия 98"/>
          <p:cNvCxnSpPr/>
          <p:nvPr/>
        </p:nvCxnSpPr>
        <p:spPr>
          <a:xfrm flipH="1">
            <a:off x="10683949" y="5895435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Прямоугольник 99"/>
          <p:cNvSpPr/>
          <p:nvPr/>
        </p:nvSpPr>
        <p:spPr>
          <a:xfrm rot="16200000" flipH="1">
            <a:off x="9528121" y="590146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11317123" y="599288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 flipH="1">
            <a:off x="8851195" y="2083259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9338970" y="2068480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11209748" y="2079281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10722261" y="2083955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10272116" y="2083259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9788827" y="2079281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Прямоугольник 107"/>
          <p:cNvSpPr/>
          <p:nvPr/>
        </p:nvSpPr>
        <p:spPr>
          <a:xfrm>
            <a:off x="8368619" y="3234640"/>
            <a:ext cx="3281479" cy="430537"/>
          </a:xfrm>
          <a:prstGeom prst="rect">
            <a:avLst/>
          </a:prstGeom>
          <a:noFill/>
          <a:ln w="38100">
            <a:solidFill>
              <a:srgbClr val="322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 flipH="1">
            <a:off x="8846437" y="3242493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9323839" y="3238515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11204990" y="3238515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H="1">
            <a:off x="10721701" y="3246464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10267358" y="3242493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9784069" y="3238515"/>
            <a:ext cx="806" cy="414830"/>
          </a:xfrm>
          <a:prstGeom prst="line">
            <a:avLst/>
          </a:prstGeom>
          <a:ln w="38100">
            <a:solidFill>
              <a:srgbClr val="322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8920073" y="1960632"/>
            <a:ext cx="5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838442" y="1960632"/>
            <a:ext cx="5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1309178" y="1983507"/>
            <a:ext cx="5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і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1284663" y="3161491"/>
            <a:ext cx="5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і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8910822" y="3121083"/>
            <a:ext cx="5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у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9847504" y="3121083"/>
            <a:ext cx="50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а</a:t>
            </a:r>
          </a:p>
        </p:txBody>
      </p:sp>
      <p:grpSp>
        <p:nvGrpSpPr>
          <p:cNvPr id="74" name="Группа 76">
            <a:extLst>
              <a:ext uri="{FF2B5EF4-FFF2-40B4-BE49-F238E27FC236}">
                <a16:creationId xmlns="" xmlns:a16="http://schemas.microsoft.com/office/drawing/2014/main" id="{266A822B-3159-4746-A051-D9C97926A333}"/>
              </a:ext>
            </a:extLst>
          </p:cNvPr>
          <p:cNvGrpSpPr/>
          <p:nvPr/>
        </p:nvGrpSpPr>
        <p:grpSpPr>
          <a:xfrm>
            <a:off x="8501296" y="5992883"/>
            <a:ext cx="375893" cy="236470"/>
            <a:chOff x="6841977" y="5603805"/>
            <a:chExt cx="375893" cy="236470"/>
          </a:xfrm>
        </p:grpSpPr>
        <p:sp>
          <p:nvSpPr>
            <p:cNvPr id="86" name="Прямоугольник 77">
              <a:extLst>
                <a:ext uri="{FF2B5EF4-FFF2-40B4-BE49-F238E27FC236}">
                  <a16:creationId xmlns="" xmlns:a16="http://schemas.microsoft.com/office/drawing/2014/main" id="{8895795A-8ED5-4D83-BF9E-1E7A61A8A436}"/>
                </a:ext>
              </a:extLst>
            </p:cNvPr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78">
              <a:extLst>
                <a:ext uri="{FF2B5EF4-FFF2-40B4-BE49-F238E27FC236}">
                  <a16:creationId xmlns="" xmlns:a16="http://schemas.microsoft.com/office/drawing/2014/main" id="{2B8D70BD-35BE-40FE-BEAA-C3C3CE2E7FD2}"/>
                </a:ext>
              </a:extLst>
            </p:cNvPr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4251960" y="2545407"/>
            <a:ext cx="11292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040732" y="3537223"/>
            <a:ext cx="11292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4251960" y="4901417"/>
            <a:ext cx="11292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4251960" y="6319428"/>
            <a:ext cx="11292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81" grpId="0" animBg="1"/>
      <p:bldP spid="82" grpId="0" animBg="1"/>
      <p:bldP spid="90" grpId="0" animBg="1"/>
      <p:bldP spid="101" grpId="0" animBg="1"/>
      <p:bldP spid="116" grpId="0"/>
      <p:bldP spid="118" grpId="0"/>
      <p:bldP spid="121" grpId="0"/>
      <p:bldP spid="122" grpId="0"/>
      <p:bldP spid="124" grpId="0"/>
      <p:bldP spid="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300" y="1910654"/>
            <a:ext cx="62755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uk-UA" sz="3200" dirty="0"/>
              <a:t>Іменини</a:t>
            </a:r>
          </a:p>
          <a:p>
            <a:pPr indent="361950" algn="just"/>
            <a:r>
              <a:rPr lang="uk-UA" sz="3200" dirty="0"/>
              <a:t>У дідуся Івана іменини. </a:t>
            </a:r>
          </a:p>
          <a:p>
            <a:pPr indent="361950" algn="just"/>
            <a:r>
              <a:rPr lang="uk-UA" sz="3200" dirty="0"/>
              <a:t>Бабуся Зіна спекла пиріг. Діти Ігор і Ніна подарували телевізор. Внучка Іринка дарує квіти. А внук Івась  —  вудку  і  гачки. </a:t>
            </a:r>
          </a:p>
          <a:p>
            <a:pPr indent="361950" algn="just"/>
            <a:r>
              <a:rPr lang="uk-UA" sz="3200" dirty="0"/>
              <a:t>Дідусь Іван щасливий.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60015" y="445745"/>
            <a:ext cx="8756193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Робота над текстом</a:t>
            </a:r>
            <a:r>
              <a:rPr lang="uk-UA" sz="3200" b="1" dirty="0" smtClean="0">
                <a:solidFill>
                  <a:schemeClr val="bg1"/>
                </a:solidFill>
              </a:rPr>
              <a:t>. Знайди всі </a:t>
            </a:r>
            <a:r>
              <a:rPr lang="uk-UA" sz="3200" b="1" dirty="0">
                <a:solidFill>
                  <a:schemeClr val="bg1"/>
                </a:solidFill>
              </a:rPr>
              <a:t>букви І </a:t>
            </a:r>
            <a:r>
              <a:rPr lang="uk-UA" sz="3200" b="1" dirty="0" err="1">
                <a:solidFill>
                  <a:schemeClr val="bg1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237320" y="2416974"/>
            <a:ext cx="253773" cy="43284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192516" y="2517102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340065" y="3033025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138112" y="3024931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850523" y="1959642"/>
            <a:ext cx="299036" cy="443883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71562" y="3024931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1362809" y="3435958"/>
            <a:ext cx="294112" cy="39828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216398" y="3499790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757766" y="3520078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655914" y="3478018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719010" y="3949117"/>
            <a:ext cx="291138" cy="42126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521075" y="3984429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073962" y="4486953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978145" y="4969021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1364296" y="4379854"/>
            <a:ext cx="291138" cy="42126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248853" y="2542380"/>
            <a:ext cx="315648" cy="31416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14" t="35150" r="10828" b="33484"/>
          <a:stretch/>
        </p:blipFill>
        <p:spPr>
          <a:xfrm>
            <a:off x="8162182" y="1910654"/>
            <a:ext cx="3180124" cy="421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Овал 31"/>
          <p:cNvSpPr/>
          <p:nvPr/>
        </p:nvSpPr>
        <p:spPr>
          <a:xfrm>
            <a:off x="2946182" y="4887450"/>
            <a:ext cx="291138" cy="42126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89320"/>
            <a:ext cx="996009" cy="8686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6" grpId="0" animBg="1"/>
      <p:bldP spid="37" grpId="0" animBg="1"/>
      <p:bldP spid="2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0" grpId="0" animBg="1"/>
      <p:bldP spid="52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03" y="1885692"/>
            <a:ext cx="8547447" cy="361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Прямоугольник 52"/>
          <p:cNvSpPr/>
          <p:nvPr/>
        </p:nvSpPr>
        <p:spPr>
          <a:xfrm>
            <a:off x="6446159" y="5013638"/>
            <a:ext cx="269065" cy="288455"/>
          </a:xfrm>
          <a:prstGeom prst="rect">
            <a:avLst/>
          </a:prstGeom>
          <a:solidFill>
            <a:schemeClr val="bg1"/>
          </a:solidFill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5" name="Прямоугольник 4"/>
          <p:cNvSpPr/>
          <p:nvPr/>
        </p:nvSpPr>
        <p:spPr>
          <a:xfrm>
            <a:off x="1257300" y="525755"/>
            <a:ext cx="9898381" cy="857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600" b="1" dirty="0">
                <a:solidFill>
                  <a:schemeClr val="bg1"/>
                </a:solidFill>
              </a:rPr>
              <a:t>малюнок. </a:t>
            </a:r>
            <a:r>
              <a:rPr lang="uk-UA" sz="3600" b="1" dirty="0" smtClean="0">
                <a:solidFill>
                  <a:schemeClr val="bg1"/>
                </a:solidFill>
              </a:rPr>
              <a:t>Назви букви, які ти знаєш.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10861"/>
            <a:ext cx="2762990" cy="3332793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7334459" y="5013639"/>
            <a:ext cx="269065" cy="288455"/>
          </a:xfrm>
          <a:prstGeom prst="rect">
            <a:avLst/>
          </a:prstGeom>
          <a:solidFill>
            <a:schemeClr val="bg1"/>
          </a:solidFill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39" name="Прямоугольник 38"/>
          <p:cNvSpPr/>
          <p:nvPr/>
        </p:nvSpPr>
        <p:spPr>
          <a:xfrm>
            <a:off x="7032667" y="5013640"/>
            <a:ext cx="269064" cy="288455"/>
          </a:xfrm>
          <a:prstGeom prst="rect">
            <a:avLst/>
          </a:prstGeom>
          <a:solidFill>
            <a:schemeClr val="bg1"/>
          </a:solidFill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54" name="Прямоугольник 53"/>
          <p:cNvSpPr/>
          <p:nvPr/>
        </p:nvSpPr>
        <p:spPr>
          <a:xfrm>
            <a:off x="7647316" y="5013638"/>
            <a:ext cx="269065" cy="288454"/>
          </a:xfrm>
          <a:prstGeom prst="rect">
            <a:avLst/>
          </a:prstGeom>
          <a:solidFill>
            <a:schemeClr val="bg1"/>
          </a:solidFill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55" name="Прямоугольник 54"/>
          <p:cNvSpPr/>
          <p:nvPr/>
        </p:nvSpPr>
        <p:spPr>
          <a:xfrm>
            <a:off x="6715224" y="5013640"/>
            <a:ext cx="269065" cy="288454"/>
          </a:xfrm>
          <a:prstGeom prst="rect">
            <a:avLst/>
          </a:prstGeom>
          <a:solidFill>
            <a:schemeClr val="bg1"/>
          </a:solidFill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23" name="TextBox 22"/>
          <p:cNvSpPr txBox="1"/>
          <p:nvPr/>
        </p:nvSpPr>
        <p:spPr>
          <a:xfrm>
            <a:off x="6367915" y="4865957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>
                <a:solidFill>
                  <a:schemeClr val="tx2">
                    <a:lumMod val="75000"/>
                  </a:schemeClr>
                </a:solidFill>
              </a:rPr>
              <a:t>л</a:t>
            </a: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88403" y="4845196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54421" y="4845196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>
                <a:solidFill>
                  <a:schemeClr val="tx2">
                    <a:lumMod val="75000"/>
                  </a:schemeClr>
                </a:solidFill>
              </a:rPr>
              <a:t>л</a:t>
            </a: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21761" y="4868011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569070" y="4845196"/>
            <a:ext cx="425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solidFill>
                  <a:schemeClr val="tx2">
                    <a:lumMod val="75000"/>
                  </a:schemeClr>
                </a:solidFill>
              </a:rPr>
              <a:t>я</a:t>
            </a: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67722" y="1673579"/>
            <a:ext cx="5579198" cy="4534718"/>
            <a:chOff x="4067722" y="1673579"/>
            <a:chExt cx="5579198" cy="453471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335468" y="1673579"/>
              <a:ext cx="3311452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335468" y="3944853"/>
              <a:ext cx="3311452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22" y="3951592"/>
              <a:ext cx="2267745" cy="225670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067722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72515" y="439946"/>
            <a:ext cx="8756193" cy="920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Написання великої </a:t>
            </a:r>
            <a:r>
              <a:rPr lang="uk-UA" sz="3600" b="1" dirty="0">
                <a:solidFill>
                  <a:schemeClr val="bg1"/>
                </a:solidFill>
              </a:rPr>
              <a:t>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7" name="Прямая соединительная линия 26"/>
          <p:cNvCxnSpPr>
            <a:endCxn id="42" idx="2"/>
          </p:cNvCxnSpPr>
          <p:nvPr/>
        </p:nvCxnSpPr>
        <p:spPr>
          <a:xfrm flipH="1">
            <a:off x="5201595" y="1711656"/>
            <a:ext cx="31863" cy="4496640"/>
          </a:xfrm>
          <a:prstGeom prst="line">
            <a:avLst/>
          </a:prstGeom>
          <a:ln w="1270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ВЕСЕЛЫЕ БУКВЫ И ЦИФРЫ - веселые буквы - ЯРКИЕ БУКВЫ И ЦИФРЫ - NEW Ani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35312" r="34629" b="17318"/>
          <a:stretch/>
        </p:blipFill>
        <p:spPr bwMode="auto">
          <a:xfrm>
            <a:off x="6880331" y="1939205"/>
            <a:ext cx="1121347" cy="19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6438256" y="4048892"/>
            <a:ext cx="3117224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Буква «</a:t>
            </a:r>
            <a:r>
              <a:rPr lang="uk-UA" sz="1600" b="1" dirty="0">
                <a:solidFill>
                  <a:srgbClr val="FF0000"/>
                </a:solidFill>
              </a:rPr>
              <a:t>І</a:t>
            </a:r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» – кумедна трішки,</a:t>
            </a:r>
          </a:p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Бо одну лиш має ніжку.</a:t>
            </a:r>
          </a:p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Зате скрізь вона встигає,</a:t>
            </a:r>
          </a:p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Слів багато починає</a:t>
            </a:r>
          </a:p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І в середині стоїть,</a:t>
            </a:r>
          </a:p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Бути добрими нас вчить:</a:t>
            </a:r>
          </a:p>
          <a:p>
            <a:pPr algn="ctr"/>
            <a:r>
              <a:rPr lang="uk-UA" sz="1600" b="1" dirty="0">
                <a:solidFill>
                  <a:schemeClr val="accent6">
                    <a:lumMod val="75000"/>
                  </a:schemeClr>
                </a:solidFill>
              </a:rPr>
              <a:t>Ніжність, радість, щирість, літо, вітер, іній, пісня, квіти.</a:t>
            </a:r>
          </a:p>
        </p:txBody>
      </p:sp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2565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789" y="285725"/>
            <a:ext cx="2564765" cy="31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3" t="31946" r="16932" b="61505"/>
          <a:stretch/>
        </p:blipFill>
        <p:spPr>
          <a:xfrm>
            <a:off x="1727729" y="4343654"/>
            <a:ext cx="9694843" cy="12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2" name="Прямая соединительная линия 61"/>
          <p:cNvCxnSpPr/>
          <p:nvPr/>
        </p:nvCxnSpPr>
        <p:spPr>
          <a:xfrm flipH="1">
            <a:off x="2193956" y="462632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/>
          <p:cNvSpPr/>
          <p:nvPr/>
        </p:nvSpPr>
        <p:spPr>
          <a:xfrm>
            <a:off x="6468151" y="4950523"/>
            <a:ext cx="214003" cy="3273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/>
          <p:cNvGrpSpPr/>
          <p:nvPr/>
        </p:nvGrpSpPr>
        <p:grpSpPr>
          <a:xfrm>
            <a:off x="8333464" y="4974101"/>
            <a:ext cx="280363" cy="464646"/>
            <a:chOff x="2169319" y="4157897"/>
            <a:chExt cx="280363" cy="470768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>
              <a:off x="2169319" y="4157897"/>
              <a:ext cx="146330" cy="307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олилиния 71"/>
            <p:cNvSpPr/>
            <p:nvPr/>
          </p:nvSpPr>
          <p:spPr>
            <a:xfrm>
              <a:off x="2169319" y="4157897"/>
              <a:ext cx="280363" cy="470768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6" name="Прямая соединительная линия 85"/>
          <p:cNvCxnSpPr/>
          <p:nvPr/>
        </p:nvCxnSpPr>
        <p:spPr>
          <a:xfrm flipH="1">
            <a:off x="2808536" y="461573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3444445" y="461573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>
            <a:off x="4081745" y="462632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4704755" y="461573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5356345" y="462632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5976247" y="4615731"/>
            <a:ext cx="3018" cy="63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Овал 91"/>
          <p:cNvSpPr/>
          <p:nvPr/>
        </p:nvSpPr>
        <p:spPr>
          <a:xfrm>
            <a:off x="7115786" y="4950523"/>
            <a:ext cx="214003" cy="3273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7742184" y="4950523"/>
            <a:ext cx="214003" cy="3273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6" name="Группа 95"/>
          <p:cNvGrpSpPr/>
          <p:nvPr/>
        </p:nvGrpSpPr>
        <p:grpSpPr>
          <a:xfrm>
            <a:off x="8959054" y="4955654"/>
            <a:ext cx="280363" cy="464646"/>
            <a:chOff x="2169319" y="4157897"/>
            <a:chExt cx="280363" cy="470768"/>
          </a:xfrm>
        </p:grpSpPr>
        <p:cxnSp>
          <p:nvCxnSpPr>
            <p:cNvPr id="97" name="Прямая соединительная линия 96"/>
            <p:cNvCxnSpPr/>
            <p:nvPr/>
          </p:nvCxnSpPr>
          <p:spPr>
            <a:xfrm>
              <a:off x="2169319" y="4157897"/>
              <a:ext cx="146330" cy="307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2169319" y="4157897"/>
              <a:ext cx="280363" cy="470768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9592418" y="4955654"/>
            <a:ext cx="280363" cy="464646"/>
            <a:chOff x="2169319" y="4157897"/>
            <a:chExt cx="280363" cy="470768"/>
          </a:xfrm>
        </p:grpSpPr>
        <p:cxnSp>
          <p:nvCxnSpPr>
            <p:cNvPr id="100" name="Прямая соединительная линия 99"/>
            <p:cNvCxnSpPr/>
            <p:nvPr/>
          </p:nvCxnSpPr>
          <p:spPr>
            <a:xfrm>
              <a:off x="2169319" y="4157897"/>
              <a:ext cx="146330" cy="307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Полилиния 100"/>
            <p:cNvSpPr/>
            <p:nvPr/>
          </p:nvSpPr>
          <p:spPr>
            <a:xfrm>
              <a:off x="2169319" y="4157897"/>
              <a:ext cx="280363" cy="470768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10225322" y="4961864"/>
            <a:ext cx="280363" cy="464646"/>
            <a:chOff x="2169319" y="4157897"/>
            <a:chExt cx="280363" cy="47076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2169319" y="4157897"/>
              <a:ext cx="146330" cy="307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Полилиния 103"/>
            <p:cNvSpPr/>
            <p:nvPr/>
          </p:nvSpPr>
          <p:spPr>
            <a:xfrm>
              <a:off x="2169319" y="4157897"/>
              <a:ext cx="280363" cy="470768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10850912" y="4961864"/>
            <a:ext cx="280363" cy="464646"/>
            <a:chOff x="2169319" y="4157897"/>
            <a:chExt cx="280363" cy="470768"/>
          </a:xfrm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2169319" y="4157897"/>
              <a:ext cx="146330" cy="307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Полилиния 106"/>
            <p:cNvSpPr/>
            <p:nvPr/>
          </p:nvSpPr>
          <p:spPr>
            <a:xfrm>
              <a:off x="2169319" y="4157897"/>
              <a:ext cx="280363" cy="470768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D:\1 клас\1. Навчання грамоти\1 УРОКИ 2023\Читання\2 Блок голосних\024 - Велика буква І\2023-10-12_1652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38" y="1160060"/>
            <a:ext cx="4688639" cy="24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180595" y="3582006"/>
            <a:ext cx="4343186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клітинках букви  І, о, у.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02134" y="3582006"/>
            <a:ext cx="4343186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Побудуй схему свого речення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92" grpId="0" animBg="1"/>
      <p:bldP spid="93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31946" r="40623" b="61505"/>
          <a:stretch/>
        </p:blipFill>
        <p:spPr>
          <a:xfrm>
            <a:off x="3612262" y="4677924"/>
            <a:ext cx="5976000" cy="1224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37940" y="4097551"/>
            <a:ext cx="6124645" cy="5822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перші букви продиктованих слів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2004" y="549902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ru-RU" sz="2400" dirty="0"/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4" y="1531620"/>
            <a:ext cx="2658185" cy="32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Овал 67"/>
          <p:cNvSpPr/>
          <p:nvPr/>
        </p:nvSpPr>
        <p:spPr>
          <a:xfrm>
            <a:off x="7766202" y="5259289"/>
            <a:ext cx="214003" cy="3273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6" name="Группа 95"/>
          <p:cNvGrpSpPr/>
          <p:nvPr/>
        </p:nvGrpSpPr>
        <p:grpSpPr>
          <a:xfrm>
            <a:off x="7103068" y="5318986"/>
            <a:ext cx="280363" cy="464646"/>
            <a:chOff x="2169319" y="4157897"/>
            <a:chExt cx="280363" cy="470768"/>
          </a:xfrm>
        </p:grpSpPr>
        <p:cxnSp>
          <p:nvCxnSpPr>
            <p:cNvPr id="97" name="Прямая соединительная линия 96"/>
            <p:cNvCxnSpPr/>
            <p:nvPr/>
          </p:nvCxnSpPr>
          <p:spPr>
            <a:xfrm>
              <a:off x="2169319" y="4157897"/>
              <a:ext cx="146330" cy="307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2169319" y="4157897"/>
              <a:ext cx="280363" cy="470768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Овал 35"/>
          <p:cNvSpPr/>
          <p:nvPr/>
        </p:nvSpPr>
        <p:spPr>
          <a:xfrm>
            <a:off x="8274392" y="4969365"/>
            <a:ext cx="313111" cy="60252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5176861" y="4922387"/>
            <a:ext cx="315214" cy="671212"/>
            <a:chOff x="2061433" y="3181953"/>
            <a:chExt cx="361093" cy="708354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Группа 108"/>
          <p:cNvGrpSpPr/>
          <p:nvPr/>
        </p:nvGrpSpPr>
        <p:grpSpPr>
          <a:xfrm>
            <a:off x="6446755" y="4951374"/>
            <a:ext cx="307014" cy="613238"/>
            <a:chOff x="2162175" y="2767013"/>
            <a:chExt cx="323850" cy="660050"/>
          </a:xfrm>
        </p:grpSpPr>
        <p:sp>
          <p:nvSpPr>
            <p:cNvPr id="110" name="Полилиния 109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110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19" name="Прямая соединительная линия 118"/>
          <p:cNvCxnSpPr/>
          <p:nvPr/>
        </p:nvCxnSpPr>
        <p:spPr>
          <a:xfrm>
            <a:off x="4074998" y="4974714"/>
            <a:ext cx="0" cy="6276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1 клас\1. Навчання грамоти\1 УРОКИ 2023\Читання\2 Блок голосних\024 - Велика буква І\2023-10-12_170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107" y="1348857"/>
            <a:ext cx="6406316" cy="267203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1972565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7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72104" y="5085614"/>
            <a:ext cx="46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600" b="1" dirty="0"/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53831" y="50548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/>
              <a:t>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37841" y="5073797"/>
            <a:ext cx="311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/>
              <a:t>і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28727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8" grpId="0" animBg="1"/>
      <p:bldP spid="36" grpId="0" animBg="1"/>
      <p:bldP spid="74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89157" y="2389656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E838BA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сн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хт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E838BA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E838BA"/>
                </a:solidFill>
              </a:rPr>
              <a:t>ія</a:t>
            </a:r>
          </a:p>
        </p:txBody>
      </p:sp>
    </p:spTree>
    <p:extLst>
      <p:ext uri="{BB962C8B-B14F-4D97-AF65-F5344CB8AC3E}">
        <p14:creationId xmlns:p14="http://schemas.microsoft.com/office/powerpoint/2010/main" val="28281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3005" y="472611"/>
            <a:ext cx="8732066" cy="880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897622"/>
            <a:ext cx="5181893" cy="243147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8068" y="2205417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Наш урок читання –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Цікавий, незвичайний!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Сідайте всі зручніше,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Працюйте веселіше!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665519" y="135295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7" y="4566060"/>
            <a:ext cx="2908589" cy="1691291"/>
          </a:xfrm>
          <a:prstGeom prst="round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0446" y="572102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874951" y="1474470"/>
            <a:ext cx="5077326" cy="4586411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3758" y="1854248"/>
            <a:ext cx="48385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чим відрізняється звук від букви.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бувають звуки?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голосних звуків в українській мові?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бувають букви?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потрібно вміти друкувати велику букву 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І.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5" y="1448262"/>
            <a:ext cx="2414614" cy="31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757576" y="508439"/>
            <a:ext cx="8732066" cy="939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зрозуміло…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завдання!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допомога…</a:t>
            </a:r>
          </a:p>
        </p:txBody>
      </p:sp>
    </p:spTree>
    <p:extLst>
      <p:ext uri="{BB962C8B-B14F-4D97-AF65-F5344CB8AC3E}">
        <p14:creationId xmlns:p14="http://schemas.microsoft.com/office/powerpoint/2010/main" val="40360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8224275" y="1576592"/>
            <a:ext cx="3414569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 - до роботи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Дружно всі взялись!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4588" y="381639"/>
            <a:ext cx="8732066" cy="1129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Психологічне налаштування на урок. Вправа «До роботи</a:t>
            </a:r>
            <a:r>
              <a:rPr lang="uk-UA" sz="3600" b="1" dirty="0" smtClean="0">
                <a:solidFill>
                  <a:schemeClr val="bg1"/>
                </a:solidFill>
              </a:rPr>
              <a:t>!»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092" y="1693817"/>
            <a:ext cx="341624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Вушка, прислухайтесь!</a:t>
            </a:r>
          </a:p>
        </p:txBody>
      </p:sp>
      <p:pic>
        <p:nvPicPr>
          <p:cNvPr id="16" name="Picture 6" descr="Векторный характер забавный. иллюстрация милых лиц рыжего школьника, показывающего разные эмоции. аватар, изолированные на белом клипар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9" t="51389" r="34691" b="776"/>
          <a:stretch/>
        </p:blipFill>
        <p:spPr bwMode="auto">
          <a:xfrm>
            <a:off x="851415" y="2217037"/>
            <a:ext cx="1530542" cy="182574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Векторный характер забавный. иллюстрация милых лиц рыжего школьника, показывающего разные эмоции. аватар, изолированные на белом фоне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32" t="51427" r="35594" b="4417"/>
          <a:stretch/>
        </p:blipFill>
        <p:spPr bwMode="auto">
          <a:xfrm flipH="1">
            <a:off x="2564792" y="2176756"/>
            <a:ext cx="1668541" cy="194382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1415" y="4042782"/>
            <a:ext cx="33819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Очки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придивляйтесь!</a:t>
            </a:r>
          </a:p>
        </p:txBody>
      </p:sp>
      <p:pic>
        <p:nvPicPr>
          <p:cNvPr id="13" name="Picture 6" descr="Векторный характер забавный. иллюстрация милых лиц рыжего школьника, показывающего разные эмоции. аватар, изолированные на белом клипар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53874" r="340" b="5157"/>
          <a:stretch/>
        </p:blipFill>
        <p:spPr bwMode="auto">
          <a:xfrm>
            <a:off x="851415" y="4573087"/>
            <a:ext cx="1768835" cy="180711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4" name="Picture 4" descr="Векторный характер забавный. иллюстрация милых лиц рыжего школьника, показывающего разные эмоции. аватар, изолированные на белом фоне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" t="54533" r="69548" b="1311"/>
          <a:stretch/>
        </p:blipFill>
        <p:spPr bwMode="auto">
          <a:xfrm flipH="1">
            <a:off x="2640970" y="4597848"/>
            <a:ext cx="1593469" cy="185636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8" name="Picture 6" descr="Векторный характер забавный. иллюстрация милых лиц рыжего школьника, показывающего разные эмоции. аватар, изолированные на белом клипар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68" r="69240" b="4133"/>
          <a:stretch/>
        </p:blipFill>
        <p:spPr bwMode="auto">
          <a:xfrm>
            <a:off x="4514173" y="2176757"/>
            <a:ext cx="1739871" cy="1896022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Векторный характер забавный. иллюстрация милых лиц рыжего школьника, показывающего разные эмоции. аватар, изолированные на белом фоне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9" t="6385" r="35197" b="49459"/>
          <a:stretch/>
        </p:blipFill>
        <p:spPr bwMode="auto">
          <a:xfrm flipH="1">
            <a:off x="6460564" y="2155482"/>
            <a:ext cx="1620025" cy="1887300"/>
          </a:xfrm>
          <a:prstGeom prst="roundRect">
            <a:avLst/>
          </a:prstGeom>
          <a:solidFill>
            <a:srgbClr val="F6F9FC"/>
          </a:solidFill>
          <a:ln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20" name="TextBox 19"/>
          <p:cNvSpPr txBox="1"/>
          <p:nvPr/>
        </p:nvSpPr>
        <p:spPr>
          <a:xfrm>
            <a:off x="4514173" y="1693817"/>
            <a:ext cx="356641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Носик,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глибше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дихай!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4173" y="4108097"/>
            <a:ext cx="356641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Ротик, посміхнись!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 descr="Дети разговаривают детские головы и облако для текста герои мультфильмов мальчик и девочк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160" b="95208" l="4473" r="94089">
                        <a14:foregroundMark x1="66773" y1="76038" x2="66773" y2="76038"/>
                        <a14:foregroundMark x1="70927" y1="80831" x2="70927" y2="80831"/>
                        <a14:foregroundMark x1="77636" y1="75719" x2="77636" y2="75719"/>
                        <a14:foregroundMark x1="66454" y1="73482" x2="66454" y2="73482"/>
                        <a14:foregroundMark x1="76038" y1="72524" x2="76038" y2="72524"/>
                        <a14:foregroundMark x1="28115" y1="74760" x2="28115" y2="74760"/>
                        <a14:foregroundMark x1="20128" y1="58786" x2="20128" y2="58786"/>
                        <a14:foregroundMark x1="12460" y1="68051" x2="12460" y2="68051"/>
                        <a14:foregroundMark x1="13419" y1="73482" x2="13419" y2="73482"/>
                        <a14:foregroundMark x1="30351" y1="81789" x2="30351" y2="81789"/>
                        <a14:foregroundMark x1="24601" y1="91054" x2="24601" y2="91054"/>
                        <a14:foregroundMark x1="34185" y1="74760" x2="34185" y2="74760"/>
                        <a14:foregroundMark x1="22364" y1="76677" x2="22364" y2="76677"/>
                        <a14:foregroundMark x1="23323" y1="58466" x2="23323" y2="58466"/>
                        <a14:foregroundMark x1="15016" y1="61981" x2="15016" y2="61981"/>
                        <a14:foregroundMark x1="40895" y1="67412" x2="40895" y2="67412"/>
                        <a14:foregroundMark x1="36422" y1="73802" x2="35144" y2="73802"/>
                        <a14:foregroundMark x1="22045" y1="74441" x2="22045" y2="74441"/>
                        <a14:foregroundMark x1="33227" y1="81470" x2="33227" y2="81470"/>
                        <a14:foregroundMark x1="31629" y1="90735" x2="31629" y2="90735"/>
                        <a14:foregroundMark x1="36102" y1="68371" x2="36102" y2="68371"/>
                        <a14:foregroundMark x1="17252" y1="61981" x2="17252" y2="61981"/>
                        <a14:foregroundMark x1="21406" y1="82428" x2="21406" y2="82428"/>
                        <a14:foregroundMark x1="28435" y1="69329" x2="28435" y2="69329"/>
                        <a14:foregroundMark x1="39297" y1="80511" x2="39297" y2="80511"/>
                        <a14:foregroundMark x1="15655" y1="66773" x2="15655" y2="66773"/>
                        <a14:foregroundMark x1="64537" y1="77316" x2="64537" y2="77316"/>
                        <a14:foregroundMark x1="73482" y1="79872" x2="73482" y2="79872"/>
                        <a14:foregroundMark x1="78594" y1="72843" x2="78594" y2="72843"/>
                        <a14:foregroundMark x1="75080" y1="76038" x2="75080" y2="7603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43" t="50824"/>
          <a:stretch/>
        </p:blipFill>
        <p:spPr bwMode="auto">
          <a:xfrm>
            <a:off x="4514173" y="4659034"/>
            <a:ext cx="1789569" cy="17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ти разговаривают детские головы и облако для текста герои мультфильмов мальчик и девочк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160" b="95208" l="4473" r="94089">
                        <a14:foregroundMark x1="66773" y1="76038" x2="66773" y2="76038"/>
                        <a14:foregroundMark x1="70927" y1="80831" x2="70927" y2="80831"/>
                        <a14:foregroundMark x1="77636" y1="75719" x2="77636" y2="75719"/>
                        <a14:foregroundMark x1="66454" y1="73482" x2="66454" y2="73482"/>
                        <a14:foregroundMark x1="76038" y1="72524" x2="76038" y2="72524"/>
                        <a14:foregroundMark x1="28115" y1="74760" x2="28115" y2="74760"/>
                        <a14:foregroundMark x1="20128" y1="58786" x2="20128" y2="58786"/>
                        <a14:foregroundMark x1="12460" y1="68051" x2="12460" y2="68051"/>
                        <a14:foregroundMark x1="13419" y1="73482" x2="13419" y2="73482"/>
                        <a14:foregroundMark x1="30351" y1="81789" x2="30351" y2="81789"/>
                        <a14:foregroundMark x1="24601" y1="91054" x2="24601" y2="91054"/>
                        <a14:foregroundMark x1="34185" y1="74760" x2="34185" y2="74760"/>
                        <a14:foregroundMark x1="22364" y1="76677" x2="22364" y2="76677"/>
                        <a14:foregroundMark x1="23323" y1="58466" x2="23323" y2="58466"/>
                        <a14:foregroundMark x1="15016" y1="61981" x2="15016" y2="61981"/>
                        <a14:foregroundMark x1="40895" y1="67412" x2="40895" y2="67412"/>
                        <a14:foregroundMark x1="36422" y1="73802" x2="35144" y2="73802"/>
                        <a14:foregroundMark x1="22045" y1="74441" x2="22045" y2="74441"/>
                        <a14:foregroundMark x1="33227" y1="81470" x2="33227" y2="81470"/>
                        <a14:foregroundMark x1="31629" y1="90735" x2="31629" y2="90735"/>
                        <a14:foregroundMark x1="36102" y1="68371" x2="36102" y2="68371"/>
                        <a14:foregroundMark x1="17252" y1="61981" x2="17252" y2="61981"/>
                        <a14:foregroundMark x1="21406" y1="82428" x2="21406" y2="82428"/>
                        <a14:foregroundMark x1="28435" y1="69329" x2="28435" y2="69329"/>
                        <a14:foregroundMark x1="39297" y1="80511" x2="39297" y2="80511"/>
                        <a14:foregroundMark x1="15655" y1="66773" x2="15655" y2="66773"/>
                        <a14:foregroundMark x1="64537" y1="77316" x2="64537" y2="77316"/>
                        <a14:foregroundMark x1="73482" y1="79872" x2="73482" y2="79872"/>
                        <a14:foregroundMark x1="78594" y1="72843" x2="78594" y2="72843"/>
                        <a14:foregroundMark x1="75080" y1="76038" x2="75080" y2="7603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" t="51270" r="48118" b="-446"/>
          <a:stretch/>
        </p:blipFill>
        <p:spPr bwMode="auto">
          <a:xfrm flipH="1">
            <a:off x="6297381" y="4646861"/>
            <a:ext cx="1814006" cy="18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88" y="2467420"/>
            <a:ext cx="2395512" cy="30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9" y="3275009"/>
            <a:ext cx="2169419" cy="31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10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Картинки с буквой А, буква А в картинках | Русский алфавит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0"/>
          <a:stretch/>
        </p:blipFill>
        <p:spPr bwMode="auto">
          <a:xfrm>
            <a:off x="5359897" y="1367019"/>
            <a:ext cx="2423888" cy="27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буква І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4239" r="20285"/>
          <a:stretch/>
        </p:blipFill>
        <p:spPr bwMode="auto">
          <a:xfrm>
            <a:off x="7824688" y="1930825"/>
            <a:ext cx="1254369" cy="20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7209" y="354331"/>
            <a:ext cx="10941671" cy="8343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Гра «</a:t>
            </a:r>
            <a:r>
              <a:rPr lang="uk-UA" sz="3200" b="1" dirty="0" smtClean="0">
                <a:solidFill>
                  <a:schemeClr val="bg1"/>
                </a:solidFill>
              </a:rPr>
              <a:t>Знайди </a:t>
            </a:r>
            <a:r>
              <a:rPr lang="uk-UA" sz="3200" b="1" dirty="0">
                <a:solidFill>
                  <a:schemeClr val="bg1"/>
                </a:solidFill>
              </a:rPr>
              <a:t>букву і». </a:t>
            </a:r>
            <a:r>
              <a:rPr lang="uk-UA" sz="3200" b="1" dirty="0" smtClean="0">
                <a:solidFill>
                  <a:schemeClr val="bg1"/>
                </a:solidFill>
              </a:rPr>
              <a:t>Знайди </a:t>
            </a:r>
            <a:r>
              <a:rPr lang="uk-UA" sz="3200" b="1" dirty="0">
                <a:solidFill>
                  <a:schemeClr val="bg1"/>
                </a:solidFill>
              </a:rPr>
              <a:t>букви </a:t>
            </a:r>
            <a:r>
              <a:rPr lang="uk-UA" sz="3200" b="1" dirty="0" smtClean="0">
                <a:solidFill>
                  <a:schemeClr val="bg1"/>
                </a:solidFill>
              </a:rPr>
              <a:t>і </a:t>
            </a:r>
            <a:r>
              <a:rPr lang="uk-UA" sz="3200" b="1" dirty="0">
                <a:solidFill>
                  <a:schemeClr val="bg1"/>
                </a:solidFill>
              </a:rPr>
              <a:t>в рядках, </a:t>
            </a:r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їх.</a:t>
            </a:r>
          </a:p>
        </p:txBody>
      </p:sp>
      <p:pic>
        <p:nvPicPr>
          <p:cNvPr id="5128" name="Picture 8" descr="красная буква р PNG | Hot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97" y="2744876"/>
            <a:ext cx="779869" cy="8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Советы педагога. Изучаем алфавит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52" y="3763929"/>
            <a:ext cx="2680164" cy="268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уква 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4177" r="8372" b="3975"/>
          <a:stretch/>
        </p:blipFill>
        <p:spPr bwMode="auto">
          <a:xfrm>
            <a:off x="5613350" y="4836106"/>
            <a:ext cx="1252881" cy="14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41620" y="2607571"/>
            <a:ext cx="3217007" cy="3880440"/>
          </a:xfrm>
          <a:prstGeom prst="rect">
            <a:avLst/>
          </a:prstGeom>
        </p:spPr>
      </p:pic>
      <p:pic>
        <p:nvPicPr>
          <p:cNvPr id="4100" name="Picture 4" descr="Картинки про букву У детям — учим русский алфави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29" y="4025651"/>
            <a:ext cx="2247336" cy="233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трана &quot;Чудесия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57" y="1561405"/>
            <a:ext cx="2913831" cy="23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ЕСЕЛЫЕ БУКВЫ И ЦИФРЫ - веселые буквы - ЯРКИЕ БУКВЫ И ЦИФРЫ - NEW Anim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13834" r="34629" b="17319"/>
          <a:stretch/>
        </p:blipFill>
        <p:spPr bwMode="auto">
          <a:xfrm>
            <a:off x="3239935" y="1508790"/>
            <a:ext cx="1271101" cy="238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буква І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7" r="23487"/>
          <a:stretch/>
        </p:blipFill>
        <p:spPr bwMode="auto">
          <a:xfrm>
            <a:off x="10568255" y="4305374"/>
            <a:ext cx="910626" cy="19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ᐉ Буква І з фетру рожева 2 мм 10 см • Краща ціна в Києві, Україні • Купити  в Епіцентрі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11704" r="33632" b="10044"/>
          <a:stretch/>
        </p:blipFill>
        <p:spPr bwMode="auto">
          <a:xfrm>
            <a:off x="7094434" y="3983096"/>
            <a:ext cx="1142571" cy="241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66159" y="1380173"/>
            <a:ext cx="85456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322ADA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гл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uk-UA" sz="3200" b="1" dirty="0">
                <a:solidFill>
                  <a:srgbClr val="E838BA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вл</a:t>
            </a:r>
            <a:r>
              <a:rPr lang="uk-UA" sz="3200" b="1" dirty="0">
                <a:solidFill>
                  <a:srgbClr val="E838BA"/>
                </a:solidFill>
              </a:rPr>
              <a:t>а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E838BA"/>
                </a:solidFill>
              </a:rPr>
              <a:t>о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чц</a:t>
            </a:r>
            <a:r>
              <a:rPr lang="uk-UA" sz="3200" b="1" dirty="0">
                <a:solidFill>
                  <a:srgbClr val="E838BA"/>
                </a:solidFill>
              </a:rPr>
              <a:t>і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err="1">
                <a:solidFill>
                  <a:srgbClr val="322ADA"/>
                </a:solidFill>
              </a:rPr>
              <a:t>ь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-ч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err="1">
                <a:solidFill>
                  <a:srgbClr val="322ADA"/>
                </a:solidFill>
              </a:rPr>
              <a:t>ь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-ч</a:t>
            </a:r>
            <a:r>
              <a:rPr lang="uk-UA" sz="3200" b="1" dirty="0" err="1">
                <a:solidFill>
                  <a:srgbClr val="E838BA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err="1">
                <a:solidFill>
                  <a:srgbClr val="322ADA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err="1">
                <a:solidFill>
                  <a:srgbClr val="E838BA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err="1">
                <a:solidFill>
                  <a:srgbClr val="322ADA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д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н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вч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322ADA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чц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чц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чц</a:t>
            </a:r>
            <a:r>
              <a:rPr lang="uk-UA" sz="3200" b="1" dirty="0" err="1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– пл</a:t>
            </a:r>
            <a:r>
              <a:rPr lang="uk-UA" sz="3200" b="1" dirty="0">
                <a:solidFill>
                  <a:srgbClr val="E838BA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E838BA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322ADA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>
                <a:solidFill>
                  <a:srgbClr val="E838BA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п</a:t>
            </a:r>
            <a:r>
              <a:rPr lang="uk-UA" sz="3200" b="1" dirty="0">
                <a:solidFill>
                  <a:srgbClr val="E838BA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чц</a:t>
            </a:r>
            <a:r>
              <a:rPr lang="uk-UA" sz="3200" b="1" dirty="0">
                <a:solidFill>
                  <a:srgbClr val="E838BA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endParaRPr lang="uk-UA" sz="3200" b="1" dirty="0">
              <a:solidFill>
                <a:srgbClr val="E838BA"/>
              </a:solidFill>
            </a:endParaRPr>
          </a:p>
          <a:p>
            <a:pPr fontAlgn="base"/>
            <a:endParaRPr lang="uk-UA" sz="3200" b="1" dirty="0">
              <a:solidFill>
                <a:srgbClr val="E838BA"/>
              </a:solidFill>
            </a:endParaRPr>
          </a:p>
        </p:txBody>
      </p:sp>
      <p:pic>
        <p:nvPicPr>
          <p:cNvPr id="3074" name="Picture 2" descr="Малюнки для дітей качка з каченятами (22 фото) | #ТЕ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1" y="4454935"/>
            <a:ext cx="4038727" cy="18931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99328" y="569924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Мовленнєва розминка. Робота з </a:t>
            </a:r>
            <a:r>
              <a:rPr lang="uk-UA" sz="3200" b="1" dirty="0" err="1">
                <a:solidFill>
                  <a:schemeClr val="bg1"/>
                </a:solidFill>
              </a:rPr>
              <a:t>чистомовками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199540" y="1854158"/>
            <a:ext cx="2588551" cy="3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5323" y="441654"/>
            <a:ext cx="8789035" cy="1078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Придумай дітям імена на букву І.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речення за схемою.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86232" y="5303242"/>
            <a:ext cx="6519614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uk-UA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209959" y="5814146"/>
            <a:ext cx="1659764" cy="9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251468" y="5814146"/>
            <a:ext cx="154084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128738" y="5814146"/>
            <a:ext cx="103951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9025184" y="5814146"/>
            <a:ext cx="93943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81654" y="2571551"/>
            <a:ext cx="3185297" cy="3995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380" t="3132" r="1949" b="5828"/>
          <a:stretch/>
        </p:blipFill>
        <p:spPr>
          <a:xfrm>
            <a:off x="7644266" y="1825806"/>
            <a:ext cx="2790092" cy="283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042" t="2316" r="3263" b="3005"/>
          <a:stretch/>
        </p:blipFill>
        <p:spPr>
          <a:xfrm>
            <a:off x="4644794" y="1825806"/>
            <a:ext cx="2790092" cy="283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15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690160" y="1898952"/>
            <a:ext cx="267411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5568540" y="167622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5381059" y="202513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691382" y="2836588"/>
            <a:ext cx="2656107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6258515" y="2832786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5383714" y="2954564"/>
            <a:ext cx="211765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7158803" y="2615873"/>
            <a:ext cx="92005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 rot="16200000" flipH="1">
            <a:off x="5841323" y="2856824"/>
            <a:ext cx="98747" cy="4007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6970018" y="2947434"/>
            <a:ext cx="211765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696482" y="3759770"/>
            <a:ext cx="264865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5696346" y="3763159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5967712" y="378254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5371569" y="387402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6383581" y="387402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1" name="Прямоугольный треугольник 160"/>
          <p:cNvSpPr/>
          <p:nvPr/>
        </p:nvSpPr>
        <p:spPr>
          <a:xfrm rot="12565604" flipH="1">
            <a:off x="5552325" y="354967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3728024" y="5534547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067679" y="5696215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5751465" y="549687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6725979" y="5734998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7708725" y="549687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369246" y="5951867"/>
            <a:ext cx="52411" cy="55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266427" y="4640271"/>
            <a:ext cx="1639054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6471302" y="465063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989501" y="475113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4896067" y="3872605"/>
            <a:ext cx="375893" cy="236470"/>
            <a:chOff x="6841977" y="5603805"/>
            <a:chExt cx="375893" cy="236470"/>
          </a:xfrm>
        </p:grpSpPr>
        <p:sp>
          <p:nvSpPr>
            <p:cNvPr id="66" name="Прямоугольник 6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2" name="Прямоугольник 71"/>
          <p:cNvSpPr/>
          <p:nvPr/>
        </p:nvSpPr>
        <p:spPr>
          <a:xfrm rot="16200000" flipH="1">
            <a:off x="6542742" y="2858616"/>
            <a:ext cx="98747" cy="4007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 flipH="1">
            <a:off x="6249844" y="1888753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 rot="16200000" flipH="1">
            <a:off x="6557756" y="192068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6963609" y="200422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6801398" y="3869507"/>
            <a:ext cx="375893" cy="236470"/>
            <a:chOff x="6841977" y="5603805"/>
            <a:chExt cx="375893" cy="236470"/>
          </a:xfrm>
        </p:grpSpPr>
        <p:sp>
          <p:nvSpPr>
            <p:cNvPr id="70" name="Прямоугольник 69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Белочка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3689" y="1507839"/>
            <a:ext cx="2130736" cy="23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ошка скачать бесплатно - Черная кошка Хэллоуин котенок картинки - Большой  прозрачный тыква Хэллоуин Черная кошка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81" l="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10" y="3360418"/>
            <a:ext cx="2221272" cy="31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липарт окно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763" y="1682022"/>
            <a:ext cx="2184726" cy="23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звездное сияние луны в облаке PNG , Луна, в облаках, Звездное небо PNG  картинки и пнг PSD рисунок для бесплатной загрузки | 구름, 밤하늘, 보름달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13" y="3978428"/>
            <a:ext cx="2457412" cy="2457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 rot="16200000" flipH="1">
            <a:off x="5850979" y="192234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4853111" y="1996323"/>
            <a:ext cx="375893" cy="236470"/>
            <a:chOff x="6841977" y="5603805"/>
            <a:chExt cx="375893" cy="236470"/>
          </a:xfrm>
        </p:grpSpPr>
        <p:sp>
          <p:nvSpPr>
            <p:cNvPr id="76" name="Прямоугольник 7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4836328" y="2953330"/>
            <a:ext cx="400709" cy="236470"/>
            <a:chOff x="6841977" y="5603805"/>
            <a:chExt cx="375893" cy="236470"/>
          </a:xfrm>
        </p:grpSpPr>
        <p:sp>
          <p:nvSpPr>
            <p:cNvPr id="84" name="Прямоугольник 8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5453246" y="4740425"/>
            <a:ext cx="375893" cy="236470"/>
            <a:chOff x="6841977" y="5603805"/>
            <a:chExt cx="375893" cy="236470"/>
          </a:xfrm>
        </p:grpSpPr>
        <p:sp>
          <p:nvSpPr>
            <p:cNvPr id="89" name="Прямоугольник 8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1203689" y="459492"/>
            <a:ext cx="9660723" cy="10419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</a:t>
            </a:r>
            <a:r>
              <a:rPr lang="uk-UA" sz="2800" b="1" dirty="0" smtClean="0">
                <a:solidFill>
                  <a:schemeClr val="bg1"/>
                </a:solidFill>
              </a:rPr>
              <a:t>предмети і звуки в їх назвах.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про один із цих предметів за схемою.</a:t>
            </a:r>
          </a:p>
        </p:txBody>
      </p:sp>
      <p:sp>
        <p:nvSpPr>
          <p:cNvPr id="57" name="Прямоугольник 56"/>
          <p:cNvSpPr/>
          <p:nvPr/>
        </p:nvSpPr>
        <p:spPr>
          <a:xfrm rot="16200000" flipH="1">
            <a:off x="5950831" y="392373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8" grpId="0" animBg="1"/>
      <p:bldP spid="98" grpId="0" animBg="1"/>
      <p:bldP spid="99" grpId="0" animBg="1"/>
      <p:bldP spid="101" grpId="0" animBg="1"/>
      <p:bldP spid="105" grpId="0" animBg="1"/>
      <p:bldP spid="111" grpId="0" animBg="1"/>
      <p:bldP spid="112" grpId="0" animBg="1"/>
      <p:bldP spid="157" grpId="0" animBg="1"/>
      <p:bldP spid="161" grpId="0" animBg="1"/>
      <p:bldP spid="61" grpId="0" animBg="1"/>
      <p:bldP spid="62" grpId="0" animBg="1"/>
      <p:bldP spid="72" grpId="0" animBg="1"/>
      <p:bldP spid="97" grpId="0" animBg="1"/>
      <p:bldP spid="102" grpId="0" animBg="1"/>
      <p:bldP spid="73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>
            <a:off x="947064" y="1819397"/>
            <a:ext cx="3696182" cy="1919051"/>
          </a:xfrm>
          <a:prstGeom prst="cloudCallout">
            <a:avLst>
              <a:gd name="adj1" fmla="val -20107"/>
              <a:gd name="adj2" fmla="val 55504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2812" y="2178757"/>
            <a:ext cx="314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найчастіше трапляється у віршику?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7064" y="4185958"/>
            <a:ext cx="4641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ru-RU" sz="3200" b="1" dirty="0" err="1">
                <a:solidFill>
                  <a:srgbClr val="E838BA"/>
                </a:solidFill>
              </a:rPr>
              <a:t>и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ru-RU" sz="3200" b="1" dirty="0" err="1">
                <a:solidFill>
                  <a:srgbClr val="E838BA"/>
                </a:solidFill>
              </a:rPr>
              <a:t>и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ru-RU" sz="3200" b="1" dirty="0" err="1">
                <a:solidFill>
                  <a:srgbClr val="E838BA"/>
                </a:solidFill>
              </a:rPr>
              <a:t>ою</a:t>
            </a:r>
            <a:r>
              <a:rPr lang="ru-RU" sz="3200" b="1" dirty="0">
                <a:solidFill>
                  <a:srgbClr val="E838BA"/>
                </a:solidFill>
              </a:rPr>
              <a:t>,                                 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3200" b="1" dirty="0" err="1">
                <a:solidFill>
                  <a:srgbClr val="E838BA"/>
                </a:solidFill>
              </a:rPr>
              <a:t>а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ru-RU" sz="3200" b="1" dirty="0">
                <a:solidFill>
                  <a:srgbClr val="E838BA"/>
                </a:solidFill>
              </a:rPr>
              <a:t>ою.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56" y="1859423"/>
            <a:ext cx="5177421" cy="331056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413013" y="5263176"/>
            <a:ext cx="5778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E838BA"/>
                </a:solidFill>
              </a:rPr>
              <a:t>А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sz="3200" b="1" dirty="0">
                <a:solidFill>
                  <a:srgbClr val="E838BA"/>
                </a:solidFill>
              </a:rPr>
              <a:t>а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3200" b="1" dirty="0">
                <a:solidFill>
                  <a:srgbClr val="E838BA"/>
                </a:solidFill>
              </a:rPr>
              <a:t>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ru-RU" sz="3200" b="1" dirty="0">
                <a:solidFill>
                  <a:srgbClr val="E838BA"/>
                </a:solidFill>
              </a:rPr>
              <a:t>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—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 err="1">
                <a:solidFill>
                  <a:srgbClr val="E838BA"/>
                </a:solidFill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ru-RU" sz="3200" b="1" dirty="0" err="1">
                <a:solidFill>
                  <a:srgbClr val="E838BA"/>
                </a:solidFill>
              </a:rPr>
              <a:t>и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ru-RU" sz="3200" b="1" dirty="0" err="1">
                <a:solidFill>
                  <a:srgbClr val="E838BA"/>
                </a:solidFill>
              </a:rPr>
              <a:t>а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rgbClr val="E838BA"/>
                </a:solidFill>
              </a:rPr>
              <a:t>.                                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ru-RU" sz="3200" b="1" dirty="0" err="1">
                <a:solidFill>
                  <a:srgbClr val="E838BA"/>
                </a:solidFill>
              </a:rPr>
              <a:t>и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3200" b="1" dirty="0" err="1">
                <a:solidFill>
                  <a:srgbClr val="E838BA"/>
                </a:solidFill>
              </a:rPr>
              <a:t>а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йм</a:t>
            </a:r>
            <a:r>
              <a:rPr lang="ru-RU" sz="3200" b="1" dirty="0" err="1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вс</a:t>
            </a:r>
            <a:r>
              <a:rPr lang="ru-RU" sz="3200" b="1" dirty="0">
                <a:solidFill>
                  <a:srgbClr val="E838BA"/>
                </a:solidFill>
              </a:rPr>
              <a:t>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sz="3200" b="1" dirty="0">
                <a:solidFill>
                  <a:srgbClr val="E838BA"/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3200" b="1" dirty="0">
                <a:solidFill>
                  <a:srgbClr val="E838BA"/>
                </a:solidFill>
              </a:rPr>
              <a:t>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ru-RU" sz="3200" b="1" dirty="0">
                <a:solidFill>
                  <a:srgbClr val="E838BA"/>
                </a:solidFill>
              </a:rPr>
              <a:t>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ru-RU" sz="3200" b="1" dirty="0">
                <a:solidFill>
                  <a:srgbClr val="E838BA"/>
                </a:solidFill>
              </a:rPr>
              <a:t>у. 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84102" y="440449"/>
            <a:ext cx="9308075" cy="10496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Мовленнєва розминка. Робота зі скоромовкою.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Гра </a:t>
            </a:r>
            <a:r>
              <a:rPr lang="uk-UA" sz="2800" b="1" dirty="0">
                <a:solidFill>
                  <a:schemeClr val="bg1"/>
                </a:solidFill>
              </a:rPr>
              <a:t>«Впіймай звук».</a:t>
            </a:r>
          </a:p>
        </p:txBody>
      </p:sp>
    </p:spTree>
    <p:extLst>
      <p:ext uri="{BB962C8B-B14F-4D97-AF65-F5344CB8AC3E}">
        <p14:creationId xmlns:p14="http://schemas.microsoft.com/office/powerpoint/2010/main" val="16786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318829" y="1483326"/>
            <a:ext cx="5491731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великою  друкованою буквою 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друкувати,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слухові диктанти, удосконалювати вміння робити звуковий аналіз 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 за малюнками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48054</TotalTime>
  <Words>609</Words>
  <Application>Microsoft Office PowerPoint</Application>
  <PresentationFormat>Произвольный</PresentationFormat>
  <Paragraphs>137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2890</cp:revision>
  <dcterms:created xsi:type="dcterms:W3CDTF">2018-01-05T16:38:53Z</dcterms:created>
  <dcterms:modified xsi:type="dcterms:W3CDTF">2023-10-12T14:34:07Z</dcterms:modified>
</cp:coreProperties>
</file>