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49" r:id="rId3"/>
    <p:sldId id="1329" r:id="rId4"/>
    <p:sldId id="825" r:id="rId5"/>
    <p:sldId id="772" r:id="rId6"/>
    <p:sldId id="703" r:id="rId7"/>
    <p:sldId id="1431" r:id="rId8"/>
    <p:sldId id="1314" r:id="rId9"/>
    <p:sldId id="1492" r:id="rId10"/>
    <p:sldId id="1519" r:id="rId11"/>
    <p:sldId id="1523" r:id="rId12"/>
    <p:sldId id="1495" r:id="rId13"/>
    <p:sldId id="1528" r:id="rId14"/>
    <p:sldId id="1520" r:id="rId15"/>
    <p:sldId id="1498" r:id="rId16"/>
    <p:sldId id="1531" r:id="rId17"/>
    <p:sldId id="798" r:id="rId18"/>
    <p:sldId id="702" r:id="rId19"/>
    <p:sldId id="1532" r:id="rId20"/>
    <p:sldId id="1312" r:id="rId21"/>
    <p:sldId id="153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CC00CC"/>
    <a:srgbClr val="00B0F0"/>
    <a:srgbClr val="87F13F"/>
    <a:srgbClr val="FFFF99"/>
    <a:srgbClr val="FF3300"/>
    <a:srgbClr val="D2FFFF"/>
    <a:srgbClr val="CE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3687B71-1729-CBD7-97D1-8EFE45C8BA3C}"/>
              </a:ext>
            </a:extLst>
          </p:cNvPr>
          <p:cNvSpPr txBox="1"/>
          <p:nvPr/>
        </p:nvSpPr>
        <p:spPr>
          <a:xfrm>
            <a:off x="1623285" y="4345569"/>
            <a:ext cx="8805229" cy="1600438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Число і цифра 8.</a:t>
            </a:r>
          </a:p>
          <a:p>
            <a:pPr algn="ctr"/>
            <a:r>
              <a:rPr lang="uk-UA" sz="4400" b="1" dirty="0">
                <a:solidFill>
                  <a:schemeClr val="bg1"/>
                </a:solidFill>
              </a:rPr>
              <a:t>Поняття «восьмий»</a:t>
            </a:r>
          </a:p>
        </p:txBody>
      </p:sp>
      <p:pic>
        <p:nvPicPr>
          <p:cNvPr id="1026" name="Picture 2" descr="D:\Картинки до тестів\!!!!!!Эсмира\O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00" y="1077684"/>
            <a:ext cx="2948716" cy="294871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56284" y="2019199"/>
            <a:ext cx="3450800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25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Наполнитель для кота | Пикабу">
            <a:extLst>
              <a:ext uri="{FF2B5EF4-FFF2-40B4-BE49-F238E27FC236}">
                <a16:creationId xmlns:a16="http://schemas.microsoft.com/office/drawing/2014/main" xmlns="" id="{031C6D47-20D8-7CA2-99BD-9F951C94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52" y="3058001"/>
            <a:ext cx="1928474" cy="13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DB1920-1C08-6C34-3CB5-17A38B1F5D2A}"/>
              </a:ext>
            </a:extLst>
          </p:cNvPr>
          <p:cNvSpPr txBox="1"/>
          <p:nvPr/>
        </p:nvSpPr>
        <p:spPr>
          <a:xfrm>
            <a:off x="3590429" y="1353180"/>
            <a:ext cx="8115691" cy="830997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Скільки кошенят є? Скільки стане? </a:t>
            </a:r>
          </a:p>
          <a:p>
            <a:r>
              <a:rPr lang="uk-UA" dirty="0">
                <a:solidFill>
                  <a:srgbClr val="7030A0"/>
                </a:solidFill>
              </a:rPr>
              <a:t>Як утворюється число 8?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xmlns="" id="{04AF6E45-859D-7CA6-CC77-398F20359146}"/>
              </a:ext>
            </a:extLst>
          </p:cNvPr>
          <p:cNvSpPr/>
          <p:nvPr/>
        </p:nvSpPr>
        <p:spPr>
          <a:xfrm>
            <a:off x="8296123" y="3502884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xmlns="" id="{DB4AB25E-9EDC-1E66-F0DC-3B356572F531}"/>
              </a:ext>
            </a:extLst>
          </p:cNvPr>
          <p:cNvSpPr/>
          <p:nvPr/>
        </p:nvSpPr>
        <p:spPr>
          <a:xfrm>
            <a:off x="5766776" y="3496347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xmlns="" id="{05C8DA29-065D-A1B6-208A-CC6ADEEBD1A6}"/>
              </a:ext>
            </a:extLst>
          </p:cNvPr>
          <p:cNvSpPr/>
          <p:nvPr/>
        </p:nvSpPr>
        <p:spPr>
          <a:xfrm>
            <a:off x="5288780" y="5334857"/>
            <a:ext cx="4300410" cy="113067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 = 8</a:t>
            </a:r>
          </a:p>
        </p:txBody>
      </p:sp>
      <p:pic>
        <p:nvPicPr>
          <p:cNvPr id="2052" name="Picture 4" descr="Котенок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6563581A-8E90-4721-B599-33696429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722">
            <a:off x="1962254" y="1814037"/>
            <a:ext cx="1437935" cy="14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86C8B8-44C1-1369-C93B-DCCB0BBFF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98611" l="0" r="87340">
                        <a14:foregroundMark x1="9135" y1="7639" x2="9135" y2="7639"/>
                        <a14:foregroundMark x1="64583" y1="53472" x2="64583" y2="53472"/>
                        <a14:foregroundMark x1="71635" y1="59028" x2="71635" y2="59028"/>
                        <a14:foregroundMark x1="70032" y1="60880" x2="70032" y2="60880"/>
                        <a14:foregroundMark x1="59936" y1="86806" x2="59936" y2="86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1179" flipH="1">
            <a:off x="9347943" y="2583119"/>
            <a:ext cx="2556905" cy="17701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8C30594-55B5-5549-921A-41335AD8E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13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068" y="3537530"/>
            <a:ext cx="1437935" cy="1683359"/>
          </a:xfrm>
          <a:prstGeom prst="rect">
            <a:avLst/>
          </a:prstGeom>
        </p:spPr>
      </p:pic>
      <p:pic>
        <p:nvPicPr>
          <p:cNvPr id="2050" name="Picture 2" descr="Котик клипарт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45C1C88B-0146-448C-77A0-1C7F2847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76" b="95455" l="10000" r="90000">
                        <a14:foregroundMark x1="26429" y1="18333" x2="26429" y2="18333"/>
                        <a14:foregroundMark x1="26548" y1="30303" x2="26548" y2="30303"/>
                        <a14:foregroundMark x1="26190" y1="37424" x2="26190" y2="37424"/>
                        <a14:foregroundMark x1="27619" y1="43485" x2="27619" y2="43485"/>
                        <a14:foregroundMark x1="18095" y1="82121" x2="18095" y2="82121"/>
                        <a14:foregroundMark x1="27143" y1="71818" x2="27143" y2="71818"/>
                        <a14:foregroundMark x1="26667" y1="79848" x2="26667" y2="79848"/>
                        <a14:foregroundMark x1="33810" y1="83788" x2="33810" y2="83788"/>
                        <a14:foregroundMark x1="25595" y1="84394" x2="25595" y2="84394"/>
                        <a14:foregroundMark x1="33810" y1="49545" x2="33810" y2="49545"/>
                        <a14:foregroundMark x1="36548" y1="55909" x2="36548" y2="55909"/>
                        <a14:foregroundMark x1="46310" y1="69242" x2="46310" y2="69242"/>
                        <a14:foregroundMark x1="44286" y1="73788" x2="44286" y2="73788"/>
                        <a14:foregroundMark x1="55238" y1="87879" x2="55238" y2="87879"/>
                        <a14:foregroundMark x1="61190" y1="70909" x2="61190" y2="70909"/>
                        <a14:foregroundMark x1="60952" y1="51818" x2="60952" y2="51818"/>
                        <a14:foregroundMark x1="65357" y1="47273" x2="65357" y2="47273"/>
                        <a14:foregroundMark x1="79167" y1="84697" x2="79167" y2="84697"/>
                        <a14:foregroundMark x1="27381" y1="84242" x2="27381" y2="84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5" y="1711990"/>
            <a:ext cx="2017259" cy="15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5A74DB1-0625-67F5-1292-E5792AE6F1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93" b="100000" l="49690" r="98762">
                        <a14:foregroundMark x1="76161" y1="41704" x2="76161" y2="41704"/>
                        <a14:foregroundMark x1="64396" y1="49103" x2="64396" y2="49103"/>
                        <a14:foregroundMark x1="73220" y1="44619" x2="73220" y2="44619"/>
                        <a14:foregroundMark x1="26316" y1="54484" x2="26316" y2="54484"/>
                        <a14:foregroundMark x1="30186" y1="44843" x2="30186" y2="44843"/>
                        <a14:foregroundMark x1="26161" y1="41480" x2="26161" y2="41480"/>
                        <a14:foregroundMark x1="28483" y1="45291" x2="28483" y2="45291"/>
                        <a14:foregroundMark x1="35759" y1="47309" x2="35759" y2="47309"/>
                        <a14:foregroundMark x1="37616" y1="43274" x2="37616" y2="43274"/>
                        <a14:foregroundMark x1="36533" y1="37220" x2="36533" y2="37220"/>
                        <a14:foregroundMark x1="28483" y1="34529" x2="28483" y2="34529"/>
                        <a14:foregroundMark x1="24149" y1="29596" x2="24149" y2="29596"/>
                        <a14:foregroundMark x1="23065" y1="22646" x2="23065" y2="22646"/>
                        <a14:foregroundMark x1="26316" y1="77354" x2="26316" y2="77354"/>
                        <a14:foregroundMark x1="23839" y1="79372" x2="23839" y2="81390"/>
                        <a14:foregroundMark x1="23375" y1="84305" x2="23375" y2="84305"/>
                        <a14:foregroundMark x1="17957" y1="89013" x2="17957" y2="89013"/>
                        <a14:foregroundMark x1="16873" y1="89013" x2="16409" y2="89013"/>
                        <a14:foregroundMark x1="10062" y1="90583" x2="10062" y2="90583"/>
                        <a14:foregroundMark x1="5728" y1="88565" x2="5728" y2="88565"/>
                        <a14:foregroundMark x1="4025" y1="83408" x2="4180" y2="81390"/>
                        <a14:foregroundMark x1="4644" y1="78924" x2="4644" y2="78924"/>
                        <a14:foregroundMark x1="5108" y1="77354" x2="5108" y2="77354"/>
                        <a14:foregroundMark x1="20743" y1="77130" x2="21827" y2="77130"/>
                        <a14:foregroundMark x1="27245" y1="79821" x2="27554" y2="80942"/>
                        <a14:foregroundMark x1="28793" y1="72870" x2="28638" y2="71300"/>
                        <a14:foregroundMark x1="25851" y1="63004" x2="25851" y2="63004"/>
                        <a14:foregroundMark x1="30805" y1="59865" x2="31579" y2="59417"/>
                        <a14:foregroundMark x1="33127" y1="53812" x2="33901" y2="52242"/>
                        <a14:foregroundMark x1="37461" y1="46637" x2="37461" y2="46637"/>
                        <a14:foregroundMark x1="37616" y1="44395" x2="34830" y2="42601"/>
                        <a14:foregroundMark x1="30650" y1="40359" x2="30650" y2="40359"/>
                        <a14:foregroundMark x1="30186" y1="39238" x2="29102" y2="43498"/>
                        <a14:foregroundMark x1="28483" y1="50673" x2="28019" y2="52018"/>
                        <a14:foregroundMark x1="23065" y1="47982" x2="22910" y2="46413"/>
                        <a14:foregroundMark x1="22755" y1="44395" x2="22755" y2="43498"/>
                        <a14:foregroundMark x1="23839" y1="39686" x2="25697" y2="39462"/>
                        <a14:foregroundMark x1="30805" y1="38565" x2="30805" y2="38565"/>
                        <a14:foregroundMark x1="32663" y1="37892" x2="32663" y2="37892"/>
                        <a14:foregroundMark x1="29257" y1="33857" x2="26471" y2="32735"/>
                        <a14:foregroundMark x1="23839" y1="30942" x2="23684" y2="30269"/>
                        <a14:foregroundMark x1="22601" y1="25336" x2="22601" y2="23991"/>
                        <a14:foregroundMark x1="22601" y1="23094" x2="22601" y2="23094"/>
                        <a14:foregroundMark x1="66563" y1="48655" x2="66563" y2="48655"/>
                      </a14:backgroundRemoval>
                    </a14:imgEffect>
                  </a14:imgLayer>
                </a14:imgProps>
              </a:ext>
            </a:extLst>
          </a:blip>
          <a:srcRect l="45358"/>
          <a:stretch/>
        </p:blipFill>
        <p:spPr>
          <a:xfrm>
            <a:off x="2295313" y="3935258"/>
            <a:ext cx="1568395" cy="198166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236851E-EC5C-1FA5-DFA5-7891BC4F6AE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17" b="98655" l="1858" r="50310"/>
                    </a14:imgEffect>
                  </a14:imgLayer>
                </a14:imgProps>
              </a:ext>
            </a:extLst>
          </a:blip>
          <a:srcRect r="46056"/>
          <a:stretch/>
        </p:blipFill>
        <p:spPr>
          <a:xfrm>
            <a:off x="371845" y="2611163"/>
            <a:ext cx="1548343" cy="1981662"/>
          </a:xfrm>
          <a:prstGeom prst="rect">
            <a:avLst/>
          </a:prstGeom>
        </p:spPr>
      </p:pic>
      <p:pic>
        <p:nvPicPr>
          <p:cNvPr id="2062" name="Picture 14" descr="Кот клипарт (66 фото) » Рисунки для срисовки и не только">
            <a:extLst>
              <a:ext uri="{FF2B5EF4-FFF2-40B4-BE49-F238E27FC236}">
                <a16:creationId xmlns:a16="http://schemas.microsoft.com/office/drawing/2014/main" xmlns="" id="{3A8C134A-FD70-62EE-EB8D-868CFD82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864" flipH="1">
            <a:off x="3265049" y="2656373"/>
            <a:ext cx="1482589" cy="10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EB601C-5B63-3B79-ADF1-59B6946693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14" b="97845" l="9816" r="100000">
                        <a14:foregroundMark x1="21472" y1="42241" x2="21472" y2="42241"/>
                        <a14:foregroundMark x1="28425" y1="42026" x2="28425" y2="42026"/>
                        <a14:foregroundMark x1="20654" y1="38147" x2="20654" y2="381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7932" flipH="1">
            <a:off x="574054" y="3618542"/>
            <a:ext cx="2279328" cy="216279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932271" y="450263"/>
            <a:ext cx="8732066" cy="8387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Число і цифра </a:t>
            </a:r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59785" y="552840"/>
            <a:ext cx="8732066" cy="7534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з числовим променем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4D001CF3-4E2A-683E-2E65-86718F5F1006}"/>
              </a:ext>
            </a:extLst>
          </p:cNvPr>
          <p:cNvGrpSpPr/>
          <p:nvPr/>
        </p:nvGrpSpPr>
        <p:grpSpPr>
          <a:xfrm>
            <a:off x="670691" y="2534428"/>
            <a:ext cx="10850618" cy="989503"/>
            <a:chOff x="546045" y="3265742"/>
            <a:chExt cx="10850618" cy="989503"/>
          </a:xfrm>
        </p:grpSpPr>
        <p:cxnSp>
          <p:nvCxnSpPr>
            <p:cNvPr id="10" name="Прямая соединительная линия 7">
              <a:extLst>
                <a:ext uri="{FF2B5EF4-FFF2-40B4-BE49-F238E27FC236}">
                  <a16:creationId xmlns:a16="http://schemas.microsoft.com/office/drawing/2014/main" xmlns="" id="{E34C93D3-7560-A685-4154-368A35C7BB3B}"/>
                </a:ext>
              </a:extLst>
            </p:cNvPr>
            <p:cNvCxnSpPr/>
            <p:nvPr/>
          </p:nvCxnSpPr>
          <p:spPr>
            <a:xfrm flipV="1">
              <a:off x="872815" y="3429000"/>
              <a:ext cx="10453889" cy="5139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6783680A-2BB8-5F2E-E5C5-8B937871731A}"/>
                </a:ext>
              </a:extLst>
            </p:cNvPr>
            <p:cNvCxnSpPr/>
            <p:nvPr/>
          </p:nvCxnSpPr>
          <p:spPr>
            <a:xfrm>
              <a:off x="2706869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24">
              <a:extLst>
                <a:ext uri="{FF2B5EF4-FFF2-40B4-BE49-F238E27FC236}">
                  <a16:creationId xmlns:a16="http://schemas.microsoft.com/office/drawing/2014/main" xmlns="" id="{9E5E6DE0-E88F-E007-B4A9-7AE0BED26DE6}"/>
                </a:ext>
              </a:extLst>
            </p:cNvPr>
            <p:cNvCxnSpPr/>
            <p:nvPr/>
          </p:nvCxnSpPr>
          <p:spPr>
            <a:xfrm>
              <a:off x="3637541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28">
              <a:extLst>
                <a:ext uri="{FF2B5EF4-FFF2-40B4-BE49-F238E27FC236}">
                  <a16:creationId xmlns:a16="http://schemas.microsoft.com/office/drawing/2014/main" xmlns="" id="{C4CEDAF1-A5DC-FE7A-E304-21A4F5D415E2}"/>
                </a:ext>
              </a:extLst>
            </p:cNvPr>
            <p:cNvCxnSpPr/>
            <p:nvPr/>
          </p:nvCxnSpPr>
          <p:spPr>
            <a:xfrm>
              <a:off x="4608891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29">
              <a:extLst>
                <a:ext uri="{FF2B5EF4-FFF2-40B4-BE49-F238E27FC236}">
                  <a16:creationId xmlns:a16="http://schemas.microsoft.com/office/drawing/2014/main" xmlns="" id="{8C3EE7E1-A95B-0585-0361-929A253C6BFF}"/>
                </a:ext>
              </a:extLst>
            </p:cNvPr>
            <p:cNvCxnSpPr/>
            <p:nvPr/>
          </p:nvCxnSpPr>
          <p:spPr>
            <a:xfrm>
              <a:off x="5662438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31">
              <a:extLst>
                <a:ext uri="{FF2B5EF4-FFF2-40B4-BE49-F238E27FC236}">
                  <a16:creationId xmlns:a16="http://schemas.microsoft.com/office/drawing/2014/main" xmlns="" id="{6756A3E1-34E6-D6C7-370B-E973B3B4465D}"/>
                </a:ext>
              </a:extLst>
            </p:cNvPr>
            <p:cNvCxnSpPr/>
            <p:nvPr/>
          </p:nvCxnSpPr>
          <p:spPr>
            <a:xfrm>
              <a:off x="6660824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20">
              <a:extLst>
                <a:ext uri="{FF2B5EF4-FFF2-40B4-BE49-F238E27FC236}">
                  <a16:creationId xmlns:a16="http://schemas.microsoft.com/office/drawing/2014/main" xmlns="" id="{8BC2D18A-E051-2E3B-2B0B-4F13336BF823}"/>
                </a:ext>
              </a:extLst>
            </p:cNvPr>
            <p:cNvSpPr/>
            <p:nvPr/>
          </p:nvSpPr>
          <p:spPr>
            <a:xfrm>
              <a:off x="1486948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34">
              <a:extLst>
                <a:ext uri="{FF2B5EF4-FFF2-40B4-BE49-F238E27FC236}">
                  <a16:creationId xmlns:a16="http://schemas.microsoft.com/office/drawing/2014/main" xmlns="" id="{A50C5AF5-0938-EE30-C33B-7BFC3FD65543}"/>
                </a:ext>
              </a:extLst>
            </p:cNvPr>
            <p:cNvSpPr/>
            <p:nvPr/>
          </p:nvSpPr>
          <p:spPr>
            <a:xfrm>
              <a:off x="3319243" y="3608576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35">
              <a:extLst>
                <a:ext uri="{FF2B5EF4-FFF2-40B4-BE49-F238E27FC236}">
                  <a16:creationId xmlns:a16="http://schemas.microsoft.com/office/drawing/2014/main" xmlns="" id="{6FA800C3-D574-C04D-F25D-6695C5A37BDD}"/>
                </a:ext>
              </a:extLst>
            </p:cNvPr>
            <p:cNvSpPr/>
            <p:nvPr/>
          </p:nvSpPr>
          <p:spPr>
            <a:xfrm>
              <a:off x="2399302" y="3601581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36">
              <a:extLst>
                <a:ext uri="{FF2B5EF4-FFF2-40B4-BE49-F238E27FC236}">
                  <a16:creationId xmlns:a16="http://schemas.microsoft.com/office/drawing/2014/main" xmlns="" id="{66C4B27C-25A7-32CC-7E1F-BCE3A41185F9}"/>
                </a:ext>
              </a:extLst>
            </p:cNvPr>
            <p:cNvSpPr/>
            <p:nvPr/>
          </p:nvSpPr>
          <p:spPr>
            <a:xfrm>
              <a:off x="4318952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37">
              <a:extLst>
                <a:ext uri="{FF2B5EF4-FFF2-40B4-BE49-F238E27FC236}">
                  <a16:creationId xmlns:a16="http://schemas.microsoft.com/office/drawing/2014/main" xmlns="" id="{BDDE4DE1-C2B9-B6AD-3C70-345CA18FB9CD}"/>
                </a:ext>
              </a:extLst>
            </p:cNvPr>
            <p:cNvSpPr/>
            <p:nvPr/>
          </p:nvSpPr>
          <p:spPr>
            <a:xfrm>
              <a:off x="5340736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BB4FA61-4B3D-579E-8C54-6E0CE1C8A4FE}"/>
                </a:ext>
              </a:extLst>
            </p:cNvPr>
            <p:cNvSpPr txBox="1"/>
            <p:nvPr/>
          </p:nvSpPr>
          <p:spPr>
            <a:xfrm>
              <a:off x="1604815" y="3530306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68B28DF-0F59-BB93-E536-0AED3126779E}"/>
                </a:ext>
              </a:extLst>
            </p:cNvPr>
            <p:cNvSpPr txBox="1"/>
            <p:nvPr/>
          </p:nvSpPr>
          <p:spPr>
            <a:xfrm>
              <a:off x="2492426" y="3537301"/>
              <a:ext cx="448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D09639B-D1D8-83D0-224F-3A5A8DD8E125}"/>
                </a:ext>
              </a:extLst>
            </p:cNvPr>
            <p:cNvSpPr txBox="1"/>
            <p:nvPr/>
          </p:nvSpPr>
          <p:spPr>
            <a:xfrm>
              <a:off x="3423512" y="3530306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8A4A07D-C9C7-A9D1-1193-B8B42619B636}"/>
                </a:ext>
              </a:extLst>
            </p:cNvPr>
            <p:cNvSpPr txBox="1"/>
            <p:nvPr/>
          </p:nvSpPr>
          <p:spPr>
            <a:xfrm>
              <a:off x="4399988" y="3530306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B00D0C9-B59F-688E-2BE2-C2C3A51CECAC}"/>
                </a:ext>
              </a:extLst>
            </p:cNvPr>
            <p:cNvSpPr txBox="1"/>
            <p:nvPr/>
          </p:nvSpPr>
          <p:spPr>
            <a:xfrm>
              <a:off x="5459257" y="3507270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cxnSp>
          <p:nvCxnSpPr>
            <p:cNvPr id="27" name="Прямая соединительная линия 68">
              <a:extLst>
                <a:ext uri="{FF2B5EF4-FFF2-40B4-BE49-F238E27FC236}">
                  <a16:creationId xmlns:a16="http://schemas.microsoft.com/office/drawing/2014/main" xmlns="" id="{E379C7CF-DA68-B797-B024-9723C1173132}"/>
                </a:ext>
              </a:extLst>
            </p:cNvPr>
            <p:cNvCxnSpPr/>
            <p:nvPr/>
          </p:nvCxnSpPr>
          <p:spPr>
            <a:xfrm>
              <a:off x="1722653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69">
              <a:extLst>
                <a:ext uri="{FF2B5EF4-FFF2-40B4-BE49-F238E27FC236}">
                  <a16:creationId xmlns:a16="http://schemas.microsoft.com/office/drawing/2014/main" xmlns="" id="{D5E254B8-CC63-C267-DA13-247E44702978}"/>
                </a:ext>
              </a:extLst>
            </p:cNvPr>
            <p:cNvSpPr/>
            <p:nvPr/>
          </p:nvSpPr>
          <p:spPr>
            <a:xfrm>
              <a:off x="6316041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E703D3B-B970-102E-7518-FAA4AD0C7FB8}"/>
                </a:ext>
              </a:extLst>
            </p:cNvPr>
            <p:cNvSpPr txBox="1"/>
            <p:nvPr/>
          </p:nvSpPr>
          <p:spPr>
            <a:xfrm>
              <a:off x="6412533" y="3537301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71">
              <a:extLst>
                <a:ext uri="{FF2B5EF4-FFF2-40B4-BE49-F238E27FC236}">
                  <a16:creationId xmlns:a16="http://schemas.microsoft.com/office/drawing/2014/main" xmlns="" id="{8B70B65D-2602-D704-12D8-DBA1F5CB0A52}"/>
                </a:ext>
              </a:extLst>
            </p:cNvPr>
            <p:cNvSpPr/>
            <p:nvPr/>
          </p:nvSpPr>
          <p:spPr>
            <a:xfrm>
              <a:off x="7292398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EB22F58-44E8-F488-60A2-DDF312B03DCB}"/>
                </a:ext>
              </a:extLst>
            </p:cNvPr>
            <p:cNvSpPr txBox="1"/>
            <p:nvPr/>
          </p:nvSpPr>
          <p:spPr>
            <a:xfrm>
              <a:off x="7410919" y="3537301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73">
              <a:extLst>
                <a:ext uri="{FF2B5EF4-FFF2-40B4-BE49-F238E27FC236}">
                  <a16:creationId xmlns:a16="http://schemas.microsoft.com/office/drawing/2014/main" xmlns="" id="{FCA9E321-9C5E-1148-899A-7D39C6DB09FE}"/>
                </a:ext>
              </a:extLst>
            </p:cNvPr>
            <p:cNvSpPr/>
            <p:nvPr/>
          </p:nvSpPr>
          <p:spPr>
            <a:xfrm>
              <a:off x="8290783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9942F12-19EA-6A4F-B610-314DDA4970A4}"/>
                </a:ext>
              </a:extLst>
            </p:cNvPr>
            <p:cNvSpPr txBox="1"/>
            <p:nvPr/>
          </p:nvSpPr>
          <p:spPr>
            <a:xfrm>
              <a:off x="8409305" y="3544849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Прямая соединительная линия 75">
              <a:extLst>
                <a:ext uri="{FF2B5EF4-FFF2-40B4-BE49-F238E27FC236}">
                  <a16:creationId xmlns:a16="http://schemas.microsoft.com/office/drawing/2014/main" xmlns="" id="{1EA705E9-ACF6-0FA1-AEF5-1D4E4358B2E6}"/>
                </a:ext>
              </a:extLst>
            </p:cNvPr>
            <p:cNvCxnSpPr/>
            <p:nvPr/>
          </p:nvCxnSpPr>
          <p:spPr>
            <a:xfrm>
              <a:off x="7598835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77">
              <a:extLst>
                <a:ext uri="{FF2B5EF4-FFF2-40B4-BE49-F238E27FC236}">
                  <a16:creationId xmlns:a16="http://schemas.microsoft.com/office/drawing/2014/main" xmlns="" id="{397CAE12-DC50-BF9B-712A-3D3EFD3B007F}"/>
                </a:ext>
              </a:extLst>
            </p:cNvPr>
            <p:cNvCxnSpPr/>
            <p:nvPr/>
          </p:nvCxnSpPr>
          <p:spPr>
            <a:xfrm>
              <a:off x="8606143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78">
              <a:extLst>
                <a:ext uri="{FF2B5EF4-FFF2-40B4-BE49-F238E27FC236}">
                  <a16:creationId xmlns:a16="http://schemas.microsoft.com/office/drawing/2014/main" xmlns="" id="{1CBD5607-28C3-BACB-D3B8-F79AE7F2E918}"/>
                </a:ext>
              </a:extLst>
            </p:cNvPr>
            <p:cNvSpPr/>
            <p:nvPr/>
          </p:nvSpPr>
          <p:spPr>
            <a:xfrm>
              <a:off x="546045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330239C-052D-9DB7-CE5A-15C7B5A4C582}"/>
                </a:ext>
              </a:extLst>
            </p:cNvPr>
            <p:cNvSpPr txBox="1"/>
            <p:nvPr/>
          </p:nvSpPr>
          <p:spPr>
            <a:xfrm>
              <a:off x="663912" y="3530306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Прямая соединительная линия 80">
              <a:extLst>
                <a:ext uri="{FF2B5EF4-FFF2-40B4-BE49-F238E27FC236}">
                  <a16:creationId xmlns:a16="http://schemas.microsoft.com/office/drawing/2014/main" xmlns="" id="{2FF8F999-26F3-2975-2342-A1E80B4EE210}"/>
                </a:ext>
              </a:extLst>
            </p:cNvPr>
            <p:cNvCxnSpPr/>
            <p:nvPr/>
          </p:nvCxnSpPr>
          <p:spPr>
            <a:xfrm>
              <a:off x="881166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58">
              <a:extLst>
                <a:ext uri="{FF2B5EF4-FFF2-40B4-BE49-F238E27FC236}">
                  <a16:creationId xmlns:a16="http://schemas.microsoft.com/office/drawing/2014/main" xmlns="" id="{78C0A176-B75C-E285-DEAE-866AFED3BE7B}"/>
                </a:ext>
              </a:extLst>
            </p:cNvPr>
            <p:cNvCxnSpPr/>
            <p:nvPr/>
          </p:nvCxnSpPr>
          <p:spPr>
            <a:xfrm>
              <a:off x="9536064" y="3278051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76">
              <a:extLst>
                <a:ext uri="{FF2B5EF4-FFF2-40B4-BE49-F238E27FC236}">
                  <a16:creationId xmlns:a16="http://schemas.microsoft.com/office/drawing/2014/main" xmlns="" id="{B952E67A-C283-797A-5D68-85D73372FAB3}"/>
                </a:ext>
              </a:extLst>
            </p:cNvPr>
            <p:cNvSpPr/>
            <p:nvPr/>
          </p:nvSpPr>
          <p:spPr>
            <a:xfrm>
              <a:off x="9222206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D746650-23C2-5387-BEA5-723D9E660984}"/>
                </a:ext>
              </a:extLst>
            </p:cNvPr>
            <p:cNvSpPr txBox="1"/>
            <p:nvPr/>
          </p:nvSpPr>
          <p:spPr>
            <a:xfrm>
              <a:off x="9340728" y="3544849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Прямоугольник 82">
              <a:extLst>
                <a:ext uri="{FF2B5EF4-FFF2-40B4-BE49-F238E27FC236}">
                  <a16:creationId xmlns:a16="http://schemas.microsoft.com/office/drawing/2014/main" xmlns="" id="{E3F38489-9E0A-C457-F4EC-57D78D3C3334}"/>
                </a:ext>
              </a:extLst>
            </p:cNvPr>
            <p:cNvSpPr/>
            <p:nvPr/>
          </p:nvSpPr>
          <p:spPr>
            <a:xfrm>
              <a:off x="10077492" y="3616124"/>
              <a:ext cx="843785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CC88EBB-C71D-D59D-D4EF-904A94CD2C7F}"/>
                </a:ext>
              </a:extLst>
            </p:cNvPr>
            <p:cNvSpPr txBox="1"/>
            <p:nvPr/>
          </p:nvSpPr>
          <p:spPr>
            <a:xfrm>
              <a:off x="10134949" y="3547359"/>
              <a:ext cx="7978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Прямая соединительная линия 84">
              <a:extLst>
                <a:ext uri="{FF2B5EF4-FFF2-40B4-BE49-F238E27FC236}">
                  <a16:creationId xmlns:a16="http://schemas.microsoft.com/office/drawing/2014/main" xmlns="" id="{FD2CB83A-536F-8896-7062-2CC0F5203C7C}"/>
                </a:ext>
              </a:extLst>
            </p:cNvPr>
            <p:cNvCxnSpPr/>
            <p:nvPr/>
          </p:nvCxnSpPr>
          <p:spPr>
            <a:xfrm>
              <a:off x="10432248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Стрілка: вправо 6">
              <a:extLst>
                <a:ext uri="{FF2B5EF4-FFF2-40B4-BE49-F238E27FC236}">
                  <a16:creationId xmlns:a16="http://schemas.microsoft.com/office/drawing/2014/main" xmlns="" id="{B1519045-0F45-6EB8-4E58-982E27309541}"/>
                </a:ext>
              </a:extLst>
            </p:cNvPr>
            <p:cNvSpPr/>
            <p:nvPr/>
          </p:nvSpPr>
          <p:spPr>
            <a:xfrm>
              <a:off x="11105963" y="3385906"/>
              <a:ext cx="290700" cy="86188"/>
            </a:xfrm>
            <a:prstGeom prst="rightArrow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9" name="Стрілка: вигнута вгору 48">
            <a:extLst>
              <a:ext uri="{FF2B5EF4-FFF2-40B4-BE49-F238E27FC236}">
                <a16:creationId xmlns:a16="http://schemas.microsoft.com/office/drawing/2014/main" xmlns="" id="{7E882021-8EAF-293F-4C8B-D60D0CCD05AC}"/>
              </a:ext>
            </a:extLst>
          </p:cNvPr>
          <p:cNvSpPr/>
          <p:nvPr/>
        </p:nvSpPr>
        <p:spPr>
          <a:xfrm>
            <a:off x="8736459" y="1974104"/>
            <a:ext cx="1106586" cy="3895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1" name="Стрілка: вигнута вгору 50">
            <a:extLst>
              <a:ext uri="{FF2B5EF4-FFF2-40B4-BE49-F238E27FC236}">
                <a16:creationId xmlns:a16="http://schemas.microsoft.com/office/drawing/2014/main" xmlns="" id="{191C617C-0918-A2CB-A983-78D4C4AA6959}"/>
              </a:ext>
            </a:extLst>
          </p:cNvPr>
          <p:cNvSpPr/>
          <p:nvPr/>
        </p:nvSpPr>
        <p:spPr>
          <a:xfrm rot="10800000">
            <a:off x="7550199" y="1976065"/>
            <a:ext cx="1207333" cy="389504"/>
          </a:xfrm>
          <a:prstGeom prst="curvedUpArrow">
            <a:avLst>
              <a:gd name="adj1" fmla="val 9594"/>
              <a:gd name="adj2" fmla="val 76293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7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779147F3-A177-FB8F-02A8-6EEF28416B21}"/>
              </a:ext>
            </a:extLst>
          </p:cNvPr>
          <p:cNvSpPr/>
          <p:nvPr/>
        </p:nvSpPr>
        <p:spPr>
          <a:xfrm>
            <a:off x="455557" y="4357463"/>
            <a:ext cx="3797341" cy="1106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«сусідів» має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число 8?</a:t>
            </a:r>
          </a:p>
        </p:txBody>
      </p:sp>
      <p:sp>
        <p:nvSpPr>
          <p:cNvPr id="53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6445214A-C593-33E6-9558-B5E7807DB1F3}"/>
              </a:ext>
            </a:extLst>
          </p:cNvPr>
          <p:cNvSpPr/>
          <p:nvPr/>
        </p:nvSpPr>
        <p:spPr>
          <a:xfrm>
            <a:off x="4458008" y="4356403"/>
            <a:ext cx="3735620" cy="1106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 утворити число 8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з попереднього?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EE0A787-3C60-CF5B-D22A-1C248D3713FF}"/>
              </a:ext>
            </a:extLst>
          </p:cNvPr>
          <p:cNvSpPr txBox="1"/>
          <p:nvPr/>
        </p:nvSpPr>
        <p:spPr>
          <a:xfrm flipH="1">
            <a:off x="7808166" y="3289586"/>
            <a:ext cx="68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770D2DA-1218-42AE-18D2-40A853B389DB}"/>
              </a:ext>
            </a:extLst>
          </p:cNvPr>
          <p:cNvSpPr/>
          <p:nvPr/>
        </p:nvSpPr>
        <p:spPr>
          <a:xfrm>
            <a:off x="8398738" y="4357460"/>
            <a:ext cx="3606800" cy="1106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числа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більші за 8.</a:t>
            </a:r>
          </a:p>
        </p:txBody>
      </p:sp>
      <p:sp>
        <p:nvSpPr>
          <p:cNvPr id="57" name="Стрілка: вигнута вгору 56">
            <a:extLst>
              <a:ext uri="{FF2B5EF4-FFF2-40B4-BE49-F238E27FC236}">
                <a16:creationId xmlns:a16="http://schemas.microsoft.com/office/drawing/2014/main" xmlns="" id="{F776566A-4324-DF8F-CA09-44882B2B1634}"/>
              </a:ext>
            </a:extLst>
          </p:cNvPr>
          <p:cNvSpPr/>
          <p:nvPr/>
        </p:nvSpPr>
        <p:spPr>
          <a:xfrm rot="10800000" flipH="1">
            <a:off x="7698263" y="3546413"/>
            <a:ext cx="1153857" cy="3895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8" name="Стрілка: вигнута вгору 47">
            <a:extLst>
              <a:ext uri="{FF2B5EF4-FFF2-40B4-BE49-F238E27FC236}">
                <a16:creationId xmlns:a16="http://schemas.microsoft.com/office/drawing/2014/main" xmlns="" id="{E9764F2F-A010-1FD7-F300-CA338801BBEA}"/>
              </a:ext>
            </a:extLst>
          </p:cNvPr>
          <p:cNvSpPr/>
          <p:nvPr/>
        </p:nvSpPr>
        <p:spPr>
          <a:xfrm rot="10800000" flipH="1">
            <a:off x="8689188" y="3546413"/>
            <a:ext cx="1153857" cy="3895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0" name="Стрілка: вигнута вгору 49">
            <a:extLst>
              <a:ext uri="{FF2B5EF4-FFF2-40B4-BE49-F238E27FC236}">
                <a16:creationId xmlns:a16="http://schemas.microsoft.com/office/drawing/2014/main" xmlns="" id="{C6167127-3A01-08CD-F3BC-1FF3B1CDBDD2}"/>
              </a:ext>
            </a:extLst>
          </p:cNvPr>
          <p:cNvSpPr/>
          <p:nvPr/>
        </p:nvSpPr>
        <p:spPr>
          <a:xfrm rot="10800000" flipH="1">
            <a:off x="9705301" y="3546413"/>
            <a:ext cx="1153857" cy="3895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55" grpId="0"/>
      <p:bldP spid="56" grpId="0" animBg="1"/>
      <p:bldP spid="57" grpId="0" animBg="1"/>
      <p:bldP spid="48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6D5A7B-8EE9-00B5-7F39-14B8FF2DA357}"/>
              </a:ext>
            </a:extLst>
          </p:cNvPr>
          <p:cNvSpPr txBox="1"/>
          <p:nvPr/>
        </p:nvSpPr>
        <p:spPr>
          <a:xfrm>
            <a:off x="5182340" y="1546390"/>
            <a:ext cx="4442690" cy="1296034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Розфарбуй 8 квіток.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303134" y="2194407"/>
            <a:ext cx="2441993" cy="3340677"/>
          </a:xfrm>
          <a:prstGeom prst="rect">
            <a:avLst/>
          </a:prstGeom>
        </p:spPr>
      </p:pic>
      <p:pic>
        <p:nvPicPr>
          <p:cNvPr id="6" name="Picture 2" descr="Тюльпан шаблон - 60 фото">
            <a:extLst>
              <a:ext uri="{FF2B5EF4-FFF2-40B4-BE49-F238E27FC236}">
                <a16:creationId xmlns:a16="http://schemas.microsoft.com/office/drawing/2014/main" xmlns="" id="{3E5E570E-BB83-61BC-D003-588887A2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94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FF3380-04F5-0F34-A649-A5B7697B8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93" y="3769057"/>
            <a:ext cx="922749" cy="1766027"/>
          </a:xfrm>
          <a:prstGeom prst="rect">
            <a:avLst/>
          </a:prstGeom>
        </p:spPr>
      </p:pic>
      <p:pic>
        <p:nvPicPr>
          <p:cNvPr id="18" name="Picture 2" descr="Тюльпан шаблон - 60 фото">
            <a:extLst>
              <a:ext uri="{FF2B5EF4-FFF2-40B4-BE49-F238E27FC236}">
                <a16:creationId xmlns:a16="http://schemas.microsoft.com/office/drawing/2014/main" xmlns="" id="{1C1A3EBB-3ABB-EBDA-FFA5-2D2313C4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41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Тюльпан шаблон - 60 фото">
            <a:extLst>
              <a:ext uri="{FF2B5EF4-FFF2-40B4-BE49-F238E27FC236}">
                <a16:creationId xmlns:a16="http://schemas.microsoft.com/office/drawing/2014/main" xmlns="" id="{7C60AF7C-0F08-BEBE-4C60-0E17C646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05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Тюльпан шаблон - 60 фото">
            <a:extLst>
              <a:ext uri="{FF2B5EF4-FFF2-40B4-BE49-F238E27FC236}">
                <a16:creationId xmlns:a16="http://schemas.microsoft.com/office/drawing/2014/main" xmlns="" id="{04F088B0-4BF5-A1F8-2B18-FC9C9D11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77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Тюльпан шаблон - 60 фото">
            <a:extLst>
              <a:ext uri="{FF2B5EF4-FFF2-40B4-BE49-F238E27FC236}">
                <a16:creationId xmlns:a16="http://schemas.microsoft.com/office/drawing/2014/main" xmlns="" id="{F1C7D955-3D77-F1F2-78DD-E7AB174A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49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Тюльпан шаблон - 60 фото">
            <a:extLst>
              <a:ext uri="{FF2B5EF4-FFF2-40B4-BE49-F238E27FC236}">
                <a16:creationId xmlns:a16="http://schemas.microsoft.com/office/drawing/2014/main" xmlns="" id="{0778052A-B360-FBAC-5B1E-9304A19A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96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Тюльпан шаблон - 60 фото">
            <a:extLst>
              <a:ext uri="{FF2B5EF4-FFF2-40B4-BE49-F238E27FC236}">
                <a16:creationId xmlns:a16="http://schemas.microsoft.com/office/drawing/2014/main" xmlns="" id="{ACD609AC-7E7C-6485-B9A9-57AC0EC9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60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Тюльпан шаблон - 60 фото">
            <a:extLst>
              <a:ext uri="{FF2B5EF4-FFF2-40B4-BE49-F238E27FC236}">
                <a16:creationId xmlns:a16="http://schemas.microsoft.com/office/drawing/2014/main" xmlns="" id="{3A69CB20-B566-5ABD-6FA8-51BE78B1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32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Тюльпан шаблон - 60 фото">
            <a:extLst>
              <a:ext uri="{FF2B5EF4-FFF2-40B4-BE49-F238E27FC236}">
                <a16:creationId xmlns:a16="http://schemas.microsoft.com/office/drawing/2014/main" xmlns="" id="{4FFCAE76-626E-896B-B7D4-347D0457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804" y="3769057"/>
            <a:ext cx="914835" cy="17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1625D8D-4492-51B7-94BB-372A9F0D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10" y="3769057"/>
            <a:ext cx="922749" cy="176602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D76316F-BD51-2BBB-7A9D-DE8612098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22" y="3769057"/>
            <a:ext cx="922749" cy="17660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9B33773-F5C1-133B-19D0-F09EBC586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5" y="3769057"/>
            <a:ext cx="922749" cy="17660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87BE70C-65F9-AC70-C665-F2C83AF2C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0" y="3769057"/>
            <a:ext cx="922749" cy="17660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063B8B0-8E31-91F2-2868-6400007E7E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65" y="3769057"/>
            <a:ext cx="922749" cy="17660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EE616D4-AB4D-155A-649C-606DBFF6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09" y="3769057"/>
            <a:ext cx="922749" cy="17660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035385F6-2786-ED16-8356-53F3D18C8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39" y="3769057"/>
            <a:ext cx="922749" cy="176602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1440260"/>
            <a:ext cx="3679371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</a:rPr>
              <a:t>Допиши за </a:t>
            </a:r>
            <a:r>
              <a:rPr lang="uk-UA" sz="2800" dirty="0" smtClean="0">
                <a:solidFill>
                  <a:srgbClr val="7030A0"/>
                </a:solidFill>
              </a:rPr>
              <a:t>зразком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21A45CC-D2C1-A63D-3FF0-D037B4A24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98619" y="4047408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D16DEE8-9F82-920A-7F5E-3068BB5BC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45359" y="4047408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B17CA37-2D83-D11F-C738-2DF445CAE0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98465" y="4047670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607583C-3A92-6801-98BD-C7C42066E6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60112" y="4047673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12296A1-C4D7-A5CF-466C-CA5426B898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98311" y="4047670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6DF4940-613B-0AB5-3FA1-A5399A7A96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6653" y="4047671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6020C-378B-5F75-711E-F06E05A56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500128" y="4047671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47D71BD-9745-D477-2379-838BE9AEB3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49702" y="4047671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EDF5E1F-32E4-14BA-2CB3-96E3A32CC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013187" y="4047673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A2CE5CA-6E05-8E2A-85CB-4693DB628B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766478" y="4047672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FAF4ED7-2B45-0F01-28AC-2D759B5F6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72493" y="4794450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30F5CA7-DF33-CFE8-08D8-2D9C205331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19233" y="4794450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5DA54C8-FA78-01E7-84C5-93693ACAD7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72339" y="4794712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C1800A8-F62E-BBB9-9ABC-22F0F70B1D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33986" y="4794715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70B0307-D333-5EBD-B576-194AA8E0E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72185" y="4794712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FC9AE92-080B-E17C-0333-74D594002E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40527" y="4794713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8BFB65C-9BB7-7B6C-3C36-9D07705364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474002" y="4794713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4070D2C-DE24-4AE3-5236-90EA38BB6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23576" y="4794713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1E22F1EC-B3D2-B801-CF6C-2CFCE526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87061" y="4794715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307A421-5A05-6D23-0CDC-FADAAB131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740352" y="4794714"/>
            <a:ext cx="455016" cy="5676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31" y="1295184"/>
            <a:ext cx="2332728" cy="2378596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2182619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2356DA-71BA-9A04-EE2E-2667EDC4B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499729" y="1905189"/>
            <a:ext cx="2441993" cy="3340677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DD323FBF-BADB-3E9E-EFD4-6BC83B719732}"/>
              </a:ext>
            </a:extLst>
          </p:cNvPr>
          <p:cNvGrpSpPr/>
          <p:nvPr/>
        </p:nvGrpSpPr>
        <p:grpSpPr>
          <a:xfrm>
            <a:off x="3355596" y="3186939"/>
            <a:ext cx="8425353" cy="986993"/>
            <a:chOff x="1433449" y="3265742"/>
            <a:chExt cx="8425353" cy="986993"/>
          </a:xfrm>
        </p:grpSpPr>
        <p:cxnSp>
          <p:nvCxnSpPr>
            <p:cNvPr id="12" name="Прямая соединительная линия 7">
              <a:extLst>
                <a:ext uri="{FF2B5EF4-FFF2-40B4-BE49-F238E27FC236}">
                  <a16:creationId xmlns:a16="http://schemas.microsoft.com/office/drawing/2014/main" xmlns="" id="{9E89FD76-D718-7090-8A78-7484F41258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2653" y="3438867"/>
              <a:ext cx="7813411" cy="205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1">
              <a:extLst>
                <a:ext uri="{FF2B5EF4-FFF2-40B4-BE49-F238E27FC236}">
                  <a16:creationId xmlns:a16="http://schemas.microsoft.com/office/drawing/2014/main" xmlns="" id="{E4651696-47AE-BF82-1752-2A96B8EB3638}"/>
                </a:ext>
              </a:extLst>
            </p:cNvPr>
            <p:cNvCxnSpPr/>
            <p:nvPr/>
          </p:nvCxnSpPr>
          <p:spPr>
            <a:xfrm>
              <a:off x="2706869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4">
              <a:extLst>
                <a:ext uri="{FF2B5EF4-FFF2-40B4-BE49-F238E27FC236}">
                  <a16:creationId xmlns:a16="http://schemas.microsoft.com/office/drawing/2014/main" xmlns="" id="{638F6F1C-D100-4DF5-CF01-ED3356606A5A}"/>
                </a:ext>
              </a:extLst>
            </p:cNvPr>
            <p:cNvCxnSpPr/>
            <p:nvPr/>
          </p:nvCxnSpPr>
          <p:spPr>
            <a:xfrm>
              <a:off x="3637541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28">
              <a:extLst>
                <a:ext uri="{FF2B5EF4-FFF2-40B4-BE49-F238E27FC236}">
                  <a16:creationId xmlns:a16="http://schemas.microsoft.com/office/drawing/2014/main" xmlns="" id="{47671810-0909-3650-E64A-3672DD42CB52}"/>
                </a:ext>
              </a:extLst>
            </p:cNvPr>
            <p:cNvCxnSpPr/>
            <p:nvPr/>
          </p:nvCxnSpPr>
          <p:spPr>
            <a:xfrm>
              <a:off x="4608891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29">
              <a:extLst>
                <a:ext uri="{FF2B5EF4-FFF2-40B4-BE49-F238E27FC236}">
                  <a16:creationId xmlns:a16="http://schemas.microsoft.com/office/drawing/2014/main" xmlns="" id="{D947F435-E407-CF1D-AA39-8005E92265B6}"/>
                </a:ext>
              </a:extLst>
            </p:cNvPr>
            <p:cNvCxnSpPr/>
            <p:nvPr/>
          </p:nvCxnSpPr>
          <p:spPr>
            <a:xfrm>
              <a:off x="5662438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31">
              <a:extLst>
                <a:ext uri="{FF2B5EF4-FFF2-40B4-BE49-F238E27FC236}">
                  <a16:creationId xmlns:a16="http://schemas.microsoft.com/office/drawing/2014/main" xmlns="" id="{5146734F-EE1E-FCF2-0DA5-600F08A58467}"/>
                </a:ext>
              </a:extLst>
            </p:cNvPr>
            <p:cNvCxnSpPr/>
            <p:nvPr/>
          </p:nvCxnSpPr>
          <p:spPr>
            <a:xfrm>
              <a:off x="6660824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0">
              <a:extLst>
                <a:ext uri="{FF2B5EF4-FFF2-40B4-BE49-F238E27FC236}">
                  <a16:creationId xmlns:a16="http://schemas.microsoft.com/office/drawing/2014/main" xmlns="" id="{26ADB852-C32A-13DA-A293-951FF6BDDF84}"/>
                </a:ext>
              </a:extLst>
            </p:cNvPr>
            <p:cNvSpPr/>
            <p:nvPr/>
          </p:nvSpPr>
          <p:spPr>
            <a:xfrm>
              <a:off x="1433449" y="3614022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34">
              <a:extLst>
                <a:ext uri="{FF2B5EF4-FFF2-40B4-BE49-F238E27FC236}">
                  <a16:creationId xmlns:a16="http://schemas.microsoft.com/office/drawing/2014/main" xmlns="" id="{7D4600F9-4036-B82C-EA6A-AD9CC5F0E272}"/>
                </a:ext>
              </a:extLst>
            </p:cNvPr>
            <p:cNvSpPr/>
            <p:nvPr/>
          </p:nvSpPr>
          <p:spPr>
            <a:xfrm>
              <a:off x="3319243" y="3608576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35">
              <a:extLst>
                <a:ext uri="{FF2B5EF4-FFF2-40B4-BE49-F238E27FC236}">
                  <a16:creationId xmlns:a16="http://schemas.microsoft.com/office/drawing/2014/main" xmlns="" id="{3A9663F0-C865-3D89-C8D7-BA0268676CF9}"/>
                </a:ext>
              </a:extLst>
            </p:cNvPr>
            <p:cNvSpPr/>
            <p:nvPr/>
          </p:nvSpPr>
          <p:spPr>
            <a:xfrm>
              <a:off x="2399302" y="3601581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36">
              <a:extLst>
                <a:ext uri="{FF2B5EF4-FFF2-40B4-BE49-F238E27FC236}">
                  <a16:creationId xmlns:a16="http://schemas.microsoft.com/office/drawing/2014/main" xmlns="" id="{A4506F1A-7FE7-4319-0F88-0263F6A3A681}"/>
                </a:ext>
              </a:extLst>
            </p:cNvPr>
            <p:cNvSpPr/>
            <p:nvPr/>
          </p:nvSpPr>
          <p:spPr>
            <a:xfrm>
              <a:off x="4318952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37">
              <a:extLst>
                <a:ext uri="{FF2B5EF4-FFF2-40B4-BE49-F238E27FC236}">
                  <a16:creationId xmlns:a16="http://schemas.microsoft.com/office/drawing/2014/main" xmlns="" id="{72B747BC-3C0F-011B-DC3E-A53706DE0470}"/>
                </a:ext>
              </a:extLst>
            </p:cNvPr>
            <p:cNvSpPr/>
            <p:nvPr/>
          </p:nvSpPr>
          <p:spPr>
            <a:xfrm>
              <a:off x="5340736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B8F30FC-AB0C-C24B-A8B9-75305739125B}"/>
                </a:ext>
              </a:extLst>
            </p:cNvPr>
            <p:cNvSpPr txBox="1"/>
            <p:nvPr/>
          </p:nvSpPr>
          <p:spPr>
            <a:xfrm>
              <a:off x="1512491" y="3530306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276DFDA-C79A-1841-0AC9-2C1722654D9A}"/>
                </a:ext>
              </a:extLst>
            </p:cNvPr>
            <p:cNvSpPr txBox="1"/>
            <p:nvPr/>
          </p:nvSpPr>
          <p:spPr>
            <a:xfrm>
              <a:off x="2492426" y="3537301"/>
              <a:ext cx="448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740015C-A0AE-CF9B-4715-B6ACD1DE669D}"/>
                </a:ext>
              </a:extLst>
            </p:cNvPr>
            <p:cNvSpPr txBox="1"/>
            <p:nvPr/>
          </p:nvSpPr>
          <p:spPr>
            <a:xfrm>
              <a:off x="3423512" y="3530306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AE9DFB7-945A-9F6E-0C84-A664D6D46F50}"/>
                </a:ext>
              </a:extLst>
            </p:cNvPr>
            <p:cNvSpPr txBox="1"/>
            <p:nvPr/>
          </p:nvSpPr>
          <p:spPr>
            <a:xfrm>
              <a:off x="4399988" y="3530306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8773A59-BEBE-640B-5B31-CB8732FB20DA}"/>
                </a:ext>
              </a:extLst>
            </p:cNvPr>
            <p:cNvSpPr txBox="1"/>
            <p:nvPr/>
          </p:nvSpPr>
          <p:spPr>
            <a:xfrm>
              <a:off x="5459257" y="3507270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cxnSp>
          <p:nvCxnSpPr>
            <p:cNvPr id="32" name="Прямая соединительная линия 68">
              <a:extLst>
                <a:ext uri="{FF2B5EF4-FFF2-40B4-BE49-F238E27FC236}">
                  <a16:creationId xmlns:a16="http://schemas.microsoft.com/office/drawing/2014/main" xmlns="" id="{79AD25BD-F76E-049D-2B4F-CDAF1D435AB0}"/>
                </a:ext>
              </a:extLst>
            </p:cNvPr>
            <p:cNvCxnSpPr/>
            <p:nvPr/>
          </p:nvCxnSpPr>
          <p:spPr>
            <a:xfrm>
              <a:off x="1722653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69">
              <a:extLst>
                <a:ext uri="{FF2B5EF4-FFF2-40B4-BE49-F238E27FC236}">
                  <a16:creationId xmlns:a16="http://schemas.microsoft.com/office/drawing/2014/main" xmlns="" id="{A41DDBEE-4E26-03A1-5512-D1BCD18E6A47}"/>
                </a:ext>
              </a:extLst>
            </p:cNvPr>
            <p:cNvSpPr/>
            <p:nvPr/>
          </p:nvSpPr>
          <p:spPr>
            <a:xfrm>
              <a:off x="6316041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3984540-4C51-075D-83E9-2CABAFEE2C71}"/>
                </a:ext>
              </a:extLst>
            </p:cNvPr>
            <p:cNvSpPr txBox="1"/>
            <p:nvPr/>
          </p:nvSpPr>
          <p:spPr>
            <a:xfrm>
              <a:off x="6412533" y="3537301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Прямоугольник 71">
              <a:extLst>
                <a:ext uri="{FF2B5EF4-FFF2-40B4-BE49-F238E27FC236}">
                  <a16:creationId xmlns:a16="http://schemas.microsoft.com/office/drawing/2014/main" xmlns="" id="{4A97F442-0EEA-7AB8-2BE0-5E11A37CF3DD}"/>
                </a:ext>
              </a:extLst>
            </p:cNvPr>
            <p:cNvSpPr/>
            <p:nvPr/>
          </p:nvSpPr>
          <p:spPr>
            <a:xfrm>
              <a:off x="7292398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600E936-54C8-E079-5764-11209D9744E7}"/>
                </a:ext>
              </a:extLst>
            </p:cNvPr>
            <p:cNvSpPr txBox="1"/>
            <p:nvPr/>
          </p:nvSpPr>
          <p:spPr>
            <a:xfrm>
              <a:off x="7410919" y="3537301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Прямоугольник 73">
              <a:extLst>
                <a:ext uri="{FF2B5EF4-FFF2-40B4-BE49-F238E27FC236}">
                  <a16:creationId xmlns:a16="http://schemas.microsoft.com/office/drawing/2014/main" xmlns="" id="{B6C32825-4978-14AD-B861-A364BC298038}"/>
                </a:ext>
              </a:extLst>
            </p:cNvPr>
            <p:cNvSpPr/>
            <p:nvPr/>
          </p:nvSpPr>
          <p:spPr>
            <a:xfrm>
              <a:off x="8290783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BA1CA6A-2938-3AF4-47B3-A897A0DC42DA}"/>
                </a:ext>
              </a:extLst>
            </p:cNvPr>
            <p:cNvSpPr txBox="1"/>
            <p:nvPr/>
          </p:nvSpPr>
          <p:spPr>
            <a:xfrm>
              <a:off x="8409305" y="3544849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9" name="Прямая соединительная линия 75">
              <a:extLst>
                <a:ext uri="{FF2B5EF4-FFF2-40B4-BE49-F238E27FC236}">
                  <a16:creationId xmlns:a16="http://schemas.microsoft.com/office/drawing/2014/main" xmlns="" id="{B7E76D86-8A61-FC31-12F9-CFEB0A377B4B}"/>
                </a:ext>
              </a:extLst>
            </p:cNvPr>
            <p:cNvCxnSpPr/>
            <p:nvPr/>
          </p:nvCxnSpPr>
          <p:spPr>
            <a:xfrm>
              <a:off x="7598835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77">
              <a:extLst>
                <a:ext uri="{FF2B5EF4-FFF2-40B4-BE49-F238E27FC236}">
                  <a16:creationId xmlns:a16="http://schemas.microsoft.com/office/drawing/2014/main" xmlns="" id="{9FED26E3-C0B7-18B7-2530-09827182610A}"/>
                </a:ext>
              </a:extLst>
            </p:cNvPr>
            <p:cNvCxnSpPr/>
            <p:nvPr/>
          </p:nvCxnSpPr>
          <p:spPr>
            <a:xfrm>
              <a:off x="8606143" y="3265742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58">
              <a:extLst>
                <a:ext uri="{FF2B5EF4-FFF2-40B4-BE49-F238E27FC236}">
                  <a16:creationId xmlns:a16="http://schemas.microsoft.com/office/drawing/2014/main" xmlns="" id="{F2E6FB86-7AFC-BE5A-703D-D14725DBADB9}"/>
                </a:ext>
              </a:extLst>
            </p:cNvPr>
            <p:cNvCxnSpPr/>
            <p:nvPr/>
          </p:nvCxnSpPr>
          <p:spPr>
            <a:xfrm>
              <a:off x="9536064" y="3278051"/>
              <a:ext cx="0" cy="333822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76">
              <a:extLst>
                <a:ext uri="{FF2B5EF4-FFF2-40B4-BE49-F238E27FC236}">
                  <a16:creationId xmlns:a16="http://schemas.microsoft.com/office/drawing/2014/main" xmlns="" id="{D5D83E2E-7870-7E24-12BC-49E86217F6E9}"/>
                </a:ext>
              </a:extLst>
            </p:cNvPr>
            <p:cNvSpPr/>
            <p:nvPr/>
          </p:nvSpPr>
          <p:spPr>
            <a:xfrm>
              <a:off x="9222206" y="3613614"/>
              <a:ext cx="636596" cy="565336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80C68C3-022B-70E9-A040-27DCC4A5AE7E}"/>
                </a:ext>
              </a:extLst>
            </p:cNvPr>
            <p:cNvSpPr txBox="1"/>
            <p:nvPr/>
          </p:nvSpPr>
          <p:spPr>
            <a:xfrm>
              <a:off x="9340728" y="3544849"/>
              <a:ext cx="417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Стрілка: вигнута вгору 50">
            <a:extLst>
              <a:ext uri="{FF2B5EF4-FFF2-40B4-BE49-F238E27FC236}">
                <a16:creationId xmlns:a16="http://schemas.microsoft.com/office/drawing/2014/main" xmlns="" id="{0AA5FEED-7DA8-5A7E-92AB-63896C2E034F}"/>
              </a:ext>
            </a:extLst>
          </p:cNvPr>
          <p:cNvSpPr/>
          <p:nvPr/>
        </p:nvSpPr>
        <p:spPr>
          <a:xfrm>
            <a:off x="9521038" y="2725070"/>
            <a:ext cx="1106586" cy="389504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6EDF6FC-101E-5A87-688A-FCFFC666AA9D}"/>
              </a:ext>
            </a:extLst>
          </p:cNvPr>
          <p:cNvSpPr txBox="1"/>
          <p:nvPr/>
        </p:nvSpPr>
        <p:spPr>
          <a:xfrm flipH="1">
            <a:off x="9729941" y="2756812"/>
            <a:ext cx="689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7D8B02C-742A-1B5C-ADED-D21A74C369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7233" r="75168" b="81308"/>
          <a:stretch/>
        </p:blipFill>
        <p:spPr>
          <a:xfrm>
            <a:off x="5795002" y="4738551"/>
            <a:ext cx="3853253" cy="1544883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72A5301B-6190-6589-8A07-299E15C54292}"/>
              </a:ext>
            </a:extLst>
          </p:cNvPr>
          <p:cNvSpPr/>
          <p:nvPr/>
        </p:nvSpPr>
        <p:spPr>
          <a:xfrm>
            <a:off x="5763465" y="4738550"/>
            <a:ext cx="3884790" cy="155915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43689530-7CD5-2B66-B147-5E6B405531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599953" y="5192271"/>
            <a:ext cx="381740" cy="604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A5E9FC8-517B-6FBF-4BAE-6EC9393D8C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877695" y="5176372"/>
            <a:ext cx="317675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CBB1759-4C35-3B0A-81CE-91564D74C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007927" y="5426759"/>
            <a:ext cx="317675" cy="20853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A37CEFA-7917-F3CB-BF03-84713F9010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174647" y="5431598"/>
            <a:ext cx="317675" cy="20853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C9273C0-694C-14D8-F157-D61716D55C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334680" y="5253904"/>
            <a:ext cx="455016" cy="567661"/>
          </a:xfrm>
          <a:prstGeom prst="rect">
            <a:avLst/>
          </a:prstGeom>
        </p:spPr>
      </p:pic>
      <p:sp>
        <p:nvSpPr>
          <p:cNvPr id="47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779147F3-A177-FB8F-02A8-6EEF28416B21}"/>
              </a:ext>
            </a:extLst>
          </p:cNvPr>
          <p:cNvSpPr/>
          <p:nvPr/>
        </p:nvSpPr>
        <p:spPr>
          <a:xfrm>
            <a:off x="4368839" y="1248726"/>
            <a:ext cx="6363816" cy="1106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Розглянь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числовий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відрізок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Як </a:t>
            </a:r>
            <a:r>
              <a:rPr lang="ru-RU" sz="2400" b="1" dirty="0" err="1">
                <a:solidFill>
                  <a:srgbClr val="7030A0"/>
                </a:solidFill>
              </a:rPr>
              <a:t>утворили</a:t>
            </a:r>
            <a:r>
              <a:rPr lang="ru-RU" sz="2400" b="1" dirty="0">
                <a:solidFill>
                  <a:srgbClr val="7030A0"/>
                </a:solidFill>
              </a:rPr>
              <a:t> число 8? Запиши.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69705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ustiger Junge Und Mädchen Schüler Stock Vektor Art und mehr Bilder von  2015 - iStock">
            <a:extLst>
              <a:ext uri="{FF2B5EF4-FFF2-40B4-BE49-F238E27FC236}">
                <a16:creationId xmlns:a16="http://schemas.microsoft.com/office/drawing/2014/main" xmlns="" id="{FEB8796E-7E3B-BFE3-6A8A-D8FD8FF86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0" b="51998"/>
          <a:stretch/>
        </p:blipFill>
        <p:spPr bwMode="auto">
          <a:xfrm>
            <a:off x="9594122" y="2721887"/>
            <a:ext cx="1081951" cy="12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ustiger Junge Und Mädchen Schüler Stock Vektor Art und mehr Bilder von  2015 - iStock">
            <a:extLst>
              <a:ext uri="{FF2B5EF4-FFF2-40B4-BE49-F238E27FC236}">
                <a16:creationId xmlns:a16="http://schemas.microsoft.com/office/drawing/2014/main" xmlns="" id="{693022C6-165A-7F0B-3B83-CDA563CD4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b="51979"/>
          <a:stretch/>
        </p:blipFill>
        <p:spPr bwMode="auto">
          <a:xfrm>
            <a:off x="1285509" y="2721887"/>
            <a:ext cx="1563483" cy="11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C2CD4348-DB12-6079-DD03-C4EBFCC21F32}"/>
              </a:ext>
            </a:extLst>
          </p:cNvPr>
          <p:cNvSpPr/>
          <p:nvPr/>
        </p:nvSpPr>
        <p:spPr>
          <a:xfrm>
            <a:off x="1161784" y="2451181"/>
            <a:ext cx="1746253" cy="171972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294DB6DD-423C-0DDD-5F8F-208EF52EA183}"/>
              </a:ext>
            </a:extLst>
          </p:cNvPr>
          <p:cNvSpPr/>
          <p:nvPr/>
        </p:nvSpPr>
        <p:spPr>
          <a:xfrm>
            <a:off x="9186046" y="2451181"/>
            <a:ext cx="1746253" cy="171972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6" name="Picture 4" descr="камни PNG">
            <a:extLst>
              <a:ext uri="{FF2B5EF4-FFF2-40B4-BE49-F238E27FC236}">
                <a16:creationId xmlns:a16="http://schemas.microsoft.com/office/drawing/2014/main" xmlns="" id="{899942B2-DEFF-7608-AFB4-BC88CCC2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68" y="2220038"/>
            <a:ext cx="2130694" cy="17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6760E18-8B1B-39E7-FF8C-745499A2E017}"/>
              </a:ext>
            </a:extLst>
          </p:cNvPr>
          <p:cNvSpPr/>
          <p:nvPr/>
        </p:nvSpPr>
        <p:spPr>
          <a:xfrm>
            <a:off x="4868894" y="3113950"/>
            <a:ext cx="431321" cy="394183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8" name="Picture 6" descr="Морская раковина PNG">
            <a:extLst>
              <a:ext uri="{FF2B5EF4-FFF2-40B4-BE49-F238E27FC236}">
                <a16:creationId xmlns:a16="http://schemas.microsoft.com/office/drawing/2014/main" xmlns="" id="{0A65F4AE-9BD0-1145-D45D-D0FB13F0E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8"/>
          <a:stretch/>
        </p:blipFill>
        <p:spPr bwMode="auto">
          <a:xfrm>
            <a:off x="6912041" y="2205049"/>
            <a:ext cx="2006156" cy="20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xmlns="" id="{8F35F462-87D2-32CF-DE67-8F2B71C3DBC7}"/>
              </a:ext>
            </a:extLst>
          </p:cNvPr>
          <p:cNvSpPr/>
          <p:nvPr/>
        </p:nvSpPr>
        <p:spPr>
          <a:xfrm>
            <a:off x="3790789" y="4181096"/>
            <a:ext cx="746167" cy="699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xmlns="" id="{BCEE2D24-F4D7-F775-1161-A4AF644D04F2}"/>
              </a:ext>
            </a:extLst>
          </p:cNvPr>
          <p:cNvSpPr/>
          <p:nvPr/>
        </p:nvSpPr>
        <p:spPr>
          <a:xfrm>
            <a:off x="7655423" y="4181096"/>
            <a:ext cx="746167" cy="699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Lustiger Junge Und Mädchen Schüler Stock Vektor Art und mehr Bilder von  2015 - iStock">
            <a:extLst>
              <a:ext uri="{FF2B5EF4-FFF2-40B4-BE49-F238E27FC236}">
                <a16:creationId xmlns:a16="http://schemas.microsoft.com/office/drawing/2014/main" xmlns="" id="{651337B9-6E8E-0727-D979-814C21D78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b="51979"/>
          <a:stretch/>
        </p:blipFill>
        <p:spPr bwMode="auto">
          <a:xfrm>
            <a:off x="3524446" y="5316220"/>
            <a:ext cx="1563483" cy="11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FC9C5DA9-12C6-CC24-7E3F-1658499D4E4E}"/>
              </a:ext>
            </a:extLst>
          </p:cNvPr>
          <p:cNvSpPr/>
          <p:nvPr/>
        </p:nvSpPr>
        <p:spPr>
          <a:xfrm>
            <a:off x="3400721" y="5045514"/>
            <a:ext cx="1746253" cy="171972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2" descr="Lustiger Junge Und Mädchen Schüler Stock Vektor Art und mehr Bilder von  2015 - iStock">
            <a:extLst>
              <a:ext uri="{FF2B5EF4-FFF2-40B4-BE49-F238E27FC236}">
                <a16:creationId xmlns:a16="http://schemas.microsoft.com/office/drawing/2014/main" xmlns="" id="{45B6DFF1-6D6D-31BA-7FDC-5E6DB74E2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00" b="51998"/>
          <a:stretch/>
        </p:blipFill>
        <p:spPr bwMode="auto">
          <a:xfrm>
            <a:off x="7463398" y="5316220"/>
            <a:ext cx="1081951" cy="12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A4CDF5A0-6F0F-0A26-BC3E-6975C6EEE055}"/>
              </a:ext>
            </a:extLst>
          </p:cNvPr>
          <p:cNvSpPr/>
          <p:nvPr/>
        </p:nvSpPr>
        <p:spPr>
          <a:xfrm>
            <a:off x="7055322" y="5045514"/>
            <a:ext cx="1746253" cy="171972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CB1D520E-778F-015C-7C41-0FF58F64A5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11614" r="85370" b="85365"/>
          <a:stretch/>
        </p:blipFill>
        <p:spPr>
          <a:xfrm>
            <a:off x="5400298" y="5652657"/>
            <a:ext cx="1450986" cy="50543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1DA0EE3-4C69-1B8A-5BF4-7BDA1360C1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420933" y="5621543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3696F14-224C-998E-2FB8-D6F1F20D80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417356" y="5579538"/>
            <a:ext cx="38174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6415517-FCD8-5201-779E-CE0AF0D9E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667" y="5727956"/>
            <a:ext cx="455016" cy="39005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EA2FE78-2881-F863-C8AE-47119565879C}"/>
              </a:ext>
            </a:extLst>
          </p:cNvPr>
          <p:cNvSpPr txBox="1"/>
          <p:nvPr/>
        </p:nvSpPr>
        <p:spPr>
          <a:xfrm>
            <a:off x="1482552" y="1236682"/>
            <a:ext cx="9175919" cy="983356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Улянка привезла з моря колекцію камінчиків, </a:t>
            </a:r>
            <a:r>
              <a:rPr lang="uk-UA" sz="2000" dirty="0" smtClean="0">
                <a:solidFill>
                  <a:srgbClr val="7030A0"/>
                </a:solidFill>
              </a:rPr>
              <a:t>а </a:t>
            </a:r>
            <a:r>
              <a:rPr lang="uk-UA" sz="2000" dirty="0">
                <a:solidFill>
                  <a:srgbClr val="7030A0"/>
                </a:solidFill>
              </a:rPr>
              <a:t>її брат Олесь – колекцію мушель. Порівняй кількість предметів у їхніх колекціях. Запиши нерівність.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04478" y="422212"/>
            <a:ext cx="8732066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5D5E54D2-576C-B706-FC30-95DE7DCCA062}"/>
              </a:ext>
            </a:extLst>
          </p:cNvPr>
          <p:cNvSpPr/>
          <p:nvPr/>
        </p:nvSpPr>
        <p:spPr>
          <a:xfrm>
            <a:off x="1750799" y="483640"/>
            <a:ext cx="8732066" cy="7862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«Сусідні» числа</a:t>
            </a:r>
            <a:r>
              <a:rPr lang="uk-UA" sz="3600" b="1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FF0336-6C8E-2CCF-C000-D72A590A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40" y="1269876"/>
            <a:ext cx="7734300" cy="26289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8B66F96-71B1-336C-1488-B400DF12C972}"/>
              </a:ext>
            </a:extLst>
          </p:cNvPr>
          <p:cNvSpPr/>
          <p:nvPr/>
        </p:nvSpPr>
        <p:spPr>
          <a:xfrm>
            <a:off x="7490158" y="2285347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EE438ECD-7258-F3C6-442A-5D06110CCEF4}"/>
              </a:ext>
            </a:extLst>
          </p:cNvPr>
          <p:cNvSpPr/>
          <p:nvPr/>
        </p:nvSpPr>
        <p:spPr>
          <a:xfrm>
            <a:off x="5172658" y="2285347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A820592-3A59-A671-FCCF-5FC849CBF726}"/>
              </a:ext>
            </a:extLst>
          </p:cNvPr>
          <p:cNvSpPr/>
          <p:nvPr/>
        </p:nvSpPr>
        <p:spPr>
          <a:xfrm>
            <a:off x="9948844" y="2285347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право 53">
            <a:extLst>
              <a:ext uri="{FF2B5EF4-FFF2-40B4-BE49-F238E27FC236}">
                <a16:creationId xmlns:a16="http://schemas.microsoft.com/office/drawing/2014/main" xmlns="" id="{31693E58-FC09-0C17-9D61-5928233EEF1F}"/>
              </a:ext>
            </a:extLst>
          </p:cNvPr>
          <p:cNvSpPr/>
          <p:nvPr/>
        </p:nvSpPr>
        <p:spPr>
          <a:xfrm rot="10800000">
            <a:off x="6435062" y="2584326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52">
            <a:extLst>
              <a:ext uri="{FF2B5EF4-FFF2-40B4-BE49-F238E27FC236}">
                <a16:creationId xmlns:a16="http://schemas.microsoft.com/office/drawing/2014/main" xmlns="" id="{F5603555-8DBE-BBBB-F2D3-5600C861EF27}"/>
              </a:ext>
            </a:extLst>
          </p:cNvPr>
          <p:cNvSpPr/>
          <p:nvPr/>
        </p:nvSpPr>
        <p:spPr>
          <a:xfrm rot="10800000" flipH="1">
            <a:off x="8825179" y="2584327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8269A0F-C36C-73B3-5859-F8BA2EA5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40" y="3806888"/>
            <a:ext cx="7734300" cy="2628900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AAE759A-9C8C-F74D-3A76-2A533899A302}"/>
              </a:ext>
            </a:extLst>
          </p:cNvPr>
          <p:cNvSpPr/>
          <p:nvPr/>
        </p:nvSpPr>
        <p:spPr>
          <a:xfrm>
            <a:off x="7490158" y="4822359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4E64BFF-5FB5-85A4-AA33-A3D521C2FE03}"/>
              </a:ext>
            </a:extLst>
          </p:cNvPr>
          <p:cNvSpPr/>
          <p:nvPr/>
        </p:nvSpPr>
        <p:spPr>
          <a:xfrm>
            <a:off x="5172658" y="4822359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5AFA1D72-422E-8A94-91B3-F59548F6D43B}"/>
              </a:ext>
            </a:extLst>
          </p:cNvPr>
          <p:cNvSpPr/>
          <p:nvPr/>
        </p:nvSpPr>
        <p:spPr>
          <a:xfrm>
            <a:off x="9948844" y="4822359"/>
            <a:ext cx="944174" cy="906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право 53">
            <a:extLst>
              <a:ext uri="{FF2B5EF4-FFF2-40B4-BE49-F238E27FC236}">
                <a16:creationId xmlns:a16="http://schemas.microsoft.com/office/drawing/2014/main" xmlns="" id="{DDABDADC-9F07-6D8C-DCF0-5766C6B81524}"/>
              </a:ext>
            </a:extLst>
          </p:cNvPr>
          <p:cNvSpPr/>
          <p:nvPr/>
        </p:nvSpPr>
        <p:spPr>
          <a:xfrm rot="10800000">
            <a:off x="6435062" y="5121338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52">
            <a:extLst>
              <a:ext uri="{FF2B5EF4-FFF2-40B4-BE49-F238E27FC236}">
                <a16:creationId xmlns:a16="http://schemas.microsoft.com/office/drawing/2014/main" xmlns="" id="{DCE149F1-B3E3-979C-BD9F-1AE0AAD40D1D}"/>
              </a:ext>
            </a:extLst>
          </p:cNvPr>
          <p:cNvSpPr/>
          <p:nvPr/>
        </p:nvSpPr>
        <p:spPr>
          <a:xfrm rot="10800000" flipH="1">
            <a:off x="8825179" y="5121339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E6C3E50-681E-F5B7-F292-EA7EA7CD9FB4}"/>
              </a:ext>
            </a:extLst>
          </p:cNvPr>
          <p:cNvSpPr/>
          <p:nvPr/>
        </p:nvSpPr>
        <p:spPr>
          <a:xfrm>
            <a:off x="361784" y="1496766"/>
            <a:ext cx="2907524" cy="157716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«сусідів» числа 6;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«сусідів» числа 7.</a:t>
            </a:r>
          </a:p>
        </p:txBody>
      </p:sp>
      <p:pic>
        <p:nvPicPr>
          <p:cNvPr id="20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20BD610C-AFFC-982C-A73C-50BB7E7D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3" y="3806888"/>
            <a:ext cx="3267265" cy="288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Спортивная обувь, кроссовки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31" y="3352108"/>
            <a:ext cx="2066018" cy="206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609500" y="1886008"/>
            <a:ext cx="8961058" cy="401754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05468" y="439525"/>
            <a:ext cx="8732066" cy="659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матеріалу. Число «8»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8135" y="1253268"/>
            <a:ext cx="7022592" cy="400110"/>
          </a:xfrm>
          <a:prstGeom prst="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7030A0"/>
                </a:solidFill>
              </a:rPr>
              <a:t>Як із числа 7 </a:t>
            </a:r>
            <a:r>
              <a:rPr lang="uk-UA" sz="2800" dirty="0">
                <a:solidFill>
                  <a:srgbClr val="7030A0"/>
                </a:solidFill>
              </a:rPr>
              <a:t>отримати </a:t>
            </a:r>
            <a:r>
              <a:rPr lang="ru-RU" sz="2800" dirty="0">
                <a:solidFill>
                  <a:srgbClr val="7030A0"/>
                </a:solidFill>
              </a:rPr>
              <a:t>8</a:t>
            </a:r>
            <a:r>
              <a:rPr lang="uk-UA" sz="2800" dirty="0">
                <a:solidFill>
                  <a:srgbClr val="7030A0"/>
                </a:solidFill>
              </a:rPr>
              <a:t>?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20896" y="5452367"/>
            <a:ext cx="4186990" cy="90236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 = 8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Пара коричневых ботинок иллюстрация вектора. иллюстрации насчитывающей  коричневых - 40741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77" y="3602495"/>
            <a:ext cx="25431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wnload Brown Male Boots Png Clipart - Clipart Boots PNG Image with No  Background - PNGkey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1"/>
          <a:stretch/>
        </p:blipFill>
        <p:spPr bwMode="auto">
          <a:xfrm>
            <a:off x="9437709" y="2800578"/>
            <a:ext cx="1151779" cy="12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ransparent Botas Png - Boots Clipart, Png Download , Transparent Png Image  - PNGi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25" y="2097142"/>
            <a:ext cx="2079152" cy="18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ownload Brown Male Boots Png Clipart - Clipart Boots PNG Image with No  Background - PNGkey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73"/>
          <a:stretch/>
        </p:blipFill>
        <p:spPr bwMode="auto">
          <a:xfrm>
            <a:off x="8255448" y="2362200"/>
            <a:ext cx="1187232" cy="17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3849" y="1233930"/>
            <a:ext cx="7022592" cy="523220"/>
          </a:xfrm>
          <a:prstGeom prst="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</a:rPr>
              <a:t>Яких намистин є вісім? </a:t>
            </a:r>
          </a:p>
        </p:txBody>
      </p:sp>
      <p:pic>
        <p:nvPicPr>
          <p:cNvPr id="3074" name="Picture 2" descr="Задача - 980A - Codefor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50" y="2211694"/>
            <a:ext cx="2740749" cy="34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Задача - 980A - Codefor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1853" y="1707629"/>
            <a:ext cx="2601347" cy="43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&quot;клипарт нит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55" y="4820490"/>
            <a:ext cx="7216776" cy="18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69" y="3149744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4" y="3957950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3" y="2668723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94" y="1702476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76" y="2058138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84" y="4126462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34" y="2956831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20" y="4781844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82" y="3149744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41" y="2308624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83" y="4384634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56" y="4231488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16" y="3914864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88" y="2059481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49" y="2200475"/>
            <a:ext cx="1221171" cy="12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nagold - Клипарт - Драгоценные камни, бусины и стразы -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9" r="49679"/>
          <a:stretch/>
        </p:blipFill>
        <p:spPr bwMode="auto">
          <a:xfrm>
            <a:off x="6301474" y="5762520"/>
            <a:ext cx="652860" cy="6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Lenagold - Клипарт - Драгоценные камни, бусины и стразы -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9" r="49679"/>
          <a:stretch/>
        </p:blipFill>
        <p:spPr bwMode="auto">
          <a:xfrm>
            <a:off x="7167420" y="5688370"/>
            <a:ext cx="652860" cy="6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Lenagold - Клипарт - Драгоценные камни, бусины и стразы -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9" r="49679"/>
          <a:stretch/>
        </p:blipFill>
        <p:spPr bwMode="auto">
          <a:xfrm>
            <a:off x="8047202" y="5691945"/>
            <a:ext cx="652860" cy="6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Lenagold - Клипарт - Драгоценные камни, бусины и стразы -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9" r="49679"/>
          <a:stretch/>
        </p:blipFill>
        <p:spPr bwMode="auto">
          <a:xfrm>
            <a:off x="8939014" y="5641765"/>
            <a:ext cx="652860" cy="6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Lenagold - Клипарт - Драгоценные камни, бусины и стразы -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9" r="49679"/>
          <a:stretch/>
        </p:blipFill>
        <p:spPr bwMode="auto">
          <a:xfrm>
            <a:off x="9819084" y="5657688"/>
            <a:ext cx="652860" cy="6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Lenagold - Клипарт - Драгоценные камни, бусины и стразы -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9" r="49679"/>
          <a:stretch/>
        </p:blipFill>
        <p:spPr bwMode="auto">
          <a:xfrm>
            <a:off x="10710896" y="5762520"/>
            <a:ext cx="652860" cy="6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AC94A407-F6F0-9DCB-2313-A7D12C8C3CF5}"/>
              </a:ext>
            </a:extLst>
          </p:cNvPr>
          <p:cNvSpPr/>
          <p:nvPr/>
        </p:nvSpPr>
        <p:spPr>
          <a:xfrm>
            <a:off x="5528969" y="1904161"/>
            <a:ext cx="5996762" cy="3701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Прямоугольник 15">
            <a:extLst>
              <a:ext uri="{FF2B5EF4-FFF2-40B4-BE49-F238E27FC236}">
                <a16:creationId xmlns:a16="http://schemas.microsoft.com/office/drawing/2014/main" xmlns="" id="{1B3C57AC-3A42-2D6A-2C03-500737B701E6}"/>
              </a:ext>
            </a:extLst>
          </p:cNvPr>
          <p:cNvSpPr/>
          <p:nvPr/>
        </p:nvSpPr>
        <p:spPr>
          <a:xfrm>
            <a:off x="1586921" y="475743"/>
            <a:ext cx="8732066" cy="7294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матеріалу. Число «8»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8277">
            <a:off x="4230380" y="4783153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3357" y="546971"/>
            <a:ext cx="8732066" cy="6860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5569" y="1374489"/>
            <a:ext cx="6849853" cy="859335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Визнач кількість зайвих предметів </a:t>
            </a:r>
          </a:p>
          <a:p>
            <a:r>
              <a:rPr lang="uk-UA" dirty="0">
                <a:solidFill>
                  <a:srgbClr val="7030A0"/>
                </a:solidFill>
              </a:rPr>
              <a:t>на кожному малюнку.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80205" y="2452730"/>
            <a:ext cx="3529135" cy="33043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81466" y="5451931"/>
            <a:ext cx="926612" cy="8206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3650" y="2452730"/>
            <a:ext cx="3529135" cy="330436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14911" y="5451931"/>
            <a:ext cx="926612" cy="8206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05" y="2668955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90" y="2551047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04" y="2582582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43" y="3790173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62" y="3772771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20" y="3790173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38" y="3790172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79" y="293972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30" y="293972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81" y="293972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032" y="293972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79" y="396874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30" y="396874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981" y="396874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032" y="3968746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4228011" y="4812307"/>
            <a:ext cx="745094" cy="91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245040" y="4745701"/>
            <a:ext cx="745094" cy="91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232876" y="2784751"/>
            <a:ext cx="745094" cy="91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0232876" y="2784751"/>
            <a:ext cx="745094" cy="91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272032" y="3879731"/>
            <a:ext cx="745094" cy="91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0348232" y="3804039"/>
            <a:ext cx="745094" cy="91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42" y="4710338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Геометрические объемные фигуры и их названия: шар, куб, пирамида, призма,  тетраэд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2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93" y="4693203"/>
            <a:ext cx="705938" cy="7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Дубовые листья. Желуди. Осенни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47" y="2582582"/>
            <a:ext cx="740357" cy="10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557" y="445951"/>
            <a:ext cx="8732066" cy="72970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117" y="3072358"/>
            <a:ext cx="5464945" cy="325535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070200" y="1395139"/>
            <a:ext cx="382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Вушка, прислухайтесь!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Очки, придивляйтесь!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Носик, глибше дихай!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Ротик, посміхнись!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2590" y="1395139"/>
            <a:ext cx="382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Спинки, розправляйтесь!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Ручки, піднімайтесь!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Нумо до роботи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Дружно всі взялись!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Lego Duplo Toy block, educational Toy, цифры png | PNGEgg">
            <a:extLst>
              <a:ext uri="{FF2B5EF4-FFF2-40B4-BE49-F238E27FC236}">
                <a16:creationId xmlns:a16="http://schemas.microsoft.com/office/drawing/2014/main" xmlns="" id="{AB189CDC-B31C-1621-1745-8D43B496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989"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946" y="1597082"/>
            <a:ext cx="3103401" cy="41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88546" y="1474927"/>
            <a:ext cx="59488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Яке число вивчали 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05305" y="570730"/>
            <a:ext cx="8732066" cy="7573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Вправа «Мікрофон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8546" y="2163844"/>
            <a:ext cx="59488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якому місці стоїть число 8?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8545" y="2781918"/>
            <a:ext cx="594882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утворити число 8 від числа 7?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8546" y="3416408"/>
            <a:ext cx="594882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числа менші за</a:t>
            </a:r>
            <a:r>
              <a:rPr lang="uk-UA" sz="2800" b="1" dirty="0" smtClean="0">
                <a:solidFill>
                  <a:schemeClr val="bg1"/>
                </a:solidFill>
              </a:rPr>
              <a:t> число 8?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Більші від числа 8?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8546" y="5078085"/>
            <a:ext cx="594882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яких цеглинок (за кольором та формою) складено число 8?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2144" y="4468486"/>
            <a:ext cx="6955970" cy="52322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попереднє та наступне </a:t>
            </a:r>
            <a:r>
              <a:rPr lang="uk-UA" sz="2800" b="1" dirty="0">
                <a:solidFill>
                  <a:schemeClr val="bg1"/>
                </a:solidFill>
              </a:rPr>
              <a:t>числа </a:t>
            </a:r>
            <a:r>
              <a:rPr lang="uk-UA" sz="2800" b="1" dirty="0" smtClean="0">
                <a:solidFill>
                  <a:schemeClr val="bg1"/>
                </a:solidFill>
              </a:rPr>
              <a:t>до 8.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706" y="439506"/>
            <a:ext cx="9628093" cy="853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12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84259" y="1422911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В яку скриньку </a:t>
            </a:r>
            <a:r>
              <a:rPr lang="uk-UA" sz="2800" b="1" dirty="0" smtClean="0">
                <a:solidFill>
                  <a:srgbClr val="002060"/>
                </a:solidFill>
              </a:rPr>
              <a:t>ти покладеш </a:t>
            </a:r>
            <a:r>
              <a:rPr lang="uk-UA" sz="2800" b="1" dirty="0">
                <a:solidFill>
                  <a:srgbClr val="002060"/>
                </a:solidFill>
              </a:rPr>
              <a:t>враження від уроку?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 подиву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радості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суму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0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5708" y="471525"/>
            <a:ext cx="8732066" cy="8798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Лічба від 1 до 10 в порядку зростання 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7F42D714-51BF-5BED-9B0C-593570849B6E}"/>
              </a:ext>
            </a:extLst>
          </p:cNvPr>
          <p:cNvGrpSpPr/>
          <p:nvPr/>
        </p:nvGrpSpPr>
        <p:grpSpPr>
          <a:xfrm>
            <a:off x="1126679" y="1547003"/>
            <a:ext cx="1486644" cy="1513685"/>
            <a:chOff x="1126679" y="1547003"/>
            <a:chExt cx="1486644" cy="1513685"/>
          </a:xfrm>
        </p:grpSpPr>
        <p:pic>
          <p:nvPicPr>
            <p:cNvPr id="28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679" y="1574044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92885" y="1547003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3D8113BA-CE03-21FE-F68E-81812106352C}"/>
              </a:ext>
            </a:extLst>
          </p:cNvPr>
          <p:cNvGrpSpPr/>
          <p:nvPr/>
        </p:nvGrpSpPr>
        <p:grpSpPr>
          <a:xfrm>
            <a:off x="5179982" y="1351332"/>
            <a:ext cx="1486644" cy="1546948"/>
            <a:chOff x="5179982" y="1351332"/>
            <a:chExt cx="1486644" cy="1546948"/>
          </a:xfrm>
        </p:grpSpPr>
        <p:pic>
          <p:nvPicPr>
            <p:cNvPr id="29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982" y="1411636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629767" y="1351332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6F4C814E-9B03-6E8A-DF70-FC68A7D3CCA3}"/>
              </a:ext>
            </a:extLst>
          </p:cNvPr>
          <p:cNvGrpSpPr/>
          <p:nvPr/>
        </p:nvGrpSpPr>
        <p:grpSpPr>
          <a:xfrm>
            <a:off x="9406740" y="1438672"/>
            <a:ext cx="1486644" cy="1516234"/>
            <a:chOff x="9406740" y="1438672"/>
            <a:chExt cx="1486644" cy="1516234"/>
          </a:xfrm>
        </p:grpSpPr>
        <p:pic>
          <p:nvPicPr>
            <p:cNvPr id="31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6740" y="1468262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9907523" y="1438672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212453F1-25B4-E523-287C-3CB393C099BB}"/>
              </a:ext>
            </a:extLst>
          </p:cNvPr>
          <p:cNvGrpSpPr/>
          <p:nvPr/>
        </p:nvGrpSpPr>
        <p:grpSpPr>
          <a:xfrm>
            <a:off x="2267404" y="3206350"/>
            <a:ext cx="1486644" cy="1486644"/>
            <a:chOff x="2267404" y="3206350"/>
            <a:chExt cx="1486644" cy="1486644"/>
          </a:xfrm>
        </p:grpSpPr>
        <p:pic>
          <p:nvPicPr>
            <p:cNvPr id="30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04" y="3206350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2629310" y="3239905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261D0574-5154-434D-4168-59603C1A34FD}"/>
              </a:ext>
            </a:extLst>
          </p:cNvPr>
          <p:cNvGrpSpPr/>
          <p:nvPr/>
        </p:nvGrpSpPr>
        <p:grpSpPr>
          <a:xfrm>
            <a:off x="4990107" y="3234214"/>
            <a:ext cx="1486644" cy="1524219"/>
            <a:chOff x="4990107" y="3234214"/>
            <a:chExt cx="1486644" cy="1524219"/>
          </a:xfrm>
        </p:grpSpPr>
        <p:pic>
          <p:nvPicPr>
            <p:cNvPr id="3074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107" y="3271789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5452614" y="3234214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74DB876B-4B42-181A-93E0-8BFE04AE70CB}"/>
              </a:ext>
            </a:extLst>
          </p:cNvPr>
          <p:cNvGrpSpPr/>
          <p:nvPr/>
        </p:nvGrpSpPr>
        <p:grpSpPr>
          <a:xfrm>
            <a:off x="7920096" y="3168773"/>
            <a:ext cx="1486644" cy="1524221"/>
            <a:chOff x="7920096" y="3168773"/>
            <a:chExt cx="1486644" cy="1524221"/>
          </a:xfrm>
        </p:grpSpPr>
        <p:pic>
          <p:nvPicPr>
            <p:cNvPr id="32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96" y="3206350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416349" y="3168773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310D7DDC-96D1-DD46-98D6-91D23C947A3D}"/>
              </a:ext>
            </a:extLst>
          </p:cNvPr>
          <p:cNvGrpSpPr/>
          <p:nvPr/>
        </p:nvGrpSpPr>
        <p:grpSpPr>
          <a:xfrm>
            <a:off x="941024" y="4845176"/>
            <a:ext cx="1486644" cy="1509848"/>
            <a:chOff x="941024" y="4845176"/>
            <a:chExt cx="1486644" cy="1509848"/>
          </a:xfrm>
        </p:grpSpPr>
        <p:pic>
          <p:nvPicPr>
            <p:cNvPr id="33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24" y="4868380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420420" y="4845176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2B52EBCC-7BF3-A6C3-38CF-02F158505757}"/>
              </a:ext>
            </a:extLst>
          </p:cNvPr>
          <p:cNvGrpSpPr/>
          <p:nvPr/>
        </p:nvGrpSpPr>
        <p:grpSpPr>
          <a:xfrm>
            <a:off x="3619209" y="4907274"/>
            <a:ext cx="1486644" cy="1486644"/>
            <a:chOff x="3619209" y="4907274"/>
            <a:chExt cx="1486644" cy="1486644"/>
          </a:xfrm>
        </p:grpSpPr>
        <p:pic>
          <p:nvPicPr>
            <p:cNvPr id="34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209" y="4907274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4098644" y="4907274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2D74C5D2-9795-31DB-42EC-E29ACCD70F47}"/>
              </a:ext>
            </a:extLst>
          </p:cNvPr>
          <p:cNvGrpSpPr/>
          <p:nvPr/>
        </p:nvGrpSpPr>
        <p:grpSpPr>
          <a:xfrm>
            <a:off x="6378430" y="4914854"/>
            <a:ext cx="1486644" cy="1486644"/>
            <a:chOff x="6378430" y="4914854"/>
            <a:chExt cx="1486644" cy="1486644"/>
          </a:xfrm>
        </p:grpSpPr>
        <p:pic>
          <p:nvPicPr>
            <p:cNvPr id="22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430" y="4914854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6820279" y="4914854"/>
              <a:ext cx="846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xmlns="" id="{5749ADD9-F6EE-FCF3-34A0-F71BF3B55447}"/>
              </a:ext>
            </a:extLst>
          </p:cNvPr>
          <p:cNvGrpSpPr/>
          <p:nvPr/>
        </p:nvGrpSpPr>
        <p:grpSpPr>
          <a:xfrm>
            <a:off x="9270683" y="4920326"/>
            <a:ext cx="1486644" cy="1486644"/>
            <a:chOff x="9270683" y="4920326"/>
            <a:chExt cx="1486644" cy="1486644"/>
          </a:xfrm>
        </p:grpSpPr>
        <p:pic>
          <p:nvPicPr>
            <p:cNvPr id="27" name="Picture 2" descr="Таня не плачь - Наша Таня громко плачет, уронила в речку мячик. Тихо,  Танечка, не плачь - будет тебе новый мяч. Ты веди себя спокойно, даже если  очень больно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83" y="4920326"/>
              <a:ext cx="1486644" cy="1486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9406740" y="4920326"/>
              <a:ext cx="12303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8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1">
            <a:extLst>
              <a:ext uri="{FF2B5EF4-FFF2-40B4-BE49-F238E27FC236}">
                <a16:creationId xmlns:a16="http://schemas.microsoft.com/office/drawing/2014/main" xmlns="" id="{52D744B4-8C98-06C7-306F-582F85CEA239}"/>
              </a:ext>
            </a:extLst>
          </p:cNvPr>
          <p:cNvSpPr/>
          <p:nvPr/>
        </p:nvSpPr>
        <p:spPr>
          <a:xfrm>
            <a:off x="1607709" y="483640"/>
            <a:ext cx="8732066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Повторення вивченого матеріалу. Дні тижня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артинки для оформлення. &quot;Дні тижня&quot;">
            <a:extLst>
              <a:ext uri="{FF2B5EF4-FFF2-40B4-BE49-F238E27FC236}">
                <a16:creationId xmlns:a16="http://schemas.microsoft.com/office/drawing/2014/main" xmlns="" id="{C0C00C18-AB5B-17D6-34DF-4ECF36FC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61" y="5199479"/>
            <a:ext cx="1755253" cy="12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для оформлення. &quot;Дні тижня&quot;">
            <a:extLst>
              <a:ext uri="{FF2B5EF4-FFF2-40B4-BE49-F238E27FC236}">
                <a16:creationId xmlns:a16="http://schemas.microsoft.com/office/drawing/2014/main" xmlns="" id="{054A5501-D343-20BB-F068-9B48E40C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96" y="5227889"/>
            <a:ext cx="1695324" cy="12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для оформлення. &quot;Дні тижня&quot;">
            <a:extLst>
              <a:ext uri="{FF2B5EF4-FFF2-40B4-BE49-F238E27FC236}">
                <a16:creationId xmlns:a16="http://schemas.microsoft.com/office/drawing/2014/main" xmlns="" id="{461840CA-CBDA-9D2C-D2F5-79244253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35" y="5153732"/>
            <a:ext cx="1767082" cy="12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для оформлення. &quot;Дні тижня&quot;">
            <a:extLst>
              <a:ext uri="{FF2B5EF4-FFF2-40B4-BE49-F238E27FC236}">
                <a16:creationId xmlns:a16="http://schemas.microsoft.com/office/drawing/2014/main" xmlns="" id="{8B2B72C7-C916-470C-BBCA-BDD3436D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1" y="5180897"/>
            <a:ext cx="1755253" cy="12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ва Українська Школа. Дні тижня">
            <a:extLst>
              <a:ext uri="{FF2B5EF4-FFF2-40B4-BE49-F238E27FC236}">
                <a16:creationId xmlns:a16="http://schemas.microsoft.com/office/drawing/2014/main" xmlns="" id="{524ED496-83B2-BC77-D04D-26E766DC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57" y="5130308"/>
            <a:ext cx="1799368" cy="13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Нова Українська Школа. Дні тижня">
            <a:extLst>
              <a:ext uri="{FF2B5EF4-FFF2-40B4-BE49-F238E27FC236}">
                <a16:creationId xmlns:a16="http://schemas.microsoft.com/office/drawing/2014/main" xmlns="" id="{7C6CD568-0344-4C0F-3431-A03BA675A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97" y="5199479"/>
            <a:ext cx="1806478" cy="13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Нова Українська Школа. Дні тижня">
            <a:extLst>
              <a:ext uri="{FF2B5EF4-FFF2-40B4-BE49-F238E27FC236}">
                <a16:creationId xmlns:a16="http://schemas.microsoft.com/office/drawing/2014/main" xmlns="" id="{13DF939D-7657-6758-0D53-6F051BCA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04" y="5148890"/>
            <a:ext cx="1799368" cy="13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EF7206-7467-16E5-8B82-7070668B049E}"/>
              </a:ext>
            </a:extLst>
          </p:cNvPr>
          <p:cNvSpPr txBox="1"/>
          <p:nvPr/>
        </p:nvSpPr>
        <p:spPr>
          <a:xfrm>
            <a:off x="1174072" y="1524630"/>
            <a:ext cx="4633624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Вранці ми із добрим ділом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Привітали... (понеділок).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Ніченька минула скоро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Трудовий іде... (вівторок).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Спритна, вміла, молода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Вже настала... (середа).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Йде четвертий день тепер,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947917-394F-D205-B203-271CF5CA5BED}"/>
              </a:ext>
            </a:extLst>
          </p:cNvPr>
          <p:cNvSpPr txBox="1"/>
          <p:nvPr/>
        </p:nvSpPr>
        <p:spPr>
          <a:xfrm>
            <a:off x="6189126" y="1524629"/>
            <a:ext cx="4816331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Називається... (четвер).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Діло добре ладиться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Як настала... (п'ятниця).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Дома скрізь кипить робота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Як почався день. – (субота).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А субота з хлібом-сіллю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Привела сестру... (неділю).</a:t>
            </a:r>
          </a:p>
        </p:txBody>
      </p:sp>
    </p:spTree>
    <p:extLst>
      <p:ext uri="{BB962C8B-B14F-4D97-AF65-F5344CB8AC3E}">
        <p14:creationId xmlns:p14="http://schemas.microsoft.com/office/powerpoint/2010/main" val="5857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1421" y="440994"/>
            <a:ext cx="8732066" cy="7128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Гра «Математична естафета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71" y="1254273"/>
            <a:ext cx="3248404" cy="2173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6" y="4008636"/>
            <a:ext cx="3375404" cy="19814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538" y="1304001"/>
            <a:ext cx="3060845" cy="2074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272" y="3928139"/>
            <a:ext cx="3080511" cy="2142461"/>
          </a:xfrm>
          <a:prstGeom prst="rect">
            <a:avLst/>
          </a:prstGeom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41289" y="1923563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попереднє число від числа 6.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219061" y="3634619"/>
            <a:ext cx="1794454" cy="82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0650829" y="3634619"/>
            <a:ext cx="808531" cy="230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540500" y="6070600"/>
            <a:ext cx="63220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209019" y="6066466"/>
            <a:ext cx="177527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172704" y="3224536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9009" y="3262643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6,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1494" y="3252483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1289" y="3107234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наступне число за числом 4.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626957" y="3224536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03262" y="3262643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4,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113" y="3252483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1289" y="4290905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сусідні числа для числа 3.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85147" y="5661539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9009" y="5699646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3,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274" y="5688335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94355" y="5699646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41289" y="5566149"/>
            <a:ext cx="3038604" cy="83007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наступне число за числом 6.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42042" y="5674416"/>
            <a:ext cx="2023872" cy="7841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18347" y="5712523"/>
            <a:ext cx="179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…, 6, …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76193" y="5712523"/>
            <a:ext cx="4053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animBg="1"/>
      <p:bldP spid="24" grpId="0" animBg="1"/>
      <p:bldP spid="27" grpId="0"/>
      <p:bldP spid="29" grpId="0" animBg="1"/>
      <p:bldP spid="30" grpId="0" animBg="1"/>
      <p:bldP spid="33" grpId="0"/>
      <p:bldP spid="34" grpId="0" animBg="1"/>
      <p:bldP spid="35" grpId="0" animBg="1"/>
      <p:bldP spid="36" grpId="0" animBg="1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2393" y="440506"/>
            <a:ext cx="8732066" cy="713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Підготовчі вправи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xmlns="" id="{EF75FD55-F284-AB1C-353D-F5FE8AACD820}"/>
              </a:ext>
            </a:extLst>
          </p:cNvPr>
          <p:cNvSpPr/>
          <p:nvPr/>
        </p:nvSpPr>
        <p:spPr>
          <a:xfrm>
            <a:off x="239697" y="1979720"/>
            <a:ext cx="2246052" cy="10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2">
            <a:extLst>
              <a:ext uri="{FF2B5EF4-FFF2-40B4-BE49-F238E27FC236}">
                <a16:creationId xmlns:a16="http://schemas.microsoft.com/office/drawing/2014/main" xmlns="" id="{EC4E6B3D-00B2-4DAA-F390-CFAB66E44825}"/>
              </a:ext>
            </a:extLst>
          </p:cNvPr>
          <p:cNvCxnSpPr>
            <a:cxnSpLocks/>
          </p:cNvCxnSpPr>
          <p:nvPr/>
        </p:nvCxnSpPr>
        <p:spPr>
          <a:xfrm>
            <a:off x="1380479" y="2060480"/>
            <a:ext cx="0" cy="81573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021A4694-F1F0-5DC5-DD76-032113D9C43B}"/>
              </a:ext>
            </a:extLst>
          </p:cNvPr>
          <p:cNvSpPr/>
          <p:nvPr/>
        </p:nvSpPr>
        <p:spPr>
          <a:xfrm>
            <a:off x="710235" y="2387009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8">
            <a:extLst>
              <a:ext uri="{FF2B5EF4-FFF2-40B4-BE49-F238E27FC236}">
                <a16:creationId xmlns:a16="http://schemas.microsoft.com/office/drawing/2014/main" xmlns="" id="{C677033B-7865-F974-CD7C-14A480B2548E}"/>
              </a:ext>
            </a:extLst>
          </p:cNvPr>
          <p:cNvSpPr/>
          <p:nvPr/>
        </p:nvSpPr>
        <p:spPr>
          <a:xfrm>
            <a:off x="2648284" y="1979720"/>
            <a:ext cx="2246052" cy="10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12">
            <a:extLst>
              <a:ext uri="{FF2B5EF4-FFF2-40B4-BE49-F238E27FC236}">
                <a16:creationId xmlns:a16="http://schemas.microsoft.com/office/drawing/2014/main" xmlns="" id="{E622DF71-42D2-0026-1C6A-25735E84C18D}"/>
              </a:ext>
            </a:extLst>
          </p:cNvPr>
          <p:cNvCxnSpPr>
            <a:cxnSpLocks/>
          </p:cNvCxnSpPr>
          <p:nvPr/>
        </p:nvCxnSpPr>
        <p:spPr>
          <a:xfrm>
            <a:off x="3771310" y="2060480"/>
            <a:ext cx="0" cy="81573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Скругленный прямоугольник 8">
            <a:extLst>
              <a:ext uri="{FF2B5EF4-FFF2-40B4-BE49-F238E27FC236}">
                <a16:creationId xmlns:a16="http://schemas.microsoft.com/office/drawing/2014/main" xmlns="" id="{19E5FDA1-0D3B-FD2B-ADA1-4341828D3BD0}"/>
              </a:ext>
            </a:extLst>
          </p:cNvPr>
          <p:cNvSpPr/>
          <p:nvPr/>
        </p:nvSpPr>
        <p:spPr>
          <a:xfrm>
            <a:off x="5051614" y="1979720"/>
            <a:ext cx="2246052" cy="10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2">
            <a:extLst>
              <a:ext uri="{FF2B5EF4-FFF2-40B4-BE49-F238E27FC236}">
                <a16:creationId xmlns:a16="http://schemas.microsoft.com/office/drawing/2014/main" xmlns="" id="{94D08414-047E-0D5C-407F-5E01024CCF8A}"/>
              </a:ext>
            </a:extLst>
          </p:cNvPr>
          <p:cNvCxnSpPr>
            <a:cxnSpLocks/>
          </p:cNvCxnSpPr>
          <p:nvPr/>
        </p:nvCxnSpPr>
        <p:spPr>
          <a:xfrm>
            <a:off x="6192396" y="2060480"/>
            <a:ext cx="0" cy="81573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Скругленный прямоугольник 8">
            <a:extLst>
              <a:ext uri="{FF2B5EF4-FFF2-40B4-BE49-F238E27FC236}">
                <a16:creationId xmlns:a16="http://schemas.microsoft.com/office/drawing/2014/main" xmlns="" id="{0EB62C94-E7BB-B9BE-AEAD-519D5D78106D}"/>
              </a:ext>
            </a:extLst>
          </p:cNvPr>
          <p:cNvSpPr/>
          <p:nvPr/>
        </p:nvSpPr>
        <p:spPr>
          <a:xfrm>
            <a:off x="7454944" y="1979720"/>
            <a:ext cx="2246052" cy="10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12">
            <a:extLst>
              <a:ext uri="{FF2B5EF4-FFF2-40B4-BE49-F238E27FC236}">
                <a16:creationId xmlns:a16="http://schemas.microsoft.com/office/drawing/2014/main" xmlns="" id="{1BBED039-91B7-F1C2-E009-A4782A758D16}"/>
              </a:ext>
            </a:extLst>
          </p:cNvPr>
          <p:cNvCxnSpPr>
            <a:cxnSpLocks/>
          </p:cNvCxnSpPr>
          <p:nvPr/>
        </p:nvCxnSpPr>
        <p:spPr>
          <a:xfrm>
            <a:off x="8533582" y="2060480"/>
            <a:ext cx="0" cy="81573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Скругленный прямоугольник 8">
            <a:extLst>
              <a:ext uri="{FF2B5EF4-FFF2-40B4-BE49-F238E27FC236}">
                <a16:creationId xmlns:a16="http://schemas.microsoft.com/office/drawing/2014/main" xmlns="" id="{EDC6D504-2B2C-441E-D7D2-F96526C18778}"/>
              </a:ext>
            </a:extLst>
          </p:cNvPr>
          <p:cNvSpPr/>
          <p:nvPr/>
        </p:nvSpPr>
        <p:spPr>
          <a:xfrm>
            <a:off x="9858274" y="1979720"/>
            <a:ext cx="2246052" cy="10131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единительная линия 12">
            <a:extLst>
              <a:ext uri="{FF2B5EF4-FFF2-40B4-BE49-F238E27FC236}">
                <a16:creationId xmlns:a16="http://schemas.microsoft.com/office/drawing/2014/main" xmlns="" id="{2A7350D4-40B6-6ACF-1F94-3A53066C5995}"/>
              </a:ext>
            </a:extLst>
          </p:cNvPr>
          <p:cNvCxnSpPr>
            <a:cxnSpLocks/>
          </p:cNvCxnSpPr>
          <p:nvPr/>
        </p:nvCxnSpPr>
        <p:spPr>
          <a:xfrm>
            <a:off x="10936912" y="2060480"/>
            <a:ext cx="0" cy="815732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84BA95D6-A2C7-E8CC-608E-FD6499674C8E}"/>
              </a:ext>
            </a:extLst>
          </p:cNvPr>
          <p:cNvSpPr/>
          <p:nvPr/>
        </p:nvSpPr>
        <p:spPr>
          <a:xfrm>
            <a:off x="1509647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5ABB2BF4-A720-3B15-1957-011AAAF534D0}"/>
              </a:ext>
            </a:extLst>
          </p:cNvPr>
          <p:cNvSpPr/>
          <p:nvPr/>
        </p:nvSpPr>
        <p:spPr>
          <a:xfrm>
            <a:off x="1851017" y="2387009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xmlns="" id="{00B78697-F92F-7C60-7DF1-5074200BAD87}"/>
              </a:ext>
            </a:extLst>
          </p:cNvPr>
          <p:cNvSpPr/>
          <p:nvPr/>
        </p:nvSpPr>
        <p:spPr>
          <a:xfrm>
            <a:off x="2200626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99A7557E-F06A-B20B-369D-172A510CC355}"/>
              </a:ext>
            </a:extLst>
          </p:cNvPr>
          <p:cNvSpPr/>
          <p:nvPr/>
        </p:nvSpPr>
        <p:spPr>
          <a:xfrm>
            <a:off x="2774094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xmlns="" id="{32C3AAF7-6041-FEAC-F641-07CF39D100A0}"/>
              </a:ext>
            </a:extLst>
          </p:cNvPr>
          <p:cNvSpPr/>
          <p:nvPr/>
        </p:nvSpPr>
        <p:spPr>
          <a:xfrm>
            <a:off x="3347868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8648817C-E83B-BFE5-793F-1A1DC1C6268D}"/>
              </a:ext>
            </a:extLst>
          </p:cNvPr>
          <p:cNvSpPr/>
          <p:nvPr/>
        </p:nvSpPr>
        <p:spPr>
          <a:xfrm>
            <a:off x="3913354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xmlns="" id="{264830BC-0FA3-5363-17A3-DCA2E2A4FBA0}"/>
              </a:ext>
            </a:extLst>
          </p:cNvPr>
          <p:cNvSpPr/>
          <p:nvPr/>
        </p:nvSpPr>
        <p:spPr>
          <a:xfrm>
            <a:off x="4254724" y="2387009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xmlns="" id="{302177B2-B0CB-6BA3-A377-95815129C614}"/>
              </a:ext>
            </a:extLst>
          </p:cNvPr>
          <p:cNvSpPr/>
          <p:nvPr/>
        </p:nvSpPr>
        <p:spPr>
          <a:xfrm>
            <a:off x="4604333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xmlns="" id="{0220A45F-EDB5-5D59-5C86-C4DFFD85CAD0}"/>
              </a:ext>
            </a:extLst>
          </p:cNvPr>
          <p:cNvSpPr/>
          <p:nvPr/>
        </p:nvSpPr>
        <p:spPr>
          <a:xfrm>
            <a:off x="3915279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xmlns="" id="{F6DFF5C2-D9B5-593F-32D9-FDBE1DEC770A}"/>
              </a:ext>
            </a:extLst>
          </p:cNvPr>
          <p:cNvSpPr/>
          <p:nvPr/>
        </p:nvSpPr>
        <p:spPr>
          <a:xfrm>
            <a:off x="4607074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8BBC9613-08BC-34AF-7B10-50D80BE9415F}"/>
              </a:ext>
            </a:extLst>
          </p:cNvPr>
          <p:cNvSpPr/>
          <p:nvPr/>
        </p:nvSpPr>
        <p:spPr>
          <a:xfrm>
            <a:off x="5571059" y="2387009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xmlns="" id="{A1D4A026-A256-234D-0BEC-094ED92B7B0B}"/>
              </a:ext>
            </a:extLst>
          </p:cNvPr>
          <p:cNvSpPr/>
          <p:nvPr/>
        </p:nvSpPr>
        <p:spPr>
          <a:xfrm>
            <a:off x="6359553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98E34EF2-9B33-8DCC-F04C-BD480B62BCEB}"/>
              </a:ext>
            </a:extLst>
          </p:cNvPr>
          <p:cNvSpPr/>
          <p:nvPr/>
        </p:nvSpPr>
        <p:spPr>
          <a:xfrm>
            <a:off x="6933327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9DD88A4A-7B5F-C560-184D-8E79F9C36407}"/>
              </a:ext>
            </a:extLst>
          </p:cNvPr>
          <p:cNvSpPr/>
          <p:nvPr/>
        </p:nvSpPr>
        <p:spPr>
          <a:xfrm>
            <a:off x="7664968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A8A7DEBC-7D98-1C8B-E60A-B67F3998532F}"/>
              </a:ext>
            </a:extLst>
          </p:cNvPr>
          <p:cNvSpPr/>
          <p:nvPr/>
        </p:nvSpPr>
        <p:spPr>
          <a:xfrm>
            <a:off x="8222285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5FCD657C-DEBA-F35A-795F-6297B0F814ED}"/>
              </a:ext>
            </a:extLst>
          </p:cNvPr>
          <p:cNvSpPr/>
          <p:nvPr/>
        </p:nvSpPr>
        <p:spPr>
          <a:xfrm>
            <a:off x="8699310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xmlns="" id="{D1ACC661-7A70-0807-C202-610D77754F94}"/>
              </a:ext>
            </a:extLst>
          </p:cNvPr>
          <p:cNvSpPr/>
          <p:nvPr/>
        </p:nvSpPr>
        <p:spPr>
          <a:xfrm>
            <a:off x="9390289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xmlns="" id="{4B5A901F-4674-AD39-670F-EF11351C4118}"/>
              </a:ext>
            </a:extLst>
          </p:cNvPr>
          <p:cNvSpPr/>
          <p:nvPr/>
        </p:nvSpPr>
        <p:spPr>
          <a:xfrm>
            <a:off x="8701235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xmlns="" id="{3F1CDB84-5F43-C126-A090-08E1055C4212}"/>
              </a:ext>
            </a:extLst>
          </p:cNvPr>
          <p:cNvSpPr/>
          <p:nvPr/>
        </p:nvSpPr>
        <p:spPr>
          <a:xfrm>
            <a:off x="9393030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>
            <a:extLst>
              <a:ext uri="{FF2B5EF4-FFF2-40B4-BE49-F238E27FC236}">
                <a16:creationId xmlns:a16="http://schemas.microsoft.com/office/drawing/2014/main" xmlns="" id="{4A10D9B6-290B-745B-E04C-025ECE2E3B09}"/>
              </a:ext>
            </a:extLst>
          </p:cNvPr>
          <p:cNvSpPr/>
          <p:nvPr/>
        </p:nvSpPr>
        <p:spPr>
          <a:xfrm>
            <a:off x="10328812" y="2387009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759E74E5-9AFC-D0D2-39EC-8F35565BFD6E}"/>
              </a:ext>
            </a:extLst>
          </p:cNvPr>
          <p:cNvSpPr/>
          <p:nvPr/>
        </p:nvSpPr>
        <p:spPr>
          <a:xfrm>
            <a:off x="11102050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>
            <a:extLst>
              <a:ext uri="{FF2B5EF4-FFF2-40B4-BE49-F238E27FC236}">
                <a16:creationId xmlns:a16="http://schemas.microsoft.com/office/drawing/2014/main" xmlns="" id="{C99D5FD9-4BCA-770B-5505-B98997399908}"/>
              </a:ext>
            </a:extLst>
          </p:cNvPr>
          <p:cNvSpPr/>
          <p:nvPr/>
        </p:nvSpPr>
        <p:spPr>
          <a:xfrm>
            <a:off x="11793029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xmlns="" id="{7CA1A7A7-AFA3-687B-0485-6B359D2C74A8}"/>
              </a:ext>
            </a:extLst>
          </p:cNvPr>
          <p:cNvSpPr/>
          <p:nvPr/>
        </p:nvSpPr>
        <p:spPr>
          <a:xfrm>
            <a:off x="11103975" y="2677618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xmlns="" id="{064A2AB0-632B-3DA1-A44C-5E086C60D030}"/>
              </a:ext>
            </a:extLst>
          </p:cNvPr>
          <p:cNvSpPr/>
          <p:nvPr/>
        </p:nvSpPr>
        <p:spPr>
          <a:xfrm>
            <a:off x="11795770" y="2116732"/>
            <a:ext cx="199706" cy="198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ірка: 4-кутна 7">
            <a:extLst>
              <a:ext uri="{FF2B5EF4-FFF2-40B4-BE49-F238E27FC236}">
                <a16:creationId xmlns:a16="http://schemas.microsoft.com/office/drawing/2014/main" xmlns="" id="{AEB00DE7-32CF-9DB1-3258-735CEBEBCF74}"/>
              </a:ext>
            </a:extLst>
          </p:cNvPr>
          <p:cNvSpPr/>
          <p:nvPr/>
        </p:nvSpPr>
        <p:spPr>
          <a:xfrm>
            <a:off x="251083" y="3966489"/>
            <a:ext cx="883329" cy="949910"/>
          </a:xfrm>
          <a:prstGeom prst="star4">
            <a:avLst>
              <a:gd name="adj" fmla="val 16279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0" name="Зірка: 4-кутна 169">
            <a:extLst>
              <a:ext uri="{FF2B5EF4-FFF2-40B4-BE49-F238E27FC236}">
                <a16:creationId xmlns:a16="http://schemas.microsoft.com/office/drawing/2014/main" xmlns="" id="{A6618634-42B5-B1F2-00FC-37BA6EFE3571}"/>
              </a:ext>
            </a:extLst>
          </p:cNvPr>
          <p:cNvSpPr/>
          <p:nvPr/>
        </p:nvSpPr>
        <p:spPr>
          <a:xfrm rot="19580012">
            <a:off x="395337" y="5081579"/>
            <a:ext cx="883329" cy="949910"/>
          </a:xfrm>
          <a:prstGeom prst="star4">
            <a:avLst>
              <a:gd name="adj" fmla="val 16279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1" name="Зірка: 4-кутна 170">
            <a:extLst>
              <a:ext uri="{FF2B5EF4-FFF2-40B4-BE49-F238E27FC236}">
                <a16:creationId xmlns:a16="http://schemas.microsoft.com/office/drawing/2014/main" xmlns="" id="{8A7F7F54-0C4F-8F51-14C3-904ADEFD34D8}"/>
              </a:ext>
            </a:extLst>
          </p:cNvPr>
          <p:cNvSpPr/>
          <p:nvPr/>
        </p:nvSpPr>
        <p:spPr>
          <a:xfrm rot="20951235">
            <a:off x="1055139" y="4486607"/>
            <a:ext cx="883329" cy="949910"/>
          </a:xfrm>
          <a:prstGeom prst="star4">
            <a:avLst>
              <a:gd name="adj" fmla="val 16279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2" name="Зірка: 4-кутна 171">
            <a:extLst>
              <a:ext uri="{FF2B5EF4-FFF2-40B4-BE49-F238E27FC236}">
                <a16:creationId xmlns:a16="http://schemas.microsoft.com/office/drawing/2014/main" xmlns="" id="{9B36D4C1-123F-DCB6-1572-84D20380AFD1}"/>
              </a:ext>
            </a:extLst>
          </p:cNvPr>
          <p:cNvSpPr/>
          <p:nvPr/>
        </p:nvSpPr>
        <p:spPr>
          <a:xfrm rot="20296574">
            <a:off x="1581137" y="3859080"/>
            <a:ext cx="883329" cy="949910"/>
          </a:xfrm>
          <a:prstGeom prst="star4">
            <a:avLst>
              <a:gd name="adj" fmla="val 16279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3" name="Зірка: 4-кутна 172">
            <a:extLst>
              <a:ext uri="{FF2B5EF4-FFF2-40B4-BE49-F238E27FC236}">
                <a16:creationId xmlns:a16="http://schemas.microsoft.com/office/drawing/2014/main" xmlns="" id="{42B5F1F9-FE94-B491-4CE2-B609C69E358C}"/>
              </a:ext>
            </a:extLst>
          </p:cNvPr>
          <p:cNvSpPr/>
          <p:nvPr/>
        </p:nvSpPr>
        <p:spPr>
          <a:xfrm rot="1673974">
            <a:off x="1646919" y="5135856"/>
            <a:ext cx="883329" cy="949910"/>
          </a:xfrm>
          <a:prstGeom prst="star4">
            <a:avLst>
              <a:gd name="adj" fmla="val 16279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xmlns="" id="{631E71A1-471B-AADF-152A-F0D5AA65DD67}"/>
              </a:ext>
            </a:extLst>
          </p:cNvPr>
          <p:cNvSpPr/>
          <p:nvPr/>
        </p:nvSpPr>
        <p:spPr>
          <a:xfrm>
            <a:off x="3120419" y="4641412"/>
            <a:ext cx="929224" cy="420087"/>
          </a:xfrm>
          <a:prstGeom prst="diamond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4" name="Ромб 173">
            <a:extLst>
              <a:ext uri="{FF2B5EF4-FFF2-40B4-BE49-F238E27FC236}">
                <a16:creationId xmlns:a16="http://schemas.microsoft.com/office/drawing/2014/main" xmlns="" id="{E0C20EE8-9AF3-3083-346A-18E92BE941B7}"/>
              </a:ext>
            </a:extLst>
          </p:cNvPr>
          <p:cNvSpPr/>
          <p:nvPr/>
        </p:nvSpPr>
        <p:spPr>
          <a:xfrm>
            <a:off x="4076066" y="5145628"/>
            <a:ext cx="929224" cy="420087"/>
          </a:xfrm>
          <a:prstGeom prst="diamond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5" name="Ромб 174">
            <a:extLst>
              <a:ext uri="{FF2B5EF4-FFF2-40B4-BE49-F238E27FC236}">
                <a16:creationId xmlns:a16="http://schemas.microsoft.com/office/drawing/2014/main" xmlns="" id="{D5CB232F-1D15-5780-793C-24402BF947DD}"/>
              </a:ext>
            </a:extLst>
          </p:cNvPr>
          <p:cNvSpPr/>
          <p:nvPr/>
        </p:nvSpPr>
        <p:spPr>
          <a:xfrm>
            <a:off x="2891842" y="5424653"/>
            <a:ext cx="929224" cy="420087"/>
          </a:xfrm>
          <a:prstGeom prst="diamond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6" name="Прямокутник 175">
            <a:extLst>
              <a:ext uri="{FF2B5EF4-FFF2-40B4-BE49-F238E27FC236}">
                <a16:creationId xmlns:a16="http://schemas.microsoft.com/office/drawing/2014/main" xmlns="" id="{F0F605FA-5720-C37C-1FDC-2D962048542D}"/>
              </a:ext>
            </a:extLst>
          </p:cNvPr>
          <p:cNvSpPr/>
          <p:nvPr/>
        </p:nvSpPr>
        <p:spPr>
          <a:xfrm>
            <a:off x="5218045" y="4543336"/>
            <a:ext cx="519769" cy="420087"/>
          </a:xfrm>
          <a:prstGeom prst="rect">
            <a:avLst/>
          </a:prstGeom>
          <a:solidFill>
            <a:srgbClr val="87F1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7" name="Прямокутник 176">
            <a:extLst>
              <a:ext uri="{FF2B5EF4-FFF2-40B4-BE49-F238E27FC236}">
                <a16:creationId xmlns:a16="http://schemas.microsoft.com/office/drawing/2014/main" xmlns="" id="{AB5794B2-AF0B-77D9-47C0-95675264A386}"/>
              </a:ext>
            </a:extLst>
          </p:cNvPr>
          <p:cNvSpPr/>
          <p:nvPr/>
        </p:nvSpPr>
        <p:spPr>
          <a:xfrm>
            <a:off x="6165398" y="4565199"/>
            <a:ext cx="519769" cy="420087"/>
          </a:xfrm>
          <a:prstGeom prst="rect">
            <a:avLst/>
          </a:prstGeom>
          <a:solidFill>
            <a:srgbClr val="87F1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8" name="Прямокутник 177">
            <a:extLst>
              <a:ext uri="{FF2B5EF4-FFF2-40B4-BE49-F238E27FC236}">
                <a16:creationId xmlns:a16="http://schemas.microsoft.com/office/drawing/2014/main" xmlns="" id="{49F8D439-2748-A411-B1A9-CB4DBD5A4F79}"/>
              </a:ext>
            </a:extLst>
          </p:cNvPr>
          <p:cNvSpPr/>
          <p:nvPr/>
        </p:nvSpPr>
        <p:spPr>
          <a:xfrm>
            <a:off x="5521567" y="5345027"/>
            <a:ext cx="519769" cy="420087"/>
          </a:xfrm>
          <a:prstGeom prst="rect">
            <a:avLst/>
          </a:prstGeom>
          <a:solidFill>
            <a:srgbClr val="87F1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9" name="Прямокутник 178">
            <a:extLst>
              <a:ext uri="{FF2B5EF4-FFF2-40B4-BE49-F238E27FC236}">
                <a16:creationId xmlns:a16="http://schemas.microsoft.com/office/drawing/2014/main" xmlns="" id="{70C155B8-F21F-D29E-880A-F456909F7794}"/>
              </a:ext>
            </a:extLst>
          </p:cNvPr>
          <p:cNvSpPr/>
          <p:nvPr/>
        </p:nvSpPr>
        <p:spPr>
          <a:xfrm>
            <a:off x="6468920" y="5366890"/>
            <a:ext cx="519769" cy="420087"/>
          </a:xfrm>
          <a:prstGeom prst="rect">
            <a:avLst/>
          </a:prstGeom>
          <a:solidFill>
            <a:srgbClr val="87F1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Рівнобедрений трикутник 179">
            <a:extLst>
              <a:ext uri="{FF2B5EF4-FFF2-40B4-BE49-F238E27FC236}">
                <a16:creationId xmlns:a16="http://schemas.microsoft.com/office/drawing/2014/main" xmlns="" id="{52934C85-EC38-CFA0-DD63-90D62BF8F6AF}"/>
              </a:ext>
            </a:extLst>
          </p:cNvPr>
          <p:cNvSpPr/>
          <p:nvPr/>
        </p:nvSpPr>
        <p:spPr>
          <a:xfrm>
            <a:off x="7405083" y="4167298"/>
            <a:ext cx="519769" cy="57868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1" name="Рівнобедрений трикутник 180">
            <a:extLst>
              <a:ext uri="{FF2B5EF4-FFF2-40B4-BE49-F238E27FC236}">
                <a16:creationId xmlns:a16="http://schemas.microsoft.com/office/drawing/2014/main" xmlns="" id="{8763D2E8-CBEC-4801-4D24-2FBCD2F1F067}"/>
              </a:ext>
            </a:extLst>
          </p:cNvPr>
          <p:cNvSpPr/>
          <p:nvPr/>
        </p:nvSpPr>
        <p:spPr>
          <a:xfrm>
            <a:off x="8190981" y="4167298"/>
            <a:ext cx="519769" cy="57868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2" name="Рівнобедрений трикутник 181">
            <a:extLst>
              <a:ext uri="{FF2B5EF4-FFF2-40B4-BE49-F238E27FC236}">
                <a16:creationId xmlns:a16="http://schemas.microsoft.com/office/drawing/2014/main" xmlns="" id="{06DC101F-F615-FE1F-314B-EF130A593850}"/>
              </a:ext>
            </a:extLst>
          </p:cNvPr>
          <p:cNvSpPr/>
          <p:nvPr/>
        </p:nvSpPr>
        <p:spPr>
          <a:xfrm>
            <a:off x="8970373" y="4167298"/>
            <a:ext cx="519769" cy="57868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3" name="Рівнобедрений трикутник 182">
            <a:extLst>
              <a:ext uri="{FF2B5EF4-FFF2-40B4-BE49-F238E27FC236}">
                <a16:creationId xmlns:a16="http://schemas.microsoft.com/office/drawing/2014/main" xmlns="" id="{5C0A9D42-9D7E-6F8D-F16F-EFFDC20C88DA}"/>
              </a:ext>
            </a:extLst>
          </p:cNvPr>
          <p:cNvSpPr/>
          <p:nvPr/>
        </p:nvSpPr>
        <p:spPr>
          <a:xfrm>
            <a:off x="7481952" y="5135311"/>
            <a:ext cx="519769" cy="57868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4" name="Рівнобедрений трикутник 183">
            <a:extLst>
              <a:ext uri="{FF2B5EF4-FFF2-40B4-BE49-F238E27FC236}">
                <a16:creationId xmlns:a16="http://schemas.microsoft.com/office/drawing/2014/main" xmlns="" id="{07454FF7-335C-8D87-0E11-0159C605A0EF}"/>
              </a:ext>
            </a:extLst>
          </p:cNvPr>
          <p:cNvSpPr/>
          <p:nvPr/>
        </p:nvSpPr>
        <p:spPr>
          <a:xfrm>
            <a:off x="8267850" y="5135311"/>
            <a:ext cx="519769" cy="57868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5" name="Рівнобедрений трикутник 184">
            <a:extLst>
              <a:ext uri="{FF2B5EF4-FFF2-40B4-BE49-F238E27FC236}">
                <a16:creationId xmlns:a16="http://schemas.microsoft.com/office/drawing/2014/main" xmlns="" id="{1C024D8E-A264-30A3-C6DC-D5FE8A36F38B}"/>
              </a:ext>
            </a:extLst>
          </p:cNvPr>
          <p:cNvSpPr/>
          <p:nvPr/>
        </p:nvSpPr>
        <p:spPr>
          <a:xfrm>
            <a:off x="9047242" y="5135311"/>
            <a:ext cx="519769" cy="57868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6" name="Овал 185">
            <a:extLst>
              <a:ext uri="{FF2B5EF4-FFF2-40B4-BE49-F238E27FC236}">
                <a16:creationId xmlns:a16="http://schemas.microsoft.com/office/drawing/2014/main" xmlns="" id="{C2937B7F-E4AB-0F23-77DA-CE82242AAAD2}"/>
              </a:ext>
            </a:extLst>
          </p:cNvPr>
          <p:cNvSpPr/>
          <p:nvPr/>
        </p:nvSpPr>
        <p:spPr>
          <a:xfrm>
            <a:off x="10752576" y="4107434"/>
            <a:ext cx="384048" cy="3775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Овал 186">
            <a:extLst>
              <a:ext uri="{FF2B5EF4-FFF2-40B4-BE49-F238E27FC236}">
                <a16:creationId xmlns:a16="http://schemas.microsoft.com/office/drawing/2014/main" xmlns="" id="{8FF00ADC-3C59-67D7-D4EF-04634B3A9FE6}"/>
              </a:ext>
            </a:extLst>
          </p:cNvPr>
          <p:cNvSpPr/>
          <p:nvPr/>
        </p:nvSpPr>
        <p:spPr>
          <a:xfrm>
            <a:off x="10752576" y="4807628"/>
            <a:ext cx="384048" cy="3775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8" name="Овал 187">
            <a:extLst>
              <a:ext uri="{FF2B5EF4-FFF2-40B4-BE49-F238E27FC236}">
                <a16:creationId xmlns:a16="http://schemas.microsoft.com/office/drawing/2014/main" xmlns="" id="{18FBE55C-5F32-3DF5-9411-EC654261F3B3}"/>
              </a:ext>
            </a:extLst>
          </p:cNvPr>
          <p:cNvSpPr/>
          <p:nvPr/>
        </p:nvSpPr>
        <p:spPr>
          <a:xfrm>
            <a:off x="10752576" y="5500189"/>
            <a:ext cx="384048" cy="3775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9" name="Овал 188">
            <a:extLst>
              <a:ext uri="{FF2B5EF4-FFF2-40B4-BE49-F238E27FC236}">
                <a16:creationId xmlns:a16="http://schemas.microsoft.com/office/drawing/2014/main" xmlns="" id="{E7202DC0-E5F9-FD8F-F4E5-F5551F04E7F1}"/>
              </a:ext>
            </a:extLst>
          </p:cNvPr>
          <p:cNvSpPr/>
          <p:nvPr/>
        </p:nvSpPr>
        <p:spPr>
          <a:xfrm>
            <a:off x="10114840" y="5185140"/>
            <a:ext cx="384048" cy="3775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0" name="Овал 189">
            <a:extLst>
              <a:ext uri="{FF2B5EF4-FFF2-40B4-BE49-F238E27FC236}">
                <a16:creationId xmlns:a16="http://schemas.microsoft.com/office/drawing/2014/main" xmlns="" id="{C5445497-0092-B712-33AB-C8D4663B9858}"/>
              </a:ext>
            </a:extLst>
          </p:cNvPr>
          <p:cNvSpPr/>
          <p:nvPr/>
        </p:nvSpPr>
        <p:spPr>
          <a:xfrm>
            <a:off x="10129220" y="4400339"/>
            <a:ext cx="384048" cy="3775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Овал 190">
            <a:extLst>
              <a:ext uri="{FF2B5EF4-FFF2-40B4-BE49-F238E27FC236}">
                <a16:creationId xmlns:a16="http://schemas.microsoft.com/office/drawing/2014/main" xmlns="" id="{37C47F5E-7977-0697-FD14-E655B00BC22A}"/>
              </a:ext>
            </a:extLst>
          </p:cNvPr>
          <p:cNvSpPr/>
          <p:nvPr/>
        </p:nvSpPr>
        <p:spPr>
          <a:xfrm>
            <a:off x="11399944" y="5185140"/>
            <a:ext cx="384048" cy="3775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xmlns="" id="{2E92153D-AF1F-5DCC-776A-F9584B39DD27}"/>
              </a:ext>
            </a:extLst>
          </p:cNvPr>
          <p:cNvSpPr/>
          <p:nvPr/>
        </p:nvSpPr>
        <p:spPr>
          <a:xfrm>
            <a:off x="11414324" y="4400339"/>
            <a:ext cx="384048" cy="37751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7E37C56E-A8A0-81AD-BAFF-C6BF4EE2A148}"/>
              </a:ext>
            </a:extLst>
          </p:cNvPr>
          <p:cNvSpPr txBox="1"/>
          <p:nvPr/>
        </p:nvSpPr>
        <p:spPr>
          <a:xfrm>
            <a:off x="1482393" y="1148724"/>
            <a:ext cx="8749012" cy="647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З'єднай кісточку доміно з відповідною </a:t>
            </a:r>
            <a:r>
              <a:rPr lang="uk-UA" sz="2000" dirty="0" smtClean="0">
                <a:solidFill>
                  <a:srgbClr val="7030A0"/>
                </a:solidFill>
              </a:rPr>
              <a:t>множиною. Яке </a:t>
            </a:r>
            <a:r>
              <a:rPr lang="uk-UA" sz="2000" dirty="0">
                <a:solidFill>
                  <a:srgbClr val="7030A0"/>
                </a:solidFill>
              </a:rPr>
              <a:t>це число?</a:t>
            </a:r>
          </a:p>
        </p:txBody>
      </p:sp>
      <p:cxnSp>
        <p:nvCxnSpPr>
          <p:cNvPr id="195" name="Пряма сполучна лінія 194">
            <a:extLst>
              <a:ext uri="{FF2B5EF4-FFF2-40B4-BE49-F238E27FC236}">
                <a16:creationId xmlns:a16="http://schemas.microsoft.com/office/drawing/2014/main" xmlns="" id="{40EC41C7-5A75-7947-0A3E-2A5EDC7998E6}"/>
              </a:ext>
            </a:extLst>
          </p:cNvPr>
          <p:cNvCxnSpPr>
            <a:cxnSpLocks/>
          </p:cNvCxnSpPr>
          <p:nvPr/>
        </p:nvCxnSpPr>
        <p:spPr>
          <a:xfrm>
            <a:off x="1380479" y="3073652"/>
            <a:ext cx="4660857" cy="139441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 сполучна лінія 196">
            <a:extLst>
              <a:ext uri="{FF2B5EF4-FFF2-40B4-BE49-F238E27FC236}">
                <a16:creationId xmlns:a16="http://schemas.microsoft.com/office/drawing/2014/main" xmlns="" id="{47228E48-ADFC-390F-D150-6AA89E58386A}"/>
              </a:ext>
            </a:extLst>
          </p:cNvPr>
          <p:cNvCxnSpPr>
            <a:cxnSpLocks/>
          </p:cNvCxnSpPr>
          <p:nvPr/>
        </p:nvCxnSpPr>
        <p:spPr>
          <a:xfrm>
            <a:off x="3778753" y="3090536"/>
            <a:ext cx="6973823" cy="960082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xmlns="" id="{C3CBF001-870D-A28C-0C25-7FA17A5FC9F2}"/>
              </a:ext>
            </a:extLst>
          </p:cNvPr>
          <p:cNvCxnSpPr>
            <a:cxnSpLocks/>
          </p:cNvCxnSpPr>
          <p:nvPr/>
        </p:nvCxnSpPr>
        <p:spPr>
          <a:xfrm flipH="1">
            <a:off x="3622920" y="3117751"/>
            <a:ext cx="2563993" cy="1282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xmlns="" id="{2EE67077-0474-2C7E-2013-DFFC33215BFE}"/>
              </a:ext>
            </a:extLst>
          </p:cNvPr>
          <p:cNvCxnSpPr>
            <a:cxnSpLocks/>
          </p:cNvCxnSpPr>
          <p:nvPr/>
        </p:nvCxnSpPr>
        <p:spPr>
          <a:xfrm flipH="1">
            <a:off x="8449667" y="3117751"/>
            <a:ext cx="78018" cy="959834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 сполучна лінія 202">
            <a:extLst>
              <a:ext uri="{FF2B5EF4-FFF2-40B4-BE49-F238E27FC236}">
                <a16:creationId xmlns:a16="http://schemas.microsoft.com/office/drawing/2014/main" xmlns="" id="{B82C6656-CB82-F025-1F8B-075EFE5AC5F5}"/>
              </a:ext>
            </a:extLst>
          </p:cNvPr>
          <p:cNvCxnSpPr>
            <a:cxnSpLocks/>
          </p:cNvCxnSpPr>
          <p:nvPr/>
        </p:nvCxnSpPr>
        <p:spPr>
          <a:xfrm flipH="1">
            <a:off x="2029134" y="3087612"/>
            <a:ext cx="8913255" cy="97416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9EEDDCD9-7DC9-B88D-575A-B2D7959D895E}"/>
              </a:ext>
            </a:extLst>
          </p:cNvPr>
          <p:cNvSpPr txBox="1"/>
          <p:nvPr/>
        </p:nvSpPr>
        <p:spPr>
          <a:xfrm>
            <a:off x="5968806" y="5834515"/>
            <a:ext cx="63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739913B7-56A7-DB23-9A00-73C47F9D6415}"/>
              </a:ext>
            </a:extLst>
          </p:cNvPr>
          <p:cNvSpPr txBox="1"/>
          <p:nvPr/>
        </p:nvSpPr>
        <p:spPr>
          <a:xfrm>
            <a:off x="8190981" y="5834515"/>
            <a:ext cx="63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F3404204-2B40-160A-8BC6-AC09395D985F}"/>
              </a:ext>
            </a:extLst>
          </p:cNvPr>
          <p:cNvSpPr txBox="1"/>
          <p:nvPr/>
        </p:nvSpPr>
        <p:spPr>
          <a:xfrm>
            <a:off x="10752576" y="5834515"/>
            <a:ext cx="63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65309B75-6426-7CD4-B191-064225E11827}"/>
              </a:ext>
            </a:extLst>
          </p:cNvPr>
          <p:cNvSpPr txBox="1"/>
          <p:nvPr/>
        </p:nvSpPr>
        <p:spPr>
          <a:xfrm>
            <a:off x="3684039" y="5844740"/>
            <a:ext cx="63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6565C698-0174-73B2-DC08-A42ECD250BDF}"/>
              </a:ext>
            </a:extLst>
          </p:cNvPr>
          <p:cNvSpPr txBox="1"/>
          <p:nvPr/>
        </p:nvSpPr>
        <p:spPr>
          <a:xfrm>
            <a:off x="1157204" y="5834515"/>
            <a:ext cx="63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9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7" grpId="0"/>
      <p:bldP spid="208" grpId="0"/>
      <p:bldP spid="209" grpId="0"/>
      <p:bldP spid="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62133" y="607523"/>
            <a:ext cx="8732066" cy="709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8587" y="4491987"/>
            <a:ext cx="5084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будемо вивчати  число і цифру 8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Навчимося писати цифру 8.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76657" y="2298681"/>
            <a:ext cx="2743200" cy="42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9" y="1719852"/>
            <a:ext cx="2056597" cy="45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31310" y="1719852"/>
            <a:ext cx="349403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Два </a:t>
            </a:r>
            <a:r>
              <a:rPr lang="ru-RU" sz="2400" b="1" dirty="0" err="1">
                <a:solidFill>
                  <a:schemeClr val="bg1"/>
                </a:solidFill>
              </a:rPr>
              <a:t>кільця</a:t>
            </a:r>
            <a:r>
              <a:rPr lang="ru-RU" sz="2400" b="1" dirty="0">
                <a:solidFill>
                  <a:schemeClr val="bg1"/>
                </a:solidFill>
              </a:rPr>
              <a:t> без </a:t>
            </a:r>
            <a:r>
              <a:rPr lang="ru-RU" sz="2400" b="1" dirty="0" err="1">
                <a:solidFill>
                  <a:schemeClr val="bg1"/>
                </a:solidFill>
              </a:rPr>
              <a:t>кінця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У </a:t>
            </a:r>
            <a:r>
              <a:rPr lang="ru-RU" sz="2400" b="1" dirty="0" err="1">
                <a:solidFill>
                  <a:schemeClr val="bg1"/>
                </a:solidFill>
              </a:rPr>
              <a:t>середині</a:t>
            </a:r>
            <a:r>
              <a:rPr lang="ru-RU" sz="2400" b="1" dirty="0">
                <a:solidFill>
                  <a:schemeClr val="bg1"/>
                </a:solidFill>
              </a:rPr>
              <a:t> – без </a:t>
            </a:r>
            <a:r>
              <a:rPr lang="ru-RU" sz="2400" b="1" dirty="0" err="1">
                <a:solidFill>
                  <a:schemeClr val="bg1"/>
                </a:solidFill>
              </a:rPr>
              <a:t>цвяха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Якщо</a:t>
            </a:r>
            <a:r>
              <a:rPr lang="ru-RU" sz="2400" b="1" dirty="0">
                <a:solidFill>
                  <a:schemeClr val="bg1"/>
                </a:solidFill>
              </a:rPr>
              <a:t> я </a:t>
            </a:r>
            <a:r>
              <a:rPr lang="ru-RU" sz="2400" b="1" dirty="0" err="1">
                <a:solidFill>
                  <a:schemeClr val="bg1"/>
                </a:solidFill>
              </a:rPr>
              <a:t>перегорнусь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То </a:t>
            </a:r>
            <a:r>
              <a:rPr lang="ru-RU" sz="2400" b="1" dirty="0" err="1">
                <a:solidFill>
                  <a:schemeClr val="bg1"/>
                </a:solidFill>
              </a:rPr>
              <a:t>ніяк</a:t>
            </a:r>
            <a:r>
              <a:rPr lang="ru-RU" sz="2400" b="1" dirty="0">
                <a:solidFill>
                  <a:schemeClr val="bg1"/>
                </a:solidFill>
              </a:rPr>
              <a:t> я не </a:t>
            </a:r>
            <a:r>
              <a:rPr lang="ru-RU" sz="2400" b="1" dirty="0" err="1">
                <a:solidFill>
                  <a:schemeClr val="bg1"/>
                </a:solidFill>
              </a:rPr>
              <a:t>змінюсь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21308" y="3375641"/>
            <a:ext cx="1504035" cy="6174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Вісім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https://o.remove.bg/downloads/49b40321-9b0e-4d74-879a-b4a6914618b8/14020553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"/>
          <a:stretch/>
        </p:blipFill>
        <p:spPr bwMode="auto">
          <a:xfrm>
            <a:off x="6970145" y="1548826"/>
            <a:ext cx="1864883" cy="26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22508" y="2901382"/>
            <a:ext cx="4976953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>
                <a:solidFill>
                  <a:srgbClr val="7030A0"/>
                </a:solidFill>
              </a:rPr>
              <a:t>Сніговик Морквяний Ніс</a:t>
            </a:r>
          </a:p>
          <a:p>
            <a:pPr fontAlgn="base"/>
            <a:r>
              <a:rPr lang="uk-UA" sz="3200" b="1" i="0" dirty="0">
                <a:solidFill>
                  <a:srgbClr val="7030A0"/>
                </a:solidFill>
                <a:effectLst/>
              </a:rPr>
              <a:t>Вгору віника підніс</a:t>
            </a:r>
          </a:p>
        </p:txBody>
      </p:sp>
      <p:pic>
        <p:nvPicPr>
          <p:cNvPr id="7" name="Picture 4" descr="Клипарт Снеговики на прозрачном фоне. I.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915" flipH="1">
            <a:off x="393553" y="2599563"/>
            <a:ext cx="3114235" cy="38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68962" y="531068"/>
            <a:ext cx="8732066" cy="8296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3200" b="1" dirty="0" smtClean="0">
                <a:solidFill>
                  <a:schemeClr val="bg1"/>
                </a:solidFill>
              </a:rPr>
              <a:t>діяльності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2509" y="4176965"/>
            <a:ext cx="4976953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>
                <a:solidFill>
                  <a:srgbClr val="7030A0"/>
                </a:solidFill>
              </a:rPr>
              <a:t>І питає: «Перехожі,</a:t>
            </a:r>
          </a:p>
          <a:p>
            <a:pPr fontAlgn="base"/>
            <a:r>
              <a:rPr lang="uk-UA" sz="3200" b="1" i="0" dirty="0">
                <a:solidFill>
                  <a:srgbClr val="7030A0"/>
                </a:solidFill>
                <a:effectLst/>
              </a:rPr>
              <a:t>На яку я цифру схожий?»</a:t>
            </a:r>
            <a:endParaRPr lang="ru-RU" sz="3200" b="1" i="0" dirty="0">
              <a:solidFill>
                <a:srgbClr val="7030A0"/>
              </a:solidFill>
              <a:effectLst/>
            </a:endParaRPr>
          </a:p>
        </p:txBody>
      </p:sp>
      <p:pic>
        <p:nvPicPr>
          <p:cNvPr id="1026" name="Picture 2" descr="8 номер PNG скачать бесплатно | PNG Mart">
            <a:extLst>
              <a:ext uri="{FF2B5EF4-FFF2-40B4-BE49-F238E27FC236}">
                <a16:creationId xmlns:a16="http://schemas.microsoft.com/office/drawing/2014/main" xmlns="" id="{DB26ACAE-3C56-0551-0EE8-7D2606AC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9347" y="1096009"/>
            <a:ext cx="3608771" cy="44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68291" y="1540028"/>
            <a:ext cx="34015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2400" b="1" dirty="0" smtClean="0">
                <a:solidFill>
                  <a:srgbClr val="7030A0"/>
                </a:solidFill>
              </a:rPr>
              <a:t>На що схожа цифра 8?</a:t>
            </a:r>
            <a:endParaRPr lang="uk-UA" sz="2400" b="1" i="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13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541DA3AE-3D5F-0358-E4C2-E00C636D4359}"/>
              </a:ext>
            </a:extLst>
          </p:cNvPr>
          <p:cNvCxnSpPr>
            <a:cxnSpLocks/>
          </p:cNvCxnSpPr>
          <p:nvPr/>
        </p:nvCxnSpPr>
        <p:spPr>
          <a:xfrm flipH="1">
            <a:off x="4585337" y="2250254"/>
            <a:ext cx="323317" cy="16886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C2EF2F3-BDC7-37F0-03E2-335A6EB02CD4}"/>
              </a:ext>
            </a:extLst>
          </p:cNvPr>
          <p:cNvSpPr/>
          <p:nvPr/>
        </p:nvSpPr>
        <p:spPr>
          <a:xfrm>
            <a:off x="6646279" y="1946705"/>
            <a:ext cx="1774448" cy="18038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30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363B7F18-86C8-7F91-91AD-7014CA8A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32" y="1892822"/>
            <a:ext cx="1929887" cy="19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xmlns="" id="{5CF9BBCB-5498-5D23-E1FC-6A979B7BAE7B}"/>
              </a:ext>
            </a:extLst>
          </p:cNvPr>
          <p:cNvCxnSpPr>
            <a:cxnSpLocks/>
          </p:cNvCxnSpPr>
          <p:nvPr/>
        </p:nvCxnSpPr>
        <p:spPr>
          <a:xfrm flipV="1">
            <a:off x="7531748" y="2301975"/>
            <a:ext cx="0" cy="56373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xmlns="" id="{D01B2DEE-638B-57ED-B7C9-3C18B9F24362}"/>
              </a:ext>
            </a:extLst>
          </p:cNvPr>
          <p:cNvCxnSpPr>
            <a:cxnSpLocks/>
          </p:cNvCxnSpPr>
          <p:nvPr/>
        </p:nvCxnSpPr>
        <p:spPr>
          <a:xfrm flipH="1">
            <a:off x="7196952" y="2834364"/>
            <a:ext cx="346966" cy="24350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AEFFC5BA-A572-5677-32A9-D14114C53B15}"/>
              </a:ext>
            </a:extLst>
          </p:cNvPr>
          <p:cNvSpPr/>
          <p:nvPr/>
        </p:nvSpPr>
        <p:spPr>
          <a:xfrm>
            <a:off x="7455951" y="2750067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ECF3C7-C519-91E9-06D8-FBB72B853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89925" l="6529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6915" y="1646911"/>
            <a:ext cx="2047751" cy="18859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85E3CF6-3691-F144-89B9-25500C7F6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487" l="8462" r="98462">
                        <a14:foregroundMark x1="68462" y1="39896" x2="68462" y2="39896"/>
                        <a14:foregroundMark x1="65077" y1="54404" x2="65077" y2="54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2386" y="3858231"/>
            <a:ext cx="3374461" cy="2003911"/>
          </a:xfrm>
          <a:prstGeom prst="rect">
            <a:avLst/>
          </a:prstGeom>
        </p:spPr>
      </p:pic>
      <p:pic>
        <p:nvPicPr>
          <p:cNvPr id="1026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2D77F6F9-CD65-690D-49B8-4843F50D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29" y="3339371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51C77C99-09F4-32F1-2D5C-D4C36AEA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37" y="3626583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D36094A8-655C-2B9E-F155-6F435E70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61" y="4065169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D5FD28B8-AABD-0EE2-2D77-C34EA175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21" y="3035821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45BCF38E-0A36-7431-23DC-0C779B9C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42" y="4347510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xmlns="" id="{09243A28-2CCD-E01C-5730-3BE103AC9EB2}"/>
              </a:ext>
            </a:extLst>
          </p:cNvPr>
          <p:cNvCxnSpPr>
            <a:cxnSpLocks/>
          </p:cNvCxnSpPr>
          <p:nvPr/>
        </p:nvCxnSpPr>
        <p:spPr>
          <a:xfrm>
            <a:off x="4954869" y="2229911"/>
            <a:ext cx="718285" cy="142637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35C40DC1-707D-4321-626D-A5376606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76" y="3433267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0B058A6C-F725-1BB5-86B3-C880CB8D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98" y="4191484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олілінія: фігура 40">
            <a:extLst>
              <a:ext uri="{FF2B5EF4-FFF2-40B4-BE49-F238E27FC236}">
                <a16:creationId xmlns:a16="http://schemas.microsoft.com/office/drawing/2014/main" xmlns="" id="{C2D1DCD6-DE2F-B39C-F5FD-D7797FA39C93}"/>
              </a:ext>
            </a:extLst>
          </p:cNvPr>
          <p:cNvSpPr/>
          <p:nvPr/>
        </p:nvSpPr>
        <p:spPr>
          <a:xfrm rot="2954503">
            <a:off x="5073980" y="1857602"/>
            <a:ext cx="192017" cy="524516"/>
          </a:xfrm>
          <a:custGeom>
            <a:avLst/>
            <a:gdLst>
              <a:gd name="connsiteX0" fmla="*/ 62144 w 426128"/>
              <a:gd name="connsiteY0" fmla="*/ 426128 h 426128"/>
              <a:gd name="connsiteX1" fmla="*/ 0 w 426128"/>
              <a:gd name="connsiteY1" fmla="*/ 195308 h 426128"/>
              <a:gd name="connsiteX2" fmla="*/ 79899 w 426128"/>
              <a:gd name="connsiteY2" fmla="*/ 44388 h 426128"/>
              <a:gd name="connsiteX3" fmla="*/ 257453 w 426128"/>
              <a:gd name="connsiteY3" fmla="*/ 0 h 426128"/>
              <a:gd name="connsiteX4" fmla="*/ 426128 w 426128"/>
              <a:gd name="connsiteY4" fmla="*/ 186431 h 426128"/>
              <a:gd name="connsiteX5" fmla="*/ 310719 w 426128"/>
              <a:gd name="connsiteY5" fmla="*/ 372862 h 426128"/>
              <a:gd name="connsiteX6" fmla="*/ 62144 w 426128"/>
              <a:gd name="connsiteY6" fmla="*/ 426128 h 426128"/>
              <a:gd name="connsiteX0" fmla="*/ 62144 w 426961"/>
              <a:gd name="connsiteY0" fmla="*/ 426128 h 426128"/>
              <a:gd name="connsiteX1" fmla="*/ 0 w 426961"/>
              <a:gd name="connsiteY1" fmla="*/ 195308 h 426128"/>
              <a:gd name="connsiteX2" fmla="*/ 79899 w 426961"/>
              <a:gd name="connsiteY2" fmla="*/ 44388 h 426128"/>
              <a:gd name="connsiteX3" fmla="*/ 257453 w 426961"/>
              <a:gd name="connsiteY3" fmla="*/ 0 h 426128"/>
              <a:gd name="connsiteX4" fmla="*/ 426128 w 426961"/>
              <a:gd name="connsiteY4" fmla="*/ 186431 h 426128"/>
              <a:gd name="connsiteX5" fmla="*/ 310719 w 426961"/>
              <a:gd name="connsiteY5" fmla="*/ 372862 h 426128"/>
              <a:gd name="connsiteX6" fmla="*/ 62144 w 426961"/>
              <a:gd name="connsiteY6" fmla="*/ 426128 h 426128"/>
              <a:gd name="connsiteX0" fmla="*/ 62144 w 426961"/>
              <a:gd name="connsiteY0" fmla="*/ 433827 h 433827"/>
              <a:gd name="connsiteX1" fmla="*/ 0 w 426961"/>
              <a:gd name="connsiteY1" fmla="*/ 203007 h 433827"/>
              <a:gd name="connsiteX2" fmla="*/ 79899 w 426961"/>
              <a:gd name="connsiteY2" fmla="*/ 52087 h 433827"/>
              <a:gd name="connsiteX3" fmla="*/ 257453 w 426961"/>
              <a:gd name="connsiteY3" fmla="*/ 7699 h 433827"/>
              <a:gd name="connsiteX4" fmla="*/ 426128 w 426961"/>
              <a:gd name="connsiteY4" fmla="*/ 194130 h 433827"/>
              <a:gd name="connsiteX5" fmla="*/ 310719 w 426961"/>
              <a:gd name="connsiteY5" fmla="*/ 380561 h 433827"/>
              <a:gd name="connsiteX6" fmla="*/ 62144 w 426961"/>
              <a:gd name="connsiteY6" fmla="*/ 433827 h 43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961" h="433827">
                <a:moveTo>
                  <a:pt x="62144" y="433827"/>
                </a:moveTo>
                <a:lnTo>
                  <a:pt x="0" y="203007"/>
                </a:lnTo>
                <a:cubicBezTo>
                  <a:pt x="2959" y="139384"/>
                  <a:pt x="36990" y="84638"/>
                  <a:pt x="79899" y="52087"/>
                </a:cubicBezTo>
                <a:cubicBezTo>
                  <a:pt x="122808" y="19536"/>
                  <a:pt x="199748" y="-15975"/>
                  <a:pt x="257453" y="7699"/>
                </a:cubicBezTo>
                <a:cubicBezTo>
                  <a:pt x="315158" y="31373"/>
                  <a:pt x="417250" y="131986"/>
                  <a:pt x="426128" y="194130"/>
                </a:cubicBezTo>
                <a:cubicBezTo>
                  <a:pt x="435006" y="256274"/>
                  <a:pt x="371383" y="340612"/>
                  <a:pt x="310719" y="380561"/>
                </a:cubicBezTo>
                <a:lnTo>
                  <a:pt x="62144" y="433827"/>
                </a:lnTo>
                <a:close/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xmlns="" id="{917161D5-5AB4-59FC-2274-8B398558E536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4627534" y="2119860"/>
            <a:ext cx="299367" cy="11966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xmlns="" id="{B8E5E583-2A2A-94C0-4529-DE57EBDA9203}"/>
              </a:ext>
            </a:extLst>
          </p:cNvPr>
          <p:cNvCxnSpPr>
            <a:cxnSpLocks/>
            <a:stCxn id="41" idx="0"/>
          </p:cNvCxnSpPr>
          <p:nvPr/>
        </p:nvCxnSpPr>
        <p:spPr>
          <a:xfrm flipH="1">
            <a:off x="4585337" y="2239526"/>
            <a:ext cx="341564" cy="30209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xmlns="" id="{A828D8A4-ABB1-B0EF-A475-92E2C1F9A732}"/>
              </a:ext>
            </a:extLst>
          </p:cNvPr>
          <p:cNvCxnSpPr>
            <a:cxnSpLocks/>
          </p:cNvCxnSpPr>
          <p:nvPr/>
        </p:nvCxnSpPr>
        <p:spPr>
          <a:xfrm>
            <a:off x="4567717" y="4267802"/>
            <a:ext cx="123500" cy="24545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xmlns="" id="{26326426-A06F-45A5-4DB6-2E16959E4B15}"/>
              </a:ext>
            </a:extLst>
          </p:cNvPr>
          <p:cNvCxnSpPr>
            <a:cxnSpLocks/>
          </p:cNvCxnSpPr>
          <p:nvPr/>
        </p:nvCxnSpPr>
        <p:spPr>
          <a:xfrm>
            <a:off x="4835910" y="4657129"/>
            <a:ext cx="251293" cy="10158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xmlns="" id="{BB7DB155-A297-CCC3-07EA-613BFBDA6B64}"/>
              </a:ext>
            </a:extLst>
          </p:cNvPr>
          <p:cNvCxnSpPr>
            <a:cxnSpLocks/>
          </p:cNvCxnSpPr>
          <p:nvPr/>
        </p:nvCxnSpPr>
        <p:spPr>
          <a:xfrm flipV="1">
            <a:off x="5242082" y="4486179"/>
            <a:ext cx="249051" cy="24025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xmlns="" id="{A1892ED5-9423-7DEB-F09D-850662F31232}"/>
              </a:ext>
            </a:extLst>
          </p:cNvPr>
          <p:cNvCxnSpPr>
            <a:cxnSpLocks/>
          </p:cNvCxnSpPr>
          <p:nvPr/>
        </p:nvCxnSpPr>
        <p:spPr>
          <a:xfrm flipV="1">
            <a:off x="5608822" y="3603001"/>
            <a:ext cx="38251" cy="63564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Бублики Завод Алешина Яичные - купить с доставкой на дом в СберМаркет">
            <a:extLst>
              <a:ext uri="{FF2B5EF4-FFF2-40B4-BE49-F238E27FC236}">
                <a16:creationId xmlns:a16="http://schemas.microsoft.com/office/drawing/2014/main" xmlns="" id="{EC592972-1156-C820-932E-D8E3F12C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10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30" y="3844472"/>
            <a:ext cx="822410" cy="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Пибоди и Шерман">
            <a:extLst>
              <a:ext uri="{FF2B5EF4-FFF2-40B4-BE49-F238E27FC236}">
                <a16:creationId xmlns:a16="http://schemas.microsoft.com/office/drawing/2014/main" xmlns="" id="{45072136-30B0-748D-4A01-977AFAED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6" y="2983852"/>
            <a:ext cx="1821974" cy="27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EC31ACA-43F4-8B86-9F46-9F667FF0DD91}"/>
              </a:ext>
            </a:extLst>
          </p:cNvPr>
          <p:cNvSpPr/>
          <p:nvPr/>
        </p:nvSpPr>
        <p:spPr>
          <a:xfrm>
            <a:off x="916141" y="1471212"/>
            <a:ext cx="3324420" cy="1132740"/>
          </a:xfrm>
          <a:prstGeom prst="wedgeRoundRectCallout">
            <a:avLst>
              <a:gd name="adj1" fmla="val 642"/>
              <a:gd name="adj2" fmla="val 91805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 зображено на </a:t>
            </a:r>
            <a:r>
              <a:rPr lang="uk-UA" sz="2400" b="1" dirty="0" smtClean="0">
                <a:solidFill>
                  <a:srgbClr val="7030A0"/>
                </a:solidFill>
              </a:rPr>
              <a:t>кожному малюнку</a:t>
            </a:r>
            <a:r>
              <a:rPr lang="uk-UA" sz="24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32271" y="450263"/>
            <a:ext cx="8732066" cy="8387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Число і цифра </a:t>
            </a:r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41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6993</TotalTime>
  <Words>594</Words>
  <Application>Microsoft Office PowerPoint</Application>
  <PresentationFormat>Произвольный</PresentationFormat>
  <Paragraphs>173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643</cp:revision>
  <dcterms:created xsi:type="dcterms:W3CDTF">2018-01-05T16:38:53Z</dcterms:created>
  <dcterms:modified xsi:type="dcterms:W3CDTF">2023-10-15T15:48:27Z</dcterms:modified>
</cp:coreProperties>
</file>