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09" r:id="rId3"/>
    <p:sldId id="310" r:id="rId4"/>
    <p:sldId id="311" r:id="rId5"/>
    <p:sldId id="278" r:id="rId6"/>
    <p:sldId id="285" r:id="rId7"/>
    <p:sldId id="287" r:id="rId8"/>
    <p:sldId id="289" r:id="rId9"/>
    <p:sldId id="295" r:id="rId10"/>
    <p:sldId id="291" r:id="rId11"/>
    <p:sldId id="290" r:id="rId12"/>
    <p:sldId id="296" r:id="rId13"/>
    <p:sldId id="297" r:id="rId14"/>
    <p:sldId id="299" r:id="rId15"/>
    <p:sldId id="307" r:id="rId16"/>
    <p:sldId id="301" r:id="rId17"/>
    <p:sldId id="302" r:id="rId18"/>
    <p:sldId id="312" r:id="rId19"/>
    <p:sldId id="31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C31D58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6602" y="3985477"/>
            <a:ext cx="948630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Як доглядати за органами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зору </a:t>
            </a:r>
            <a:r>
              <a:rPr lang="uk-UA" sz="4800" b="1" dirty="0">
                <a:solidFill>
                  <a:schemeClr val="bg1"/>
                </a:solidFill>
              </a:rPr>
              <a:t>і слуху? 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ºÐ»Ð¸Ð¿Ð°ÑÑ ÑÐ»ÑÑÐ°ÑÑ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64" y="620427"/>
            <a:ext cx="2571703" cy="291941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r="16496"/>
          <a:stretch/>
        </p:blipFill>
        <p:spPr>
          <a:xfrm>
            <a:off x="1260000" y="620427"/>
            <a:ext cx="2520000" cy="291941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92880" y="1211812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8488" y="373343"/>
            <a:ext cx="8732066" cy="9266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Що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НЕ </a:t>
            </a:r>
            <a:r>
              <a:rPr lang="ru-RU" sz="3600" b="1" dirty="0" err="1" smtClean="0">
                <a:solidFill>
                  <a:schemeClr val="bg1"/>
                </a:solidFill>
              </a:rPr>
              <a:t>робити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щоб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вберегти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зір</a:t>
            </a:r>
            <a:r>
              <a:rPr lang="ru-RU" sz="36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72" y="1631840"/>
            <a:ext cx="2523170" cy="150745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64586" y="4333167"/>
            <a:ext cx="4943000" cy="8652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 Не </a:t>
            </a:r>
            <a:r>
              <a:rPr lang="uk-UA" sz="2400" b="1" dirty="0" smtClean="0"/>
              <a:t>захоплюйся переглядом телевізійних програм.</a:t>
            </a:r>
            <a:endParaRPr lang="uk-UA" sz="2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9079590" y="1679538"/>
            <a:ext cx="2622134" cy="1490966"/>
            <a:chOff x="6188298" y="2416125"/>
            <a:chExt cx="5454203" cy="4306647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188298" y="2446986"/>
              <a:ext cx="5454203" cy="41856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188298" y="2416125"/>
              <a:ext cx="5454203" cy="43066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Скругленный прямоугольник 10"/>
          <p:cNvSpPr/>
          <p:nvPr/>
        </p:nvSpPr>
        <p:spPr>
          <a:xfrm>
            <a:off x="664586" y="3442771"/>
            <a:ext cx="4943000" cy="605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 </a:t>
            </a:r>
            <a:r>
              <a:rPr lang="uk-UA" sz="2400" b="1" dirty="0" smtClean="0"/>
              <a:t>Не грай довго в комп’ютерні ігри. </a:t>
            </a:r>
            <a:endParaRPr lang="uk-UA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65" y="3858416"/>
            <a:ext cx="3064411" cy="1911427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grpSp>
        <p:nvGrpSpPr>
          <p:cNvPr id="15" name="Группа 14"/>
          <p:cNvGrpSpPr/>
          <p:nvPr/>
        </p:nvGrpSpPr>
        <p:grpSpPr>
          <a:xfrm>
            <a:off x="5873344" y="3979457"/>
            <a:ext cx="2930367" cy="1763272"/>
            <a:chOff x="6188298" y="2446986"/>
            <a:chExt cx="5454203" cy="430664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6188298" y="2446986"/>
              <a:ext cx="5454203" cy="41856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188298" y="2446986"/>
              <a:ext cx="5454203" cy="43066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Скругленный прямоугольник 17"/>
          <p:cNvSpPr/>
          <p:nvPr/>
        </p:nvSpPr>
        <p:spPr>
          <a:xfrm>
            <a:off x="664586" y="2678507"/>
            <a:ext cx="4943000" cy="6531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Не три </a:t>
            </a:r>
            <a:r>
              <a:rPr lang="uk-UA" sz="2400" b="1" dirty="0" smtClean="0"/>
              <a:t>очі брудними руками! </a:t>
            </a:r>
            <a:endParaRPr lang="uk-UA" sz="20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72" y="3442771"/>
            <a:ext cx="2240377" cy="289755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grpSp>
        <p:nvGrpSpPr>
          <p:cNvPr id="20" name="Группа 19"/>
          <p:cNvGrpSpPr/>
          <p:nvPr/>
        </p:nvGrpSpPr>
        <p:grpSpPr>
          <a:xfrm>
            <a:off x="9277820" y="3442771"/>
            <a:ext cx="1942879" cy="2876242"/>
            <a:chOff x="6355723" y="2343955"/>
            <a:chExt cx="5454203" cy="430664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355723" y="2374816"/>
              <a:ext cx="5454203" cy="41856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355723" y="2343955"/>
              <a:ext cx="5454203" cy="43066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13990"/>
          <a:stretch/>
        </p:blipFill>
        <p:spPr>
          <a:xfrm>
            <a:off x="6078555" y="1442455"/>
            <a:ext cx="2800921" cy="188924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664586" y="1386983"/>
            <a:ext cx="5544921" cy="1000095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Не читай </a:t>
            </a:r>
            <a:r>
              <a:rPr lang="ru-RU" sz="2400" b="1" dirty="0" err="1"/>
              <a:t>лежачи</a:t>
            </a:r>
            <a:r>
              <a:rPr lang="ru-RU" sz="2400" b="1" dirty="0"/>
              <a:t>! </a:t>
            </a:r>
            <a:r>
              <a:rPr lang="ru-RU" sz="2400" b="1" dirty="0" err="1" smtClean="0"/>
              <a:t>Відстань</a:t>
            </a:r>
            <a:r>
              <a:rPr lang="ru-RU" sz="2400" b="1" dirty="0" smtClean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книгою і </a:t>
            </a:r>
            <a:r>
              <a:rPr lang="ru-RU" sz="2400" b="1" dirty="0" err="1"/>
              <a:t>очима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бути не </a:t>
            </a:r>
            <a:r>
              <a:rPr lang="ru-RU" sz="2400" b="1" dirty="0" err="1"/>
              <a:t>менше</a:t>
            </a:r>
            <a:r>
              <a:rPr lang="ru-RU" sz="2400" b="1" dirty="0"/>
              <a:t> 33 см. </a:t>
            </a:r>
            <a:endParaRPr lang="uk-UA" sz="24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154319" y="1456125"/>
            <a:ext cx="2649392" cy="1937792"/>
            <a:chOff x="6355723" y="2343955"/>
            <a:chExt cx="5454203" cy="4306647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355723" y="2374816"/>
              <a:ext cx="5454203" cy="41856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6355723" y="2343955"/>
              <a:ext cx="5454203" cy="43066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Скругленный прямоугольник 27"/>
          <p:cNvSpPr/>
          <p:nvPr/>
        </p:nvSpPr>
        <p:spPr>
          <a:xfrm>
            <a:off x="664586" y="5438347"/>
            <a:ext cx="4943000" cy="662993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 </a:t>
            </a:r>
            <a:r>
              <a:rPr lang="uk-UA" sz="2400" b="1" dirty="0" smtClean="0"/>
              <a:t>Щодня роби зарядку для очей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2329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1331" y="395377"/>
            <a:ext cx="8897076" cy="9486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Виконай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тренувальні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вправи</a:t>
            </a:r>
            <a:r>
              <a:rPr lang="ru-RU" sz="3200" b="1" dirty="0">
                <a:solidFill>
                  <a:schemeClr val="bg1"/>
                </a:solidFill>
              </a:rPr>
              <a:t> для очей. 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Стеж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очима</a:t>
            </a:r>
            <a:r>
              <a:rPr lang="ru-RU" sz="3200" b="1" dirty="0">
                <a:solidFill>
                  <a:schemeClr val="bg1"/>
                </a:solidFill>
              </a:rPr>
              <a:t> за </a:t>
            </a:r>
            <a:r>
              <a:rPr lang="ru-RU" sz="3200" b="1" dirty="0" err="1">
                <a:solidFill>
                  <a:schemeClr val="bg1"/>
                </a:solidFill>
              </a:rPr>
              <a:t>стрілочкою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fs02.vseosvita.ua/0200ugql-2e31/009-0x0.jpg?t=51cc293adf348d20663facbc9affa64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21087" r="1738" b="1750"/>
          <a:stretch/>
        </p:blipFill>
        <p:spPr bwMode="auto">
          <a:xfrm>
            <a:off x="1671331" y="1344057"/>
            <a:ext cx="8897075" cy="53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366" y="513809"/>
            <a:ext cx="10493568" cy="10908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Розглянь світлини. </a:t>
            </a:r>
            <a:r>
              <a:rPr lang="uk-UA" sz="2800" b="1" dirty="0" smtClean="0">
                <a:solidFill>
                  <a:schemeClr val="bg1"/>
                </a:solidFill>
              </a:rPr>
              <a:t>Кому </a:t>
            </a:r>
            <a:r>
              <a:rPr lang="uk-UA" sz="2800" b="1" dirty="0">
                <a:solidFill>
                  <a:schemeClr val="bg1"/>
                </a:solidFill>
              </a:rPr>
              <a:t>навушники можуть нанести шкоду, а кому вони необхідні. Чому?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70" y="3576918"/>
            <a:ext cx="5498364" cy="282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6" y="1778811"/>
            <a:ext cx="4992703" cy="321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00579" y="1908542"/>
            <a:ext cx="5265534" cy="16683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Людям, професії </a:t>
            </a:r>
            <a:r>
              <a:rPr lang="uk-UA" sz="2400" b="1" dirty="0" err="1" smtClean="0"/>
              <a:t>яих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пов’зані</a:t>
            </a:r>
            <a:r>
              <a:rPr lang="uk-UA" sz="2400" b="1" dirty="0" smtClean="0"/>
              <a:t> з гучними звуками в цехах, навушники необхідні для збереження слуху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48931" y="5221242"/>
            <a:ext cx="4638639" cy="9788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Використання навушників на вулиці може нанести шкоду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20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333" y="615714"/>
            <a:ext cx="10443990" cy="8406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Розглянь світлини. Поміркуй, як можна берегти свій слух в воді?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0" y="3931477"/>
            <a:ext cx="3892904" cy="259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3" y="1687757"/>
            <a:ext cx="4991078" cy="224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799147" y="1799269"/>
            <a:ext cx="4353955" cy="11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З’ясуй, чи всі твої бабусі і дідусі добре чують.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7524" b="1572"/>
          <a:stretch/>
        </p:blipFill>
        <p:spPr>
          <a:xfrm>
            <a:off x="7311389" y="3332604"/>
            <a:ext cx="3615914" cy="31412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2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8146" y="384361"/>
            <a:ext cx="8732066" cy="7613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Прослухай </a:t>
            </a:r>
            <a:r>
              <a:rPr lang="uk-UA" sz="3600" b="1" dirty="0">
                <a:solidFill>
                  <a:schemeClr val="bg1"/>
                </a:solidFill>
              </a:rPr>
              <a:t>вірш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0020" y="1223053"/>
            <a:ext cx="4800565" cy="3954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Заболіло в зайця вухо,</a:t>
            </a:r>
          </a:p>
          <a:p>
            <a:pPr algn="ctr"/>
            <a:r>
              <a:rPr lang="uk-UA" sz="2400" b="1" dirty="0"/>
              <a:t>Не хотів він маму </a:t>
            </a:r>
            <a:r>
              <a:rPr lang="uk-UA" sz="2400" b="1" dirty="0" err="1"/>
              <a:t>слухать</a:t>
            </a:r>
            <a:r>
              <a:rPr lang="uk-UA" sz="2400" b="1" dirty="0"/>
              <a:t>.</a:t>
            </a:r>
          </a:p>
          <a:p>
            <a:pPr algn="ctr"/>
            <a:r>
              <a:rPr lang="uk-UA" sz="2400" b="1" dirty="0"/>
              <a:t>Зайчик шляпку не носив.</a:t>
            </a:r>
          </a:p>
          <a:p>
            <a:pPr algn="ctr"/>
            <a:r>
              <a:rPr lang="uk-UA" sz="2400" b="1" dirty="0"/>
              <a:t>Довгі вуха застудив.</a:t>
            </a:r>
          </a:p>
          <a:p>
            <a:pPr algn="ctr"/>
            <a:r>
              <a:rPr lang="uk-UA" sz="2400" b="1" dirty="0"/>
              <a:t>Мама сина лікувала:</a:t>
            </a:r>
          </a:p>
          <a:p>
            <a:pPr algn="ctr"/>
            <a:r>
              <a:rPr lang="uk-UA" sz="2400" b="1" dirty="0"/>
              <a:t>В вушко ліки заливала.</a:t>
            </a:r>
          </a:p>
          <a:p>
            <a:pPr algn="ctr"/>
            <a:r>
              <a:rPr lang="uk-UA" sz="2400" b="1" dirty="0"/>
              <a:t>Мазями розтерла спинку,</a:t>
            </a:r>
          </a:p>
          <a:p>
            <a:pPr algn="ctr"/>
            <a:r>
              <a:rPr lang="uk-UA" sz="2400" b="1" dirty="0"/>
              <a:t>Дала чаю із малинки.</a:t>
            </a:r>
          </a:p>
          <a:p>
            <a:pPr algn="ctr"/>
            <a:r>
              <a:rPr lang="uk-UA" sz="2400" b="1" dirty="0"/>
              <a:t>Не болять в маляти вуха.</a:t>
            </a:r>
          </a:p>
          <a:p>
            <a:pPr algn="ctr"/>
            <a:r>
              <a:rPr lang="uk-UA" sz="2400" b="1" dirty="0"/>
              <a:t>Буде зайчик маму </a:t>
            </a:r>
            <a:r>
              <a:rPr lang="uk-UA" sz="2400" b="1" dirty="0" err="1"/>
              <a:t>слухать</a:t>
            </a:r>
            <a:r>
              <a:rPr lang="uk-UA" sz="2400" b="1" dirty="0"/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3" t="2282" r="15217"/>
          <a:stretch/>
        </p:blipFill>
        <p:spPr>
          <a:xfrm>
            <a:off x="6448200" y="1223053"/>
            <a:ext cx="4692012" cy="443611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09851" y="5187181"/>
            <a:ext cx="4800565" cy="5902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в зайчика заболіло вухо?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0673" y="5783734"/>
            <a:ext cx="4618920" cy="576451"/>
          </a:xfrm>
          <a:prstGeom prst="roundRect">
            <a:avLst/>
          </a:prstGeom>
          <a:solidFill>
            <a:srgbClr val="FF31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мама лікувала зайчика?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422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99" y="1391201"/>
            <a:ext cx="917853" cy="193589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04115" y="1391201"/>
            <a:ext cx="5035654" cy="5918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err="1"/>
              <a:t>Ніколи</a:t>
            </a:r>
            <a:r>
              <a:rPr lang="ru-RU" sz="2400" b="1" dirty="0"/>
              <a:t> не кричи </a:t>
            </a:r>
            <a:r>
              <a:rPr lang="ru-RU" sz="2400" b="1" dirty="0" err="1"/>
              <a:t>нікому</a:t>
            </a:r>
            <a:r>
              <a:rPr lang="ru-RU" sz="2400" b="1" dirty="0"/>
              <a:t> в </a:t>
            </a:r>
            <a:r>
              <a:rPr lang="ru-RU" sz="2400" b="1" dirty="0" err="1"/>
              <a:t>вухо</a:t>
            </a:r>
            <a:r>
              <a:rPr lang="ru-RU" sz="2400" b="1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98" y="1322906"/>
            <a:ext cx="2454915" cy="457696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2756" r="13340"/>
          <a:stretch/>
        </p:blipFill>
        <p:spPr>
          <a:xfrm>
            <a:off x="474994" y="1346308"/>
            <a:ext cx="1172988" cy="193589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647982" y="439247"/>
            <a:ext cx="8732066" cy="728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Запам’ятай поради лікаря Айболить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94371" y="2819766"/>
            <a:ext cx="4045398" cy="10146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/>
              <a:t>Бережи</a:t>
            </a:r>
            <a:r>
              <a:rPr lang="ru-RU" sz="2400" b="1" dirty="0"/>
              <a:t> </a:t>
            </a:r>
            <a:r>
              <a:rPr lang="ru-RU" sz="2400" b="1" dirty="0" err="1"/>
              <a:t>вуха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холоду, сильного </a:t>
            </a:r>
            <a:r>
              <a:rPr lang="ru-RU" sz="2400" b="1" dirty="0" err="1"/>
              <a:t>вітру</a:t>
            </a:r>
            <a:r>
              <a:rPr lang="ru-RU" sz="2400" b="1" dirty="0"/>
              <a:t>, морозу.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35" y="3327095"/>
            <a:ext cx="1747021" cy="246357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43128" y="2082379"/>
            <a:ext cx="5096641" cy="638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Не </a:t>
            </a:r>
            <a:r>
              <a:rPr lang="ru-RU" sz="2400" b="1" dirty="0" err="1"/>
              <a:t>пхай</a:t>
            </a:r>
            <a:r>
              <a:rPr lang="ru-RU" sz="2400" b="1" dirty="0"/>
              <a:t> у </a:t>
            </a:r>
            <a:r>
              <a:rPr lang="ru-RU" sz="2400" b="1" dirty="0" err="1"/>
              <a:t>вуха</a:t>
            </a:r>
            <a:r>
              <a:rPr lang="ru-RU" sz="2400" b="1" dirty="0"/>
              <a:t> </a:t>
            </a:r>
            <a:r>
              <a:rPr lang="ru-RU" sz="2400" b="1" dirty="0" err="1"/>
              <a:t>сторонні</a:t>
            </a:r>
            <a:r>
              <a:rPr lang="ru-RU" sz="2400" b="1" dirty="0"/>
              <a:t> </a:t>
            </a:r>
            <a:r>
              <a:rPr lang="ru-RU" sz="2400" b="1" dirty="0" err="1"/>
              <a:t>предмети</a:t>
            </a:r>
            <a:r>
              <a:rPr lang="ru-RU" sz="2400" b="1" dirty="0"/>
              <a:t>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8" y="3467880"/>
            <a:ext cx="1464611" cy="216174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288096" y="3884625"/>
            <a:ext cx="2971961" cy="918434"/>
          </a:xfrm>
          <a:prstGeom prst="roundRect">
            <a:avLst/>
          </a:prstGeom>
          <a:solidFill>
            <a:srgbClr val="FF31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Давай </a:t>
            </a:r>
            <a:r>
              <a:rPr lang="ru-RU" sz="2400" b="1" dirty="0" err="1"/>
              <a:t>відпочити</a:t>
            </a:r>
            <a:r>
              <a:rPr lang="ru-RU" sz="2400" b="1" dirty="0"/>
              <a:t> слуху </a:t>
            </a:r>
            <a:r>
              <a:rPr lang="ru-RU" sz="2400" b="1" dirty="0" err="1"/>
              <a:t>від</a:t>
            </a:r>
            <a:r>
              <a:rPr lang="ru-RU" sz="2400" b="1" dirty="0"/>
              <a:t> шуму!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88096" y="4914167"/>
            <a:ext cx="2492651" cy="986569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err="1"/>
              <a:t>Періодично</a:t>
            </a:r>
            <a:r>
              <a:rPr lang="ru-RU" sz="2400" b="1" dirty="0"/>
              <a:t> чисть </a:t>
            </a:r>
            <a:r>
              <a:rPr lang="ru-RU" sz="2400" b="1" dirty="0" err="1"/>
              <a:t>вуха</a:t>
            </a:r>
            <a:r>
              <a:rPr lang="ru-RU" sz="2400" b="1" dirty="0"/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80" y="4647644"/>
            <a:ext cx="1588618" cy="1963951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14" y="4080344"/>
            <a:ext cx="1545339" cy="2127927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54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7376" y="494528"/>
            <a:ext cx="8732066" cy="706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1340400"/>
            <a:ext cx="3579252" cy="282611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443" y="2753459"/>
            <a:ext cx="3401980" cy="31977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4" b="100000" l="500" r="99750">
                        <a14:foregroundMark x1="41375" y1="55556" x2="53125" y2="59392"/>
                        <a14:foregroundMark x1="19125" y1="88492" x2="62500" y2="89021"/>
                        <a14:foregroundMark x1="75875" y1="89550" x2="77125" y2="90212"/>
                        <a14:foregroundMark x1="79750" y1="91799" x2="79750" y2="91799"/>
                        <a14:foregroundMark x1="22750" y1="83333" x2="79250" y2="85317"/>
                        <a14:foregroundMark x1="7500" y1="89815" x2="27750" y2="98810"/>
                        <a14:foregroundMark x1="3000" y1="94709" x2="8375" y2="99603"/>
                        <a14:foregroundMark x1="13750" y1="83466" x2="19125" y2="88624"/>
                        <a14:foregroundMark x1="25500" y1="97090" x2="98875" y2="97222"/>
                        <a14:foregroundMark x1="90750" y1="92593" x2="80000" y2="81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24" y="3349275"/>
            <a:ext cx="3059444" cy="289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15" y="1458236"/>
            <a:ext cx="2579866" cy="333662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 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81831" y="1624977"/>
            <a:ext cx="2588424" cy="706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Хто з дітей береже свій </a:t>
            </a:r>
            <a:r>
              <a:rPr lang="uk-UA" sz="2400" b="1" dirty="0" smtClean="0">
                <a:solidFill>
                  <a:schemeClr val="bg1"/>
                </a:solidFill>
              </a:rPr>
              <a:t>зір?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4914" y="1373495"/>
            <a:ext cx="2989416" cy="1032178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Допиши </a:t>
            </a:r>
            <a:r>
              <a:rPr lang="uk-UA" sz="4000" b="1" dirty="0" smtClean="0">
                <a:solidFill>
                  <a:srgbClr val="FF0000"/>
                </a:solidFill>
              </a:rPr>
              <a:t>не</a:t>
            </a:r>
            <a:r>
              <a:rPr lang="uk-UA" sz="2400" b="1" dirty="0" smtClean="0">
                <a:solidFill>
                  <a:schemeClr val="bg1"/>
                </a:solidFill>
              </a:rPr>
              <a:t> там, де це потрібно.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9500" y="1697787"/>
            <a:ext cx="5641981" cy="81286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smtClean="0"/>
              <a:t>Чисть </a:t>
            </a:r>
            <a:r>
              <a:rPr lang="ru-RU" sz="2400" b="1" dirty="0" err="1" smtClean="0"/>
              <a:t>вуха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09500" y="2673124"/>
            <a:ext cx="5641981" cy="7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err="1"/>
              <a:t>Колупайся</a:t>
            </a:r>
            <a:r>
              <a:rPr lang="ru-RU" sz="2400" b="1" dirty="0"/>
              <a:t> у </a:t>
            </a:r>
            <a:r>
              <a:rPr lang="ru-RU" sz="2400" b="1" dirty="0" err="1"/>
              <a:t>вусі</a:t>
            </a:r>
            <a:r>
              <a:rPr lang="ru-RU" sz="2400" b="1" dirty="0"/>
              <a:t> </a:t>
            </a:r>
            <a:r>
              <a:rPr lang="ru-RU" sz="2400" b="1" dirty="0" err="1" smtClean="0"/>
              <a:t>гострими</a:t>
            </a:r>
            <a:r>
              <a:rPr lang="ru-RU" sz="2400" b="1" dirty="0" smtClean="0"/>
              <a:t> </a:t>
            </a:r>
            <a:r>
              <a:rPr lang="ru-RU" sz="2400" b="1" dirty="0"/>
              <a:t>предметами.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9500" y="3522591"/>
            <a:ext cx="5641981" cy="638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err="1"/>
              <a:t>Мий</a:t>
            </a:r>
            <a:r>
              <a:rPr lang="ru-RU" sz="2400" b="1" dirty="0"/>
              <a:t> </a:t>
            </a:r>
            <a:r>
              <a:rPr lang="ru-RU" sz="2400" b="1" dirty="0" err="1"/>
              <a:t>вуха</a:t>
            </a:r>
            <a:r>
              <a:rPr lang="ru-RU" sz="24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09500" y="4318264"/>
            <a:ext cx="5641981" cy="738304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err="1"/>
              <a:t>Слухай</a:t>
            </a:r>
            <a:r>
              <a:rPr lang="ru-RU" sz="2400" b="1" dirty="0"/>
              <a:t> </a:t>
            </a:r>
            <a:r>
              <a:rPr lang="ru-RU" sz="2400" b="1" dirty="0" err="1" smtClean="0"/>
              <a:t>дуже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гучну</a:t>
            </a:r>
            <a:r>
              <a:rPr lang="ru-RU" sz="2400" b="1" dirty="0" smtClean="0"/>
              <a:t> </a:t>
            </a:r>
            <a:r>
              <a:rPr lang="ru-RU" sz="2400" b="1" dirty="0" err="1"/>
              <a:t>музику</a:t>
            </a:r>
            <a:r>
              <a:rPr lang="ru-RU" sz="2400" b="1" dirty="0"/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 №2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276" y="2673124"/>
            <a:ext cx="718309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5419" y="4395209"/>
            <a:ext cx="783055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9904" y="1697787"/>
            <a:ext cx="738681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4000" dirty="0" smtClean="0"/>
              <a:t>    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0276" y="3541434"/>
            <a:ext cx="731809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4000" dirty="0" smtClean="0"/>
              <a:t>    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5310" y="4348682"/>
            <a:ext cx="723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не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5538" y="2664296"/>
            <a:ext cx="723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не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09500" y="494528"/>
            <a:ext cx="8732066" cy="730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Вуха - орган слуху | ЯДС | 1 клас | НУШ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2823412"/>
            <a:ext cx="4290082" cy="241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8392" y="1492401"/>
            <a:ext cx="2786744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Поясни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64386" y="2422712"/>
            <a:ext cx="3670192" cy="11052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можеш зберегти свій </a:t>
            </a:r>
            <a:r>
              <a:rPr lang="uk-UA" sz="2800" b="1" dirty="0" smtClean="0">
                <a:solidFill>
                  <a:schemeClr val="bg1"/>
                </a:solidFill>
              </a:rPr>
              <a:t>зір? </a:t>
            </a:r>
            <a:r>
              <a:rPr lang="uk-UA" sz="2800" b="1" dirty="0">
                <a:solidFill>
                  <a:schemeClr val="bg1"/>
                </a:solidFill>
              </a:rPr>
              <a:t>Розкажи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7685" y="493621"/>
            <a:ext cx="9633858" cy="833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0850" y="4244478"/>
            <a:ext cx="3670192" cy="11052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можеш зберегти свій слух? Розкажи</a:t>
            </a:r>
          </a:p>
        </p:txBody>
      </p:sp>
      <p:pic>
        <p:nvPicPr>
          <p:cNvPr id="3074" name="Picture 2" descr="D:\1 клас\3 Я досліджую світ\Картки Вух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3" y="3121442"/>
            <a:ext cx="2961295" cy="28651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8184"/>
          <a:stretch/>
        </p:blipFill>
        <p:spPr bwMode="auto">
          <a:xfrm>
            <a:off x="7847895" y="3824198"/>
            <a:ext cx="2704529" cy="273756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 descr="Міфи про зір: що корисно і що шкідливо для очей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30063"/>
          <a:stretch/>
        </p:blipFill>
        <p:spPr bwMode="auto">
          <a:xfrm>
            <a:off x="6643761" y="1584000"/>
            <a:ext cx="4572000" cy="1944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618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" y="2004695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5" y="1982924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2" y="2014042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99070" y="5134975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3102" y="5134976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1251" y="5134974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2045834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5134974"/>
            <a:ext cx="2430916" cy="9174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втомлений/</a:t>
            </a:r>
          </a:p>
          <a:p>
            <a:pPr algn="ctr"/>
            <a:r>
              <a:rPr lang="uk-UA" sz="2400" b="1" dirty="0" smtClean="0"/>
              <a:t>втомлена!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8701" y="1329786"/>
            <a:ext cx="67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4" y="1545769"/>
            <a:ext cx="2612816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0" y="1545766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648915" y="1545771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976" y="4906377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8941" y="4853485"/>
            <a:ext cx="1836284" cy="12751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138" y="4800595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1545769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4792781"/>
            <a:ext cx="2104294" cy="133587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454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80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531" y="3450595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</a:t>
            </a:r>
            <a:r>
              <a:rPr lang="uk-UA" sz="2400" b="1" dirty="0"/>
              <a:t>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Листопад - місяць опалого листя 🍁... - Український контент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1405361"/>
            <a:ext cx="4612186" cy="296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gor Melika: «ЗОЛОТА ПОРА» – ОСІННІ ФОТОГРАФІЇ КАРП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47" y="3951514"/>
            <a:ext cx="422846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истопад - місяць падолист. Народні прикмети листопада. Сад і город.  Порадник - Новини Рівного. Відео on-line. Все про телекомпанію - Телеканал  «Рівне 1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81" y="4033157"/>
            <a:ext cx="4127862" cy="257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635" y="406394"/>
            <a:ext cx="10322805" cy="8164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Вправа</a:t>
            </a:r>
            <a:r>
              <a:rPr lang="ru-RU" sz="3600" b="1" dirty="0"/>
              <a:t> «</a:t>
            </a:r>
            <a:r>
              <a:rPr lang="ru-RU" sz="3600" b="1" dirty="0" err="1"/>
              <a:t>Ранкові</a:t>
            </a:r>
            <a:r>
              <a:rPr lang="ru-RU" sz="3600" b="1" dirty="0"/>
              <a:t> </a:t>
            </a:r>
            <a:r>
              <a:rPr lang="ru-RU" sz="3600" b="1" dirty="0" err="1"/>
              <a:t>враження</a:t>
            </a:r>
            <a:r>
              <a:rPr lang="ru-RU" sz="3600" b="1" dirty="0"/>
              <a:t> за </a:t>
            </a:r>
            <a:r>
              <a:rPr lang="ru-RU" sz="3600" b="1" dirty="0" err="1"/>
              <a:t>даним</a:t>
            </a:r>
            <a:r>
              <a:rPr lang="ru-RU" sz="3600" b="1" dirty="0"/>
              <a:t> початком»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498" y="1533520"/>
            <a:ext cx="4527932" cy="8156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Сьогодні</a:t>
            </a:r>
            <a:r>
              <a:rPr lang="ru-RU" sz="2400" b="1" dirty="0"/>
              <a:t> я </a:t>
            </a:r>
            <a:r>
              <a:rPr lang="ru-RU" sz="2400" b="1" dirty="0" err="1" smtClean="0"/>
              <a:t>помітив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помітила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почув</a:t>
            </a:r>
            <a:r>
              <a:rPr lang="ru-RU" sz="2400" b="1" dirty="0" smtClean="0"/>
              <a:t>/ </a:t>
            </a:r>
            <a:r>
              <a:rPr lang="ru-RU" sz="2400" b="1" dirty="0" err="1" smtClean="0"/>
              <a:t>почула</a:t>
            </a:r>
            <a:r>
              <a:rPr lang="ru-RU" sz="2400" b="1" dirty="0" smtClean="0"/>
              <a:t> </a:t>
            </a:r>
            <a:r>
              <a:rPr lang="ru-RU" sz="2400" b="1" dirty="0"/>
              <a:t>…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5928" y="2555434"/>
            <a:ext cx="4394827" cy="760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Вранці</a:t>
            </a:r>
            <a:r>
              <a:rPr lang="ru-RU" sz="2400" b="1" dirty="0"/>
              <a:t> мене </a:t>
            </a:r>
            <a:r>
              <a:rPr lang="ru-RU" sz="2400" b="1" dirty="0" err="1"/>
              <a:t>здивувало</a:t>
            </a:r>
            <a:r>
              <a:rPr lang="ru-RU" sz="2400" b="1" dirty="0"/>
              <a:t> …</a:t>
            </a:r>
          </a:p>
        </p:txBody>
      </p:sp>
      <p:pic>
        <p:nvPicPr>
          <p:cNvPr id="11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25" y="2344782"/>
            <a:ext cx="2956462" cy="41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05929" y="3543010"/>
            <a:ext cx="4394826" cy="739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Очі</a:t>
            </a:r>
            <a:r>
              <a:rPr lang="ru-RU" sz="2400" b="1" dirty="0"/>
              <a:t> нам </a:t>
            </a:r>
            <a:r>
              <a:rPr lang="ru-RU" sz="2400" b="1" dirty="0" err="1"/>
              <a:t>потрібні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…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498" y="4515636"/>
            <a:ext cx="4358257" cy="717378"/>
          </a:xfrm>
          <a:prstGeom prst="roundRect">
            <a:avLst/>
          </a:prstGeom>
          <a:solidFill>
            <a:srgbClr val="FF31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Вуха</a:t>
            </a:r>
            <a:r>
              <a:rPr lang="ru-RU" sz="2400" b="1" dirty="0"/>
              <a:t> нам </a:t>
            </a:r>
            <a:r>
              <a:rPr lang="ru-RU" sz="2400" b="1" dirty="0" err="1"/>
              <a:t>потрібні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…</a:t>
            </a:r>
          </a:p>
        </p:txBody>
      </p:sp>
      <p:pic>
        <p:nvPicPr>
          <p:cNvPr id="5123" name="Picture 3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29" y="1346748"/>
            <a:ext cx="3283027" cy="2417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артинки до тестів\!!!!_ЭСМИРА 1\4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12" y="3818613"/>
            <a:ext cx="2715659" cy="2715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5779" y="515970"/>
            <a:ext cx="8732066" cy="861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96316" y="1633364"/>
            <a:ext cx="5306534" cy="9005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Подумай, </a:t>
            </a:r>
            <a:r>
              <a:rPr lang="uk-UA" sz="2400" b="1" dirty="0"/>
              <a:t>чи буває </a:t>
            </a:r>
            <a:r>
              <a:rPr lang="uk-UA" sz="2400" b="1" dirty="0" smtClean="0"/>
              <a:t>так, </a:t>
            </a:r>
            <a:r>
              <a:rPr lang="uk-UA" sz="2400" b="1" dirty="0"/>
              <a:t>що вушка чи очі хворіють?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2571" y="2692479"/>
            <a:ext cx="5306534" cy="7668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</a:t>
            </a:r>
            <a:r>
              <a:rPr lang="uk-UA" sz="2400" b="1" dirty="0" smtClean="0"/>
              <a:t>ти гадаєш, </a:t>
            </a:r>
            <a:r>
              <a:rPr lang="uk-UA" sz="2400" b="1" dirty="0"/>
              <a:t>чи можна доглядати за вухами, очима?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9866" b="8203"/>
          <a:stretch/>
        </p:blipFill>
        <p:spPr>
          <a:xfrm>
            <a:off x="6508586" y="2784341"/>
            <a:ext cx="1388527" cy="2398759"/>
          </a:xfrm>
          <a:prstGeom prst="rect">
            <a:avLst/>
          </a:prstGeom>
        </p:spPr>
      </p:pic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39" y="1457094"/>
            <a:ext cx="3049385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72571" y="3639385"/>
            <a:ext cx="5306534" cy="1635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Сьогодні на </a:t>
            </a:r>
            <a:r>
              <a:rPr lang="uk-UA" sz="2400" b="1" dirty="0" err="1" smtClean="0"/>
              <a:t>уроці</a:t>
            </a:r>
            <a:r>
              <a:rPr lang="uk-UA" sz="2400" b="1" dirty="0" smtClean="0"/>
              <a:t> ти довідаєшся, </a:t>
            </a:r>
          </a:p>
          <a:p>
            <a:pPr algn="ctr"/>
            <a:r>
              <a:rPr lang="uk-UA" sz="2400" b="1" dirty="0" smtClean="0"/>
              <a:t>як запобігати хворобам та ушкодженням органів зору та слуху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08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083" y="494529"/>
            <a:ext cx="8732066" cy="728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Порівняй малюнки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22048" y="1338464"/>
            <a:ext cx="9485497" cy="5251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З’ясуй, на якому з них джерело світла розташовано неправильно.</a:t>
            </a:r>
            <a:endParaRPr lang="ru-RU" sz="2400" b="1" dirty="0"/>
          </a:p>
        </p:txBody>
      </p:sp>
      <p:pic>
        <p:nvPicPr>
          <p:cNvPr id="1026" name="Picture 2" descr="D:\1 клас\3 Я досліджую світ\1 УРОКИ 2023\Тиждень 09\№25 Як доглядати за органами зору і слуху\2023-11-02_161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5" y="1995081"/>
            <a:ext cx="4276425" cy="260996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клас\3 Я досліджую світ\1 УРОКИ 2023\Тиждень 09\№25 Як доглядати за органами зору і слуху\2023-11-02_161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53" y="1995081"/>
            <a:ext cx="4499943" cy="260996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6293" y="4731316"/>
            <a:ext cx="6687538" cy="1314192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Якісне освітлення є найпершим другом для здоров’я очей. </a:t>
            </a:r>
            <a:endParaRPr lang="ru-RU" sz="3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99527" y="4772631"/>
            <a:ext cx="3523761" cy="1314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Пригадай, хто із твоїх рідних пише правою рукою, а хто – лівою.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46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1370" y="472298"/>
            <a:ext cx="8732066" cy="7065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Проведи дослідження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65037" y="1426275"/>
            <a:ext cx="4485783" cy="16971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 якого боку потрібно розташувати джерело </a:t>
            </a:r>
            <a:r>
              <a:rPr lang="uk-UA" sz="2400" b="1" dirty="0" smtClean="0"/>
              <a:t>світла для тебе, </a:t>
            </a:r>
            <a:r>
              <a:rPr lang="uk-UA" sz="2400" b="1" dirty="0"/>
              <a:t>щоб краще </a:t>
            </a:r>
            <a:r>
              <a:rPr lang="uk-UA" sz="2400" b="1" dirty="0" smtClean="0"/>
              <a:t>бачити, читати, писати?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5038" y="3534215"/>
            <a:ext cx="4485782" cy="16845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Розпитай у членів своєї </a:t>
            </a:r>
            <a:r>
              <a:rPr lang="uk-UA" sz="2400" b="1" dirty="0" smtClean="0"/>
              <a:t>родини, </a:t>
            </a:r>
            <a:r>
              <a:rPr lang="uk-UA" sz="2400" b="1" dirty="0"/>
              <a:t>в кого який зір.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Хто </a:t>
            </a:r>
            <a:r>
              <a:rPr lang="uk-UA" sz="2400" b="1" dirty="0"/>
              <a:t>вимушений користуватися окулярами? Чому?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1" y="1570160"/>
            <a:ext cx="2223371" cy="4864811"/>
          </a:xfrm>
          <a:prstGeom prst="rect">
            <a:avLst/>
          </a:prstGeom>
        </p:spPr>
      </p:pic>
      <p:pic>
        <p:nvPicPr>
          <p:cNvPr id="6146" name="Picture 2" descr="D:\Картинки до тестів\Людина\Учень в окуляр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08" y="1570160"/>
            <a:ext cx="2748779" cy="412316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3285" r="2892" b="2748"/>
          <a:stretch/>
        </p:blipFill>
        <p:spPr>
          <a:xfrm rot="5400000">
            <a:off x="7794075" y="1710000"/>
            <a:ext cx="2160000" cy="14400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37" y="1420666"/>
            <a:ext cx="2300083" cy="1564395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7" t="2381" r="10730"/>
          <a:stretch/>
        </p:blipFill>
        <p:spPr>
          <a:xfrm>
            <a:off x="9943376" y="3015789"/>
            <a:ext cx="1803044" cy="189605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02" y="5035903"/>
            <a:ext cx="2403223" cy="135181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63" y="5049726"/>
            <a:ext cx="1989669" cy="138315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0" y="4665610"/>
            <a:ext cx="2182828" cy="185540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13889" r="3379" b="14027"/>
          <a:stretch/>
        </p:blipFill>
        <p:spPr>
          <a:xfrm>
            <a:off x="5703038" y="1683589"/>
            <a:ext cx="2451037" cy="1901667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784373" y="494528"/>
            <a:ext cx="8732066" cy="6952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Що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робити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щоб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вберегти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зір</a:t>
            </a:r>
            <a:r>
              <a:rPr lang="ru-RU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986" y="1331551"/>
            <a:ext cx="5205497" cy="21448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щодня</a:t>
            </a:r>
            <a:r>
              <a:rPr lang="ru-RU" sz="2400" b="1" dirty="0"/>
              <a:t> </a:t>
            </a:r>
            <a:r>
              <a:rPr lang="ru-RU" sz="2400" b="1" dirty="0" err="1"/>
              <a:t>бувати</a:t>
            </a:r>
            <a:r>
              <a:rPr lang="ru-RU" sz="2400" b="1" dirty="0"/>
              <a:t> на </a:t>
            </a:r>
            <a:r>
              <a:rPr lang="ru-RU" sz="2400" b="1" dirty="0" err="1"/>
              <a:t>свіжому</a:t>
            </a:r>
            <a:r>
              <a:rPr lang="ru-RU" sz="2400" b="1" dirty="0"/>
              <a:t> </a:t>
            </a:r>
            <a:r>
              <a:rPr lang="ru-RU" sz="2400" b="1" dirty="0" err="1"/>
              <a:t>повітрі</a:t>
            </a:r>
            <a:r>
              <a:rPr lang="ru-RU" sz="2400" b="1" dirty="0"/>
              <a:t>, </a:t>
            </a:r>
            <a:r>
              <a:rPr lang="ru-RU" sz="2400" b="1" dirty="0" err="1"/>
              <a:t>граючи</a:t>
            </a:r>
            <a:r>
              <a:rPr lang="ru-RU" sz="2400" b="1" dirty="0"/>
              <a:t> в </a:t>
            </a:r>
            <a:r>
              <a:rPr lang="ru-RU" sz="2400" b="1" dirty="0" err="1"/>
              <a:t>рухливі</a:t>
            </a:r>
            <a:r>
              <a:rPr lang="ru-RU" sz="2400" b="1" dirty="0"/>
              <a:t> </a:t>
            </a:r>
            <a:r>
              <a:rPr lang="ru-RU" sz="2400" b="1" dirty="0" err="1"/>
              <a:t>ігри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займаючись</a:t>
            </a:r>
            <a:r>
              <a:rPr lang="ru-RU" sz="2400" b="1" dirty="0"/>
              <a:t> спортом, але при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слід</a:t>
            </a:r>
            <a:r>
              <a:rPr lang="ru-RU" sz="2400" b="1" dirty="0"/>
              <a:t> </a:t>
            </a:r>
            <a:r>
              <a:rPr lang="ru-RU" sz="2400" b="1" dirty="0" err="1"/>
              <a:t>уникати</a:t>
            </a:r>
            <a:r>
              <a:rPr lang="ru-RU" sz="2400" b="1" dirty="0"/>
              <a:t> </a:t>
            </a:r>
            <a:r>
              <a:rPr lang="ru-RU" sz="2400" b="1" dirty="0" err="1"/>
              <a:t>травматичних</a:t>
            </a:r>
            <a:r>
              <a:rPr lang="ru-RU" sz="2400" b="1" dirty="0"/>
              <a:t> </a:t>
            </a:r>
            <a:r>
              <a:rPr lang="ru-RU" sz="2400" b="1" dirty="0" err="1"/>
              <a:t>видів</a:t>
            </a:r>
            <a:r>
              <a:rPr lang="ru-RU" sz="2400" b="1" dirty="0"/>
              <a:t> спорту.</a:t>
            </a:r>
            <a:endParaRPr lang="uk-UA" sz="2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5" y="3423685"/>
            <a:ext cx="4478384" cy="32244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492807" y="3697395"/>
            <a:ext cx="3322537" cy="12144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Регулярно </a:t>
            </a:r>
            <a:r>
              <a:rPr lang="ru-RU" sz="2400" b="1" dirty="0" err="1"/>
              <a:t>їж</a:t>
            </a:r>
            <a:r>
              <a:rPr lang="ru-RU" sz="2400" b="1" dirty="0"/>
              <a:t> ось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овочі</a:t>
            </a:r>
            <a:r>
              <a:rPr lang="ru-RU" sz="2400" b="1" dirty="0"/>
              <a:t> та </a:t>
            </a:r>
            <a:r>
              <a:rPr lang="ru-RU" sz="2400" b="1" dirty="0" err="1"/>
              <a:t>фрукти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3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520</Words>
  <Application>Microsoft Office PowerPoint</Application>
  <PresentationFormat>Произвольный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92</cp:revision>
  <dcterms:created xsi:type="dcterms:W3CDTF">2018-01-05T16:38:53Z</dcterms:created>
  <dcterms:modified xsi:type="dcterms:W3CDTF">2023-11-02T16:13:21Z</dcterms:modified>
</cp:coreProperties>
</file>