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8" r:id="rId2"/>
    <p:sldId id="602" r:id="rId3"/>
    <p:sldId id="684" r:id="rId4"/>
    <p:sldId id="641" r:id="rId5"/>
    <p:sldId id="640" r:id="rId6"/>
    <p:sldId id="666" r:id="rId7"/>
    <p:sldId id="656" r:id="rId8"/>
    <p:sldId id="678" r:id="rId9"/>
    <p:sldId id="679" r:id="rId10"/>
    <p:sldId id="681" r:id="rId11"/>
    <p:sldId id="643" r:id="rId12"/>
    <p:sldId id="623" r:id="rId13"/>
    <p:sldId id="630" r:id="rId14"/>
    <p:sldId id="647" r:id="rId15"/>
    <p:sldId id="677" r:id="rId16"/>
    <p:sldId id="657" r:id="rId17"/>
    <p:sldId id="644" r:id="rId18"/>
    <p:sldId id="612" r:id="rId19"/>
    <p:sldId id="682" r:id="rId20"/>
    <p:sldId id="680" r:id="rId21"/>
    <p:sldId id="683" r:id="rId22"/>
    <p:sldId id="685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295FFF"/>
    <a:srgbClr val="E838BA"/>
    <a:srgbClr val="322ADA"/>
    <a:srgbClr val="463EDE"/>
    <a:srgbClr val="FF5050"/>
    <a:srgbClr val="F2B800"/>
    <a:srgbClr val="F6F9FC"/>
    <a:srgbClr val="F3F7FB"/>
    <a:srgbClr val="FC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-342" y="-24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41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jpeg"/><Relationship Id="rId7" Type="http://schemas.microsoft.com/office/2007/relationships/hdphoto" Target="../media/hdphoto9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4.jpeg"/><Relationship Id="rId4" Type="http://schemas.openxmlformats.org/officeDocument/2006/relationships/image" Target="../media/image40.jpeg"/><Relationship Id="rId9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microsoft.com/office/2007/relationships/hdphoto" Target="../media/hdphoto6.wdp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21476" y="4288286"/>
            <a:ext cx="9033164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Звук [е]. Мала буква е. </a:t>
            </a:r>
          </a:p>
          <a:p>
            <a:pPr algn="ctr"/>
            <a:r>
              <a:rPr lang="uk-UA" sz="4400" b="1" dirty="0">
                <a:solidFill>
                  <a:schemeClr val="bg1"/>
                </a:solidFill>
              </a:rPr>
              <a:t>Складання речень за малюнками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Буква Е. Слова на букву Е. Імена на букву Е. Українська Абетка. Український  Алфавіт. -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17" y="1165117"/>
            <a:ext cx="4451403" cy="250391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684867" y="167358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25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155575" y="2913383"/>
            <a:ext cx="2411736" cy="3025337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2010890" y="496682"/>
            <a:ext cx="8756193" cy="7491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Склади розповідь за малюнком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4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5" t="3244" r="12799" b="71892"/>
          <a:stretch/>
        </p:blipFill>
        <p:spPr>
          <a:xfrm>
            <a:off x="2409386" y="1361526"/>
            <a:ext cx="8824732" cy="386198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477925" y="5326380"/>
            <a:ext cx="8756193" cy="81358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Куди </a:t>
            </a:r>
            <a:r>
              <a:rPr lang="uk-UA" sz="2000" b="1" dirty="0">
                <a:solidFill>
                  <a:schemeClr val="bg1"/>
                </a:solidFill>
              </a:rPr>
              <a:t>потрапили букви? Що вони роблять у кінотеатрі? Про кого фільм? </a:t>
            </a:r>
            <a:endParaRPr lang="uk-UA" sz="20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Чи був/була ти </a:t>
            </a:r>
            <a:r>
              <a:rPr lang="uk-UA" sz="2000" b="1" dirty="0">
                <a:solidFill>
                  <a:schemeClr val="bg1"/>
                </a:solidFill>
              </a:rPr>
              <a:t>коли-небудь у кінотеатрі? </a:t>
            </a:r>
            <a:r>
              <a:rPr lang="uk-UA" sz="2000" b="1" dirty="0" smtClean="0">
                <a:solidFill>
                  <a:schemeClr val="bg1"/>
                </a:solidFill>
              </a:rPr>
              <a:t>Звуковий </a:t>
            </a:r>
            <a:r>
              <a:rPr lang="uk-UA" sz="2000" b="1" dirty="0">
                <a:solidFill>
                  <a:schemeClr val="bg1"/>
                </a:solidFill>
              </a:rPr>
              <a:t>аналіз слова </a:t>
            </a:r>
            <a:r>
              <a:rPr lang="uk-UA" sz="2000" b="1" i="1" dirty="0">
                <a:solidFill>
                  <a:schemeClr val="bg1"/>
                </a:solidFill>
              </a:rPr>
              <a:t>екран</a:t>
            </a:r>
            <a:r>
              <a:rPr lang="uk-UA" sz="2000" b="1" dirty="0">
                <a:solidFill>
                  <a:schemeClr val="bg1"/>
                </a:solidFill>
              </a:rPr>
              <a:t>.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6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Выноска-облако 13"/>
          <p:cNvSpPr/>
          <p:nvPr/>
        </p:nvSpPr>
        <p:spPr>
          <a:xfrm rot="272255">
            <a:off x="2858355" y="1604265"/>
            <a:ext cx="4434461" cy="2588059"/>
          </a:xfrm>
          <a:prstGeom prst="cloudCallout">
            <a:avLst>
              <a:gd name="adj1" fmla="val -45090"/>
              <a:gd name="adj2" fmla="val 52654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250435" y="1954883"/>
            <a:ext cx="3667691" cy="4424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35510" y="1791212"/>
            <a:ext cx="376863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Вимов 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звук 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Що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помітила/помітив?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Цей звук належить до голосних, бо утворюється за допомогою голосу.</a:t>
            </a:r>
          </a:p>
          <a:p>
            <a:pPr algn="ctr"/>
            <a:r>
              <a:rPr lang="uk-UA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 ще голосні звуки </a:t>
            </a:r>
            <a:r>
              <a:rPr lang="uk-UA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 знаєш? </a:t>
            </a:r>
            <a:endParaRPr lang="uk-UA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4967360">
            <a:off x="9213176" y="2157565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У – у – у!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979" y="3317851"/>
            <a:ext cx="2984597" cy="2989554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6313295">
            <a:off x="9898556" y="2157566"/>
            <a:ext cx="1912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О – о – о!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7597037">
            <a:off x="10550576" y="2082860"/>
            <a:ext cx="18325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А – а – а!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3306025">
            <a:off x="8331013" y="2297691"/>
            <a:ext cx="1919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И – и – и!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2336875">
            <a:off x="8031970" y="2707136"/>
            <a:ext cx="1503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І – і – і!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071970" y="3895614"/>
            <a:ext cx="18069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Е – е – е! </a:t>
            </a:r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122" name="Picture 2" descr="Картинки про букву Е детям — учим русский алфавит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8" t="8434" r="16891" b="12219"/>
          <a:stretch/>
        </p:blipFill>
        <p:spPr bwMode="auto">
          <a:xfrm>
            <a:off x="5734488" y="4478604"/>
            <a:ext cx="1337482" cy="1828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795218" y="445746"/>
            <a:ext cx="8756193" cy="811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Проведи дослідження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15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8" grpId="0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686050" y="1222627"/>
            <a:ext cx="5409005" cy="53759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місце звука </a:t>
            </a:r>
            <a:r>
              <a:rPr lang="en-US" sz="2000" b="1" dirty="0">
                <a:solidFill>
                  <a:schemeClr val="bg1"/>
                </a:solidFill>
              </a:rPr>
              <a:t>[</a:t>
            </a:r>
            <a:r>
              <a:rPr lang="uk-UA" sz="2000" b="1" dirty="0">
                <a:solidFill>
                  <a:schemeClr val="bg1"/>
                </a:solidFill>
              </a:rPr>
              <a:t>е</a:t>
            </a:r>
            <a:r>
              <a:rPr lang="en-US" sz="2000" b="1" dirty="0">
                <a:solidFill>
                  <a:schemeClr val="bg1"/>
                </a:solidFill>
              </a:rPr>
              <a:t>]</a:t>
            </a:r>
            <a:r>
              <a:rPr lang="uk-UA" sz="2000" b="1" dirty="0">
                <a:solidFill>
                  <a:schemeClr val="bg1"/>
                </a:solidFill>
              </a:rPr>
              <a:t> в цьому </a:t>
            </a:r>
            <a:r>
              <a:rPr lang="uk-UA" sz="2000" b="1" dirty="0" smtClean="0">
                <a:solidFill>
                  <a:schemeClr val="bg1"/>
                </a:solidFill>
              </a:rPr>
              <a:t>слові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038360" y="1909742"/>
            <a:ext cx="2762990" cy="333279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5" t="38086" r="60535" b="41311"/>
          <a:stretch/>
        </p:blipFill>
        <p:spPr>
          <a:xfrm>
            <a:off x="618090" y="2005172"/>
            <a:ext cx="3962350" cy="358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" name="Прямоугольник 29"/>
          <p:cNvSpPr/>
          <p:nvPr/>
        </p:nvSpPr>
        <p:spPr>
          <a:xfrm>
            <a:off x="1158332" y="496250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149" y="1983022"/>
            <a:ext cx="2929086" cy="3570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1" name="Прямоугольник 30"/>
          <p:cNvSpPr/>
          <p:nvPr/>
        </p:nvSpPr>
        <p:spPr>
          <a:xfrm>
            <a:off x="5651271" y="478819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1299256" y="420606"/>
            <a:ext cx="9502094" cy="676674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Склади речення про те, що </a:t>
            </a:r>
            <a:r>
              <a:rPr lang="uk-UA" sz="3200" b="1" dirty="0">
                <a:solidFill>
                  <a:schemeClr val="bg1"/>
                </a:solidFill>
              </a:rPr>
              <a:t>робить буква </a:t>
            </a:r>
            <a:r>
              <a:rPr lang="uk-UA" sz="3200" b="1" i="1" dirty="0" smtClean="0">
                <a:solidFill>
                  <a:schemeClr val="bg1"/>
                </a:solidFill>
              </a:rPr>
              <a:t>е?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92" t="37308" r="16470" b="40704"/>
          <a:stretch/>
        </p:blipFill>
        <p:spPr>
          <a:xfrm>
            <a:off x="8095055" y="2000970"/>
            <a:ext cx="2649599" cy="3591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747021" y="482703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407039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2324" y="342876"/>
            <a:ext cx="4588255" cy="960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завдання </a:t>
            </a:r>
            <a:r>
              <a:rPr lang="uk-UA" sz="3200" b="1" dirty="0" err="1" smtClean="0">
                <a:solidFill>
                  <a:schemeClr val="bg1"/>
                </a:solidFill>
              </a:rPr>
              <a:t>Читалочки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8" t="65587" r="61006" b="13055"/>
          <a:stretch/>
        </p:blipFill>
        <p:spPr>
          <a:xfrm>
            <a:off x="1136353" y="1579784"/>
            <a:ext cx="4100195" cy="3560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50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1 клас\1. Навчання грамоти\1 УРОКИ 2023\Читання\2 Блок голосних\025 - Звук [е]. Мала буква е\2023-10-13_2247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742" y="1676355"/>
            <a:ext cx="4179178" cy="336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028204" y="426696"/>
            <a:ext cx="4588255" cy="9601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За схемою знайди зайвий малюнок 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6823710" y="2560320"/>
            <a:ext cx="720091" cy="8801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 descr="Клипарт дикие животные на прозрачном фоне для детей - фото и картинки  abrakadabra.fu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326" y="4289432"/>
            <a:ext cx="3046138" cy="20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48741" y="464103"/>
            <a:ext cx="9510366" cy="9694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</a:t>
            </a:r>
            <a:r>
              <a:rPr lang="uk-UA" sz="3200" b="1" dirty="0">
                <a:solidFill>
                  <a:schemeClr val="bg1"/>
                </a:solidFill>
              </a:rPr>
              <a:t>малюнки.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Знайди </a:t>
            </a:r>
            <a:r>
              <a:rPr lang="uk-UA" sz="3200" b="1" dirty="0">
                <a:solidFill>
                  <a:schemeClr val="bg1"/>
                </a:solidFill>
              </a:rPr>
              <a:t>місце букви </a:t>
            </a:r>
            <a:r>
              <a:rPr lang="uk-UA" sz="3200" b="1" dirty="0">
                <a:solidFill>
                  <a:srgbClr val="FFFF00"/>
                </a:solidFill>
              </a:rPr>
              <a:t>е </a:t>
            </a:r>
            <a:r>
              <a:rPr lang="uk-UA" sz="3200" b="1" dirty="0">
                <a:solidFill>
                  <a:schemeClr val="bg1"/>
                </a:solidFill>
              </a:rPr>
              <a:t>в словах – назвах </a:t>
            </a:r>
            <a:r>
              <a:rPr lang="uk-UA" sz="3200" b="1" dirty="0" smtClean="0">
                <a:solidFill>
                  <a:schemeClr val="bg1"/>
                </a:solidFill>
              </a:rPr>
              <a:t>малюнків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37823" y="2185280"/>
            <a:ext cx="2762990" cy="333279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6304506" y="2691178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6304506" y="3781312"/>
            <a:ext cx="2258678" cy="483430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/>
          <p:cNvCxnSpPr/>
          <p:nvPr/>
        </p:nvCxnSpPr>
        <p:spPr>
          <a:xfrm flipH="1">
            <a:off x="8711927" y="3009367"/>
            <a:ext cx="1090075" cy="946413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540573" y="2196299"/>
            <a:ext cx="1756852" cy="362592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8710071" y="2932893"/>
            <a:ext cx="1255787" cy="1430507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5782455" y="4363400"/>
            <a:ext cx="1667764" cy="789369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Лодка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09" r="993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771" y="1410666"/>
            <a:ext cx="3077333" cy="2167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Изображения Sea | Бесплатные векторы, стоковые фото и PS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813" y="4048861"/>
            <a:ext cx="2702984" cy="2043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Сердце красное объемно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435" y="1772848"/>
            <a:ext cx="1803542" cy="157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7155192" y="2421605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dirty="0"/>
              <a:t>е</a:t>
            </a:r>
            <a:endParaRPr lang="ru-RU" sz="54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042393" y="3494115"/>
            <a:ext cx="5293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dirty="0"/>
              <a:t>е</a:t>
            </a:r>
            <a:endParaRPr lang="ru-RU" sz="5400" dirty="0"/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H="1" flipV="1">
            <a:off x="8711927" y="2856967"/>
            <a:ext cx="1124710" cy="152400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362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629" t="40615" r="12651" b="49153"/>
          <a:stretch/>
        </p:blipFill>
        <p:spPr>
          <a:xfrm>
            <a:off x="6394530" y="2968560"/>
            <a:ext cx="4778501" cy="2090594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22564" y="104754"/>
            <a:ext cx="2034454" cy="2754096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6567734" y="6003509"/>
            <a:ext cx="2883397" cy="475249"/>
            <a:chOff x="4956175" y="5524075"/>
            <a:chExt cx="2555429" cy="412750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4956175" y="5524075"/>
              <a:ext cx="2130425" cy="412750"/>
              <a:chOff x="5942601" y="5767464"/>
              <a:chExt cx="1718860" cy="343772"/>
            </a:xfrm>
            <a:solidFill>
              <a:schemeClr val="bg1"/>
            </a:solidFill>
          </p:grpSpPr>
          <p:sp>
            <p:nvSpPr>
              <p:cNvPr id="16" name="Прямоугольник 15"/>
              <p:cNvSpPr/>
              <p:nvPr/>
            </p:nvSpPr>
            <p:spPr>
              <a:xfrm>
                <a:off x="5942601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Прямоугольник 16"/>
              <p:cNvSpPr/>
              <p:nvPr/>
            </p:nvSpPr>
            <p:spPr>
              <a:xfrm>
                <a:off x="6286373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Прямоугольник 17"/>
              <p:cNvSpPr/>
              <p:nvPr/>
            </p:nvSpPr>
            <p:spPr>
              <a:xfrm>
                <a:off x="6631017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ик 18"/>
              <p:cNvSpPr/>
              <p:nvPr/>
            </p:nvSpPr>
            <p:spPr>
              <a:xfrm>
                <a:off x="6973917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рямоугольник 19"/>
              <p:cNvSpPr/>
              <p:nvPr/>
            </p:nvSpPr>
            <p:spPr>
              <a:xfrm>
                <a:off x="7317689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7085519" y="5524075"/>
              <a:ext cx="426085" cy="4127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7062861" y="5825827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dirty="0"/>
              <a:t>е</a:t>
            </a:r>
            <a:endParaRPr lang="ru-RU" sz="44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6511310" y="5368720"/>
            <a:ext cx="3410611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7471856" y="5368719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Овал 25"/>
          <p:cNvSpPr/>
          <p:nvPr/>
        </p:nvSpPr>
        <p:spPr>
          <a:xfrm>
            <a:off x="7133468" y="548563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7" name="Прямоугольный треугольник 26"/>
          <p:cNvSpPr/>
          <p:nvPr/>
        </p:nvSpPr>
        <p:spPr>
          <a:xfrm rot="12565604" flipH="1">
            <a:off x="8260434" y="5160750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124610" y="548563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16200000" flipH="1">
            <a:off x="6758198" y="540238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 rot="16200000" flipH="1">
            <a:off x="7734962" y="54020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>
            <a:off x="8471690" y="5354491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 rot="16200000" flipH="1">
            <a:off x="8734408" y="540209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 rot="16200000" flipH="1">
            <a:off x="9533280" y="539504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9097481" y="5485635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2241528" y="516543"/>
            <a:ext cx="9039882" cy="9652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Склади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за малюнком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8016611" y="5825827"/>
            <a:ext cx="4651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400" dirty="0"/>
              <a:t>е</a:t>
            </a:r>
            <a:endParaRPr lang="ru-RU" sz="4400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9449912" y="6003509"/>
            <a:ext cx="480769" cy="475249"/>
          </a:xfrm>
          <a:prstGeom prst="rect">
            <a:avLst/>
          </a:prstGeom>
          <a:solidFill>
            <a:schemeClr val="bg1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2" t="40543" r="52960" b="49598"/>
          <a:stretch/>
        </p:blipFill>
        <p:spPr>
          <a:xfrm>
            <a:off x="900000" y="2968560"/>
            <a:ext cx="5245490" cy="2090594"/>
          </a:xfrm>
          <a:prstGeom prst="rect">
            <a:avLst/>
          </a:prstGeom>
          <a:ln w="38100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4" name="Прямоугольник 33"/>
          <p:cNvSpPr/>
          <p:nvPr/>
        </p:nvSpPr>
        <p:spPr>
          <a:xfrm>
            <a:off x="2174603" y="1516092"/>
            <a:ext cx="9046635" cy="9573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Зверни </a:t>
            </a:r>
            <a:r>
              <a:rPr lang="uk-UA" sz="2000" b="1" dirty="0">
                <a:solidFill>
                  <a:schemeClr val="bg1"/>
                </a:solidFill>
              </a:rPr>
              <a:t>увагу на букву У перед малюнками. Згадай, перше слово у реченні пишеться з великої букви. Рисочка означає, що між словами треба зробити </a:t>
            </a:r>
            <a:r>
              <a:rPr lang="uk-UA" sz="2000" b="1" dirty="0" smtClean="0">
                <a:solidFill>
                  <a:schemeClr val="bg1"/>
                </a:solidFill>
              </a:rPr>
              <a:t>паузу. До </a:t>
            </a:r>
            <a:r>
              <a:rPr lang="uk-UA" sz="2000" b="1" dirty="0">
                <a:solidFill>
                  <a:schemeClr val="bg1"/>
                </a:solidFill>
              </a:rPr>
              <a:t>якого слова  підходить звукова </a:t>
            </a:r>
            <a:r>
              <a:rPr lang="uk-UA" sz="2000" b="1" dirty="0" smtClean="0">
                <a:solidFill>
                  <a:schemeClr val="bg1"/>
                </a:solidFill>
              </a:rPr>
              <a:t>схема</a:t>
            </a:r>
            <a:r>
              <a:rPr lang="uk-UA" sz="2000" b="1" dirty="0">
                <a:solidFill>
                  <a:schemeClr val="bg1"/>
                </a:solidFill>
              </a:rPr>
              <a:t>?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29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37" grpId="0" animBg="1"/>
      <p:bldP spid="38" grpId="0" animBg="1"/>
      <p:bldP spid="41" grpId="0"/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62990" y="479841"/>
            <a:ext cx="10271511" cy="9146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Визнач, з якого дерева листок.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З'єднай </a:t>
            </a:r>
            <a:r>
              <a:rPr lang="uk-UA" sz="2800" b="1" dirty="0">
                <a:solidFill>
                  <a:schemeClr val="bg1"/>
                </a:solidFill>
              </a:rPr>
              <a:t>листочки з деревами і схемами слів.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155575" y="1941056"/>
            <a:ext cx="2762990" cy="3332793"/>
          </a:xfrm>
          <a:prstGeom prst="rect">
            <a:avLst/>
          </a:prstGeom>
        </p:spPr>
      </p:pic>
      <p:pic>
        <p:nvPicPr>
          <p:cNvPr id="8194" name="Picture 2" descr="kstudija: портфолио стоковых фотографий и изображений | Shuttersto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5"/>
          <a:stretch/>
        </p:blipFill>
        <p:spPr bwMode="auto">
          <a:xfrm>
            <a:off x="5487492" y="1415534"/>
            <a:ext cx="1675588" cy="165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Береза клипарт (43 фото) » Рисунки для срисовки и не только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7" t="5523" r="55994" b="8518"/>
          <a:stretch/>
        </p:blipFill>
        <p:spPr bwMode="auto">
          <a:xfrm>
            <a:off x="5688683" y="3152168"/>
            <a:ext cx="1177184" cy="194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Подари мне вечер тот закат ~ Плейкасты ~ Beesona.R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287" y="4907628"/>
            <a:ext cx="1923553" cy="1737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серебряное дерево березы - Сток картинки - i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98376" y="1423703"/>
            <a:ext cx="1459177" cy="145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Набор украшений на скотче &quot;Кленовые листья&quot; (HP-32) - купить в Москве  недорого: украшения Природа в интернет-магазине С-5.r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72" b="97786" l="1984" r="975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90065">
            <a:off x="3137559" y="3310346"/>
            <a:ext cx="1284467" cy="1151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1,679 Willow Leaf Stock Photos, Pictures &amp; Royalty-Free Images - iStock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3" t="3442" r="19528" b="7783"/>
          <a:stretch/>
        </p:blipFill>
        <p:spPr bwMode="auto">
          <a:xfrm rot="17894510">
            <a:off x="3019277" y="4677188"/>
            <a:ext cx="875923" cy="187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Группа 38"/>
          <p:cNvGrpSpPr/>
          <p:nvPr/>
        </p:nvGrpSpPr>
        <p:grpSpPr>
          <a:xfrm>
            <a:off x="9486500" y="5301184"/>
            <a:ext cx="1923078" cy="475249"/>
            <a:chOff x="5942601" y="5767464"/>
            <a:chExt cx="1375088" cy="343772"/>
          </a:xfrm>
          <a:solidFill>
            <a:schemeClr val="bg1"/>
          </a:solidFill>
        </p:grpSpPr>
        <p:sp>
          <p:nvSpPr>
            <p:cNvPr id="41" name="Прямоугольник 40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рямоугольник 41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рямоугольник 42"/>
            <p:cNvSpPr/>
            <p:nvPr/>
          </p:nvSpPr>
          <p:spPr>
            <a:xfrm>
              <a:off x="6631017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рямоугольник 43"/>
            <p:cNvSpPr/>
            <p:nvPr/>
          </p:nvSpPr>
          <p:spPr>
            <a:xfrm>
              <a:off x="6973917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9201421" y="3792410"/>
            <a:ext cx="2403847" cy="475249"/>
            <a:chOff x="5942601" y="5767464"/>
            <a:chExt cx="1718860" cy="343772"/>
          </a:xfrm>
          <a:solidFill>
            <a:schemeClr val="bg1"/>
          </a:solidFill>
        </p:grpSpPr>
        <p:sp>
          <p:nvSpPr>
            <p:cNvPr id="49" name="Прямоугольник 48"/>
            <p:cNvSpPr/>
            <p:nvPr/>
          </p:nvSpPr>
          <p:spPr>
            <a:xfrm>
              <a:off x="5942601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Прямоугольник 49"/>
            <p:cNvSpPr/>
            <p:nvPr/>
          </p:nvSpPr>
          <p:spPr>
            <a:xfrm>
              <a:off x="6286373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1" name="Прямоугольник 50"/>
            <p:cNvSpPr/>
            <p:nvPr/>
          </p:nvSpPr>
          <p:spPr>
            <a:xfrm>
              <a:off x="6631017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2" name="Прямоугольник 51"/>
            <p:cNvSpPr/>
            <p:nvPr/>
          </p:nvSpPr>
          <p:spPr>
            <a:xfrm>
              <a:off x="6973917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Прямоугольник 52"/>
            <p:cNvSpPr/>
            <p:nvPr/>
          </p:nvSpPr>
          <p:spPr>
            <a:xfrm>
              <a:off x="7317689" y="5767464"/>
              <a:ext cx="343772" cy="343772"/>
            </a:xfrm>
            <a:prstGeom prst="rect">
              <a:avLst/>
            </a:prstGeom>
            <a:grp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2" name="Группа 61"/>
          <p:cNvGrpSpPr/>
          <p:nvPr/>
        </p:nvGrpSpPr>
        <p:grpSpPr>
          <a:xfrm>
            <a:off x="8961036" y="2283636"/>
            <a:ext cx="2854235" cy="475249"/>
            <a:chOff x="4956174" y="5524075"/>
            <a:chExt cx="2529584" cy="412750"/>
          </a:xfrm>
        </p:grpSpPr>
        <p:grpSp>
          <p:nvGrpSpPr>
            <p:cNvPr id="63" name="Группа 62"/>
            <p:cNvGrpSpPr/>
            <p:nvPr/>
          </p:nvGrpSpPr>
          <p:grpSpPr>
            <a:xfrm>
              <a:off x="4956174" y="5524075"/>
              <a:ext cx="2103499" cy="412750"/>
              <a:chOff x="5942601" y="5767464"/>
              <a:chExt cx="1697136" cy="343772"/>
            </a:xfrm>
            <a:solidFill>
              <a:schemeClr val="bg1"/>
            </a:solidFill>
          </p:grpSpPr>
          <p:sp>
            <p:nvSpPr>
              <p:cNvPr id="65" name="Прямоугольник 64"/>
              <p:cNvSpPr/>
              <p:nvPr/>
            </p:nvSpPr>
            <p:spPr>
              <a:xfrm>
                <a:off x="5942601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6" name="Прямоугольник 65"/>
              <p:cNvSpPr/>
              <p:nvPr/>
            </p:nvSpPr>
            <p:spPr>
              <a:xfrm>
                <a:off x="6286373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7" name="Прямоугольник 66"/>
              <p:cNvSpPr/>
              <p:nvPr/>
            </p:nvSpPr>
            <p:spPr>
              <a:xfrm>
                <a:off x="6608858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8" name="Прямоугольник 67"/>
              <p:cNvSpPr/>
              <p:nvPr/>
            </p:nvSpPr>
            <p:spPr>
              <a:xfrm>
                <a:off x="6952194" y="5767464"/>
                <a:ext cx="343772" cy="343772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9" name="Прямоугольник 68"/>
              <p:cNvSpPr/>
              <p:nvPr/>
            </p:nvSpPr>
            <p:spPr>
              <a:xfrm>
                <a:off x="7295965" y="5768819"/>
                <a:ext cx="343772" cy="342417"/>
              </a:xfrm>
              <a:prstGeom prst="rect">
                <a:avLst/>
              </a:prstGeom>
              <a:grpFill/>
              <a:ln w="19050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64" name="Прямоугольник 63"/>
            <p:cNvSpPr/>
            <p:nvPr/>
          </p:nvSpPr>
          <p:spPr>
            <a:xfrm>
              <a:off x="7059673" y="5524075"/>
              <a:ext cx="426085" cy="41275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70" name="Прямая со стрелкой 69"/>
          <p:cNvCxnSpPr/>
          <p:nvPr/>
        </p:nvCxnSpPr>
        <p:spPr>
          <a:xfrm>
            <a:off x="3927964" y="2603948"/>
            <a:ext cx="1661306" cy="135279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 стрелкой 70"/>
          <p:cNvCxnSpPr/>
          <p:nvPr/>
        </p:nvCxnSpPr>
        <p:spPr>
          <a:xfrm flipV="1">
            <a:off x="7078731" y="2879678"/>
            <a:ext cx="1993270" cy="107706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Прямая со стрелкой 71"/>
          <p:cNvCxnSpPr/>
          <p:nvPr/>
        </p:nvCxnSpPr>
        <p:spPr>
          <a:xfrm flipV="1">
            <a:off x="4183380" y="2603949"/>
            <a:ext cx="1183907" cy="1188461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7078731" y="2603949"/>
            <a:ext cx="2258839" cy="2934859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V="1">
            <a:off x="4490659" y="5882831"/>
            <a:ext cx="996833" cy="5343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V="1">
            <a:off x="7294785" y="4068139"/>
            <a:ext cx="1794665" cy="1357396"/>
          </a:xfrm>
          <a:prstGeom prst="straightConnector1">
            <a:avLst/>
          </a:prstGeom>
          <a:ln w="28575">
            <a:solidFill>
              <a:srgbClr val="295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9409243" y="2051883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0359063" y="203275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0440408" y="5051834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9679932" y="3541246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/>
              <a:t>е</a:t>
            </a:r>
            <a:endParaRPr lang="ru-RU" sz="4800" dirty="0"/>
          </a:p>
        </p:txBody>
      </p:sp>
      <p:sp>
        <p:nvSpPr>
          <p:cNvPr id="4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51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97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5" grpId="0"/>
      <p:bldP spid="48" grpId="0"/>
      <p:bldP spid="5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5554980" y="1673579"/>
            <a:ext cx="5315978" cy="4542547"/>
            <a:chOff x="5554980" y="1673579"/>
            <a:chExt cx="5315978" cy="4542547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8599685" y="3951592"/>
              <a:ext cx="2271273" cy="226453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Прямоугольник 37"/>
            <p:cNvSpPr/>
            <p:nvPr/>
          </p:nvSpPr>
          <p:spPr>
            <a:xfrm>
              <a:off x="8603213" y="1673579"/>
              <a:ext cx="2267745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/>
            <p:cNvSpPr/>
            <p:nvPr/>
          </p:nvSpPr>
          <p:spPr>
            <a:xfrm>
              <a:off x="5554980" y="1673579"/>
              <a:ext cx="3051761" cy="2271273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рямоугольник 39"/>
            <p:cNvSpPr/>
            <p:nvPr/>
          </p:nvSpPr>
          <p:spPr>
            <a:xfrm>
              <a:off x="5554980" y="3944853"/>
              <a:ext cx="3051761" cy="2263444"/>
            </a:xfrm>
            <a:prstGeom prst="rect">
              <a:avLst/>
            </a:prstGeom>
            <a:noFill/>
            <a:ln w="7620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735920" y="4313769"/>
            <a:ext cx="26898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/>
              <a:t>В</a:t>
            </a:r>
            <a:r>
              <a:rPr lang="uk-UA" b="1" dirty="0">
                <a:solidFill>
                  <a:srgbClr val="E838BA"/>
                </a:solidFill>
              </a:rPr>
              <a:t> </a:t>
            </a:r>
            <a:r>
              <a:rPr lang="uk-UA" b="1" dirty="0" err="1">
                <a:solidFill>
                  <a:srgbClr val="E838BA"/>
                </a:solidFill>
              </a:rPr>
              <a:t>е</a:t>
            </a:r>
            <a:r>
              <a:rPr lang="uk-UA" b="1" dirty="0" err="1"/>
              <a:t>м</a:t>
            </a:r>
            <a:r>
              <a:rPr lang="uk-UA" b="1" dirty="0" err="1">
                <a:solidFill>
                  <a:srgbClr val="E838BA"/>
                </a:solidFill>
              </a:rPr>
              <a:t>у</a:t>
            </a:r>
            <a:r>
              <a:rPr lang="uk-UA" b="1" dirty="0"/>
              <a:t>-стр</a:t>
            </a:r>
            <a:r>
              <a:rPr lang="uk-UA" b="1" dirty="0">
                <a:solidFill>
                  <a:srgbClr val="E838BA"/>
                </a:solidFill>
              </a:rPr>
              <a:t>ау</a:t>
            </a:r>
            <a:r>
              <a:rPr lang="uk-UA" b="1" dirty="0"/>
              <a:t>с</a:t>
            </a:r>
            <a:r>
              <a:rPr lang="uk-UA" b="1" dirty="0">
                <a:solidFill>
                  <a:srgbClr val="E838BA"/>
                </a:solidFill>
              </a:rPr>
              <a:t>а </a:t>
            </a:r>
            <a:r>
              <a:rPr lang="uk-UA" b="1" dirty="0"/>
              <a:t>пр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бл</a:t>
            </a:r>
            <a:r>
              <a:rPr lang="uk-UA" b="1" dirty="0">
                <a:solidFill>
                  <a:srgbClr val="E838BA"/>
                </a:solidFill>
              </a:rPr>
              <a:t>е</a:t>
            </a:r>
            <a:r>
              <a:rPr lang="uk-UA" b="1" dirty="0"/>
              <a:t>м</a:t>
            </a:r>
            <a:r>
              <a:rPr lang="uk-UA" b="1" dirty="0">
                <a:solidFill>
                  <a:srgbClr val="E838BA"/>
                </a:solidFill>
              </a:rPr>
              <a:t>а </a:t>
            </a:r>
            <a:r>
              <a:rPr lang="uk-UA" b="1" dirty="0"/>
              <a:t>–</a:t>
            </a:r>
          </a:p>
          <a:p>
            <a:pPr algn="ctr"/>
            <a:r>
              <a:rPr lang="uk-UA" b="1" dirty="0"/>
              <a:t>З</a:t>
            </a:r>
            <a:r>
              <a:rPr lang="uk-UA" b="1" dirty="0">
                <a:solidFill>
                  <a:srgbClr val="E838BA"/>
                </a:solidFill>
              </a:rPr>
              <a:t>а</a:t>
            </a:r>
            <a:r>
              <a:rPr lang="uk-UA" b="1" dirty="0"/>
              <a:t>г</a:t>
            </a:r>
            <a:r>
              <a:rPr lang="uk-UA" b="1" dirty="0">
                <a:solidFill>
                  <a:srgbClr val="E838BA"/>
                </a:solidFill>
              </a:rPr>
              <a:t>у</a:t>
            </a:r>
            <a:r>
              <a:rPr lang="uk-UA" b="1" dirty="0"/>
              <a:t>б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в</a:t>
            </a:r>
            <a:r>
              <a:rPr lang="uk-UA" b="1" dirty="0">
                <a:solidFill>
                  <a:srgbClr val="E838BA"/>
                </a:solidFill>
              </a:rPr>
              <a:t> </a:t>
            </a:r>
            <a:r>
              <a:rPr lang="uk-UA" b="1" dirty="0"/>
              <a:t>гр</a:t>
            </a:r>
            <a:r>
              <a:rPr lang="uk-UA" b="1" dirty="0">
                <a:solidFill>
                  <a:srgbClr val="E838BA"/>
                </a:solidFill>
              </a:rPr>
              <a:t>е</a:t>
            </a:r>
            <a:r>
              <a:rPr lang="uk-UA" b="1" dirty="0"/>
              <a:t>б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нч</a:t>
            </a:r>
            <a:r>
              <a:rPr lang="uk-UA" b="1" dirty="0">
                <a:solidFill>
                  <a:srgbClr val="E838BA"/>
                </a:solidFill>
              </a:rPr>
              <a:t>и</a:t>
            </a:r>
            <a:r>
              <a:rPr lang="uk-UA" b="1" dirty="0"/>
              <a:t>к</a:t>
            </a:r>
            <a:r>
              <a:rPr lang="uk-UA" b="1" dirty="0">
                <a:solidFill>
                  <a:srgbClr val="E838BA"/>
                </a:solidFill>
              </a:rPr>
              <a:t> </a:t>
            </a:r>
            <a:r>
              <a:rPr lang="uk-UA" b="1" dirty="0" err="1">
                <a:solidFill>
                  <a:srgbClr val="E838BA"/>
                </a:solidFill>
              </a:rPr>
              <a:t>е</a:t>
            </a:r>
            <a:r>
              <a:rPr lang="uk-UA" b="1" dirty="0" err="1"/>
              <a:t>м</a:t>
            </a:r>
            <a:r>
              <a:rPr lang="uk-UA" b="1" dirty="0" err="1">
                <a:solidFill>
                  <a:srgbClr val="E838BA"/>
                </a:solidFill>
              </a:rPr>
              <a:t>у</a:t>
            </a:r>
            <a:r>
              <a:rPr lang="uk-UA" b="1" dirty="0">
                <a:solidFill>
                  <a:srgbClr val="E838BA"/>
                </a:solidFill>
              </a:rPr>
              <a:t>.</a:t>
            </a:r>
          </a:p>
          <a:p>
            <a:pPr algn="ctr"/>
            <a:r>
              <a:rPr lang="uk-UA" b="1" dirty="0"/>
              <a:t>Б</a:t>
            </a:r>
            <a:r>
              <a:rPr lang="uk-UA" b="1" dirty="0">
                <a:solidFill>
                  <a:srgbClr val="E838BA"/>
                </a:solidFill>
              </a:rPr>
              <a:t>у</a:t>
            </a:r>
            <a:r>
              <a:rPr lang="uk-UA" b="1" dirty="0"/>
              <a:t>кв</a:t>
            </a:r>
            <a:r>
              <a:rPr lang="uk-UA" b="1" dirty="0">
                <a:solidFill>
                  <a:srgbClr val="E838BA"/>
                </a:solidFill>
              </a:rPr>
              <a:t>у Е </a:t>
            </a:r>
            <a:r>
              <a:rPr lang="uk-UA" b="1" dirty="0"/>
              <a:t>т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д</a:t>
            </a:r>
            <a:r>
              <a:rPr lang="uk-UA" b="1" dirty="0">
                <a:solidFill>
                  <a:srgbClr val="E838BA"/>
                </a:solidFill>
              </a:rPr>
              <a:t>і </a:t>
            </a:r>
            <a:r>
              <a:rPr lang="uk-UA" b="1" dirty="0"/>
              <a:t>в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н</a:t>
            </a:r>
            <a:r>
              <a:rPr lang="uk-UA" b="1" dirty="0">
                <a:solidFill>
                  <a:srgbClr val="E838BA"/>
                </a:solidFill>
              </a:rPr>
              <a:t> </a:t>
            </a:r>
            <a:r>
              <a:rPr lang="uk-UA" b="1" dirty="0"/>
              <a:t>вз</a:t>
            </a:r>
            <a:r>
              <a:rPr lang="uk-UA" b="1" dirty="0">
                <a:solidFill>
                  <a:srgbClr val="E838BA"/>
                </a:solidFill>
              </a:rPr>
              <a:t>я</a:t>
            </a:r>
            <a:r>
              <a:rPr lang="uk-UA" b="1" dirty="0"/>
              <a:t>в</a:t>
            </a:r>
          </a:p>
          <a:p>
            <a:pPr algn="ctr"/>
            <a:r>
              <a:rPr lang="uk-UA" b="1" dirty="0">
                <a:solidFill>
                  <a:srgbClr val="E838BA"/>
                </a:solidFill>
              </a:rPr>
              <a:t>І </a:t>
            </a:r>
            <a:r>
              <a:rPr lang="uk-UA" b="1" dirty="0"/>
              <a:t>вс</a:t>
            </a:r>
            <a:r>
              <a:rPr lang="uk-UA" b="1" dirty="0">
                <a:solidFill>
                  <a:srgbClr val="E838BA"/>
                </a:solidFill>
              </a:rPr>
              <a:t>е </a:t>
            </a:r>
            <a:r>
              <a:rPr lang="uk-UA" b="1" dirty="0"/>
              <a:t>п</a:t>
            </a:r>
            <a:r>
              <a:rPr lang="uk-UA" b="1" dirty="0">
                <a:solidFill>
                  <a:srgbClr val="E838BA"/>
                </a:solidFill>
              </a:rPr>
              <a:t>і</a:t>
            </a:r>
            <a:r>
              <a:rPr lang="uk-UA" b="1" dirty="0"/>
              <a:t>р'</a:t>
            </a:r>
            <a:r>
              <a:rPr lang="uk-UA" b="1" dirty="0">
                <a:solidFill>
                  <a:srgbClr val="E838BA"/>
                </a:solidFill>
              </a:rPr>
              <a:t>я </a:t>
            </a:r>
            <a:r>
              <a:rPr lang="uk-UA" b="1" dirty="0"/>
              <a:t>р</a:t>
            </a:r>
            <a:r>
              <a:rPr lang="uk-UA" b="1" dirty="0">
                <a:solidFill>
                  <a:srgbClr val="E838BA"/>
                </a:solidFill>
              </a:rPr>
              <a:t>о</a:t>
            </a:r>
            <a:r>
              <a:rPr lang="uk-UA" b="1" dirty="0"/>
              <a:t>зч</a:t>
            </a:r>
            <a:r>
              <a:rPr lang="uk-UA" b="1" dirty="0">
                <a:solidFill>
                  <a:srgbClr val="E838BA"/>
                </a:solidFill>
              </a:rPr>
              <a:t>е</a:t>
            </a:r>
            <a:r>
              <a:rPr lang="uk-UA" b="1" dirty="0"/>
              <a:t>с</a:t>
            </a:r>
            <a:r>
              <a:rPr lang="uk-UA" b="1" dirty="0">
                <a:solidFill>
                  <a:srgbClr val="E838BA"/>
                </a:solidFill>
              </a:rPr>
              <a:t>а</a:t>
            </a:r>
            <a:r>
              <a:rPr lang="uk-UA" b="1" dirty="0"/>
              <a:t>в. </a:t>
            </a:r>
          </a:p>
        </p:txBody>
      </p:sp>
      <p:pic>
        <p:nvPicPr>
          <p:cNvPr id="6148" name="Picture 4" descr="Rubrics - Буква Е В Картинках - Free Transparent PNG Clipart Images 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33" b="92778" l="10000" r="90000">
                        <a14:foregroundMark x1="40476" y1="74306" x2="40476" y2="74306"/>
                        <a14:foregroundMark x1="43095" y1="77500" x2="43095" y2="77500"/>
                        <a14:foregroundMark x1="44286" y1="80556" x2="44286" y2="80556"/>
                        <a14:foregroundMark x1="44286" y1="78056" x2="44286" y2="78056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63" y="1738641"/>
            <a:ext cx="3165127" cy="214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олилиния 31"/>
          <p:cNvSpPr/>
          <p:nvPr/>
        </p:nvSpPr>
        <p:spPr>
          <a:xfrm>
            <a:off x="9087226" y="3983153"/>
            <a:ext cx="1407962" cy="2186841"/>
          </a:xfrm>
          <a:custGeom>
            <a:avLst/>
            <a:gdLst>
              <a:gd name="connsiteX0" fmla="*/ 5290 w 1450725"/>
              <a:gd name="connsiteY0" fmla="*/ 1050170 h 2204545"/>
              <a:gd name="connsiteX1" fmla="*/ 1354696 w 1450725"/>
              <a:gd name="connsiteY1" fmla="*/ 1059047 h 2204545"/>
              <a:gd name="connsiteX2" fmla="*/ 1292552 w 1450725"/>
              <a:gd name="connsiteY2" fmla="*/ 402100 h 2204545"/>
              <a:gd name="connsiteX3" fmla="*/ 901935 w 1450725"/>
              <a:gd name="connsiteY3" fmla="*/ 29238 h 2204545"/>
              <a:gd name="connsiteX4" fmla="*/ 333764 w 1450725"/>
              <a:gd name="connsiteY4" fmla="*/ 91381 h 2204545"/>
              <a:gd name="connsiteX5" fmla="*/ 40801 w 1450725"/>
              <a:gd name="connsiteY5" fmla="*/ 624041 h 2204545"/>
              <a:gd name="connsiteX6" fmla="*/ 23046 w 1450725"/>
              <a:gd name="connsiteY6" fmla="*/ 1369766 h 2204545"/>
              <a:gd name="connsiteX7" fmla="*/ 236110 w 1450725"/>
              <a:gd name="connsiteY7" fmla="*/ 1982325 h 2204545"/>
              <a:gd name="connsiteX8" fmla="*/ 830914 w 1450725"/>
              <a:gd name="connsiteY8" fmla="*/ 2204267 h 2204545"/>
              <a:gd name="connsiteX9" fmla="*/ 1372451 w 1450725"/>
              <a:gd name="connsiteY9" fmla="*/ 1946814 h 2204545"/>
              <a:gd name="connsiteX0" fmla="*/ 5290 w 1486363"/>
              <a:gd name="connsiteY0" fmla="*/ 1050170 h 2204545"/>
              <a:gd name="connsiteX1" fmla="*/ 1399085 w 1486363"/>
              <a:gd name="connsiteY1" fmla="*/ 1005781 h 2204545"/>
              <a:gd name="connsiteX2" fmla="*/ 1292552 w 1486363"/>
              <a:gd name="connsiteY2" fmla="*/ 402100 h 2204545"/>
              <a:gd name="connsiteX3" fmla="*/ 901935 w 1486363"/>
              <a:gd name="connsiteY3" fmla="*/ 29238 h 2204545"/>
              <a:gd name="connsiteX4" fmla="*/ 333764 w 1486363"/>
              <a:gd name="connsiteY4" fmla="*/ 91381 h 2204545"/>
              <a:gd name="connsiteX5" fmla="*/ 40801 w 1486363"/>
              <a:gd name="connsiteY5" fmla="*/ 624041 h 2204545"/>
              <a:gd name="connsiteX6" fmla="*/ 23046 w 1486363"/>
              <a:gd name="connsiteY6" fmla="*/ 1369766 h 2204545"/>
              <a:gd name="connsiteX7" fmla="*/ 236110 w 1486363"/>
              <a:gd name="connsiteY7" fmla="*/ 1982325 h 2204545"/>
              <a:gd name="connsiteX8" fmla="*/ 830914 w 1486363"/>
              <a:gd name="connsiteY8" fmla="*/ 2204267 h 2204545"/>
              <a:gd name="connsiteX9" fmla="*/ 1372451 w 1486363"/>
              <a:gd name="connsiteY9" fmla="*/ 1946814 h 2204545"/>
              <a:gd name="connsiteX0" fmla="*/ 5290 w 1399317"/>
              <a:gd name="connsiteY0" fmla="*/ 1050170 h 2204545"/>
              <a:gd name="connsiteX1" fmla="*/ 1399085 w 1399317"/>
              <a:gd name="connsiteY1" fmla="*/ 1005781 h 2204545"/>
              <a:gd name="connsiteX2" fmla="*/ 1292552 w 1399317"/>
              <a:gd name="connsiteY2" fmla="*/ 402100 h 2204545"/>
              <a:gd name="connsiteX3" fmla="*/ 901935 w 1399317"/>
              <a:gd name="connsiteY3" fmla="*/ 29238 h 2204545"/>
              <a:gd name="connsiteX4" fmla="*/ 333764 w 1399317"/>
              <a:gd name="connsiteY4" fmla="*/ 91381 h 2204545"/>
              <a:gd name="connsiteX5" fmla="*/ 40801 w 1399317"/>
              <a:gd name="connsiteY5" fmla="*/ 624041 h 2204545"/>
              <a:gd name="connsiteX6" fmla="*/ 23046 w 1399317"/>
              <a:gd name="connsiteY6" fmla="*/ 1369766 h 2204545"/>
              <a:gd name="connsiteX7" fmla="*/ 236110 w 1399317"/>
              <a:gd name="connsiteY7" fmla="*/ 1982325 h 2204545"/>
              <a:gd name="connsiteX8" fmla="*/ 830914 w 1399317"/>
              <a:gd name="connsiteY8" fmla="*/ 2204267 h 2204545"/>
              <a:gd name="connsiteX9" fmla="*/ 1372451 w 1399317"/>
              <a:gd name="connsiteY9" fmla="*/ 1946814 h 2204545"/>
              <a:gd name="connsiteX0" fmla="*/ 5290 w 1408191"/>
              <a:gd name="connsiteY0" fmla="*/ 1050170 h 2204545"/>
              <a:gd name="connsiteX1" fmla="*/ 1407962 w 1408191"/>
              <a:gd name="connsiteY1" fmla="*/ 1059047 h 2204545"/>
              <a:gd name="connsiteX2" fmla="*/ 1292552 w 1408191"/>
              <a:gd name="connsiteY2" fmla="*/ 402100 h 2204545"/>
              <a:gd name="connsiteX3" fmla="*/ 901935 w 1408191"/>
              <a:gd name="connsiteY3" fmla="*/ 29238 h 2204545"/>
              <a:gd name="connsiteX4" fmla="*/ 333764 w 1408191"/>
              <a:gd name="connsiteY4" fmla="*/ 91381 h 2204545"/>
              <a:gd name="connsiteX5" fmla="*/ 40801 w 1408191"/>
              <a:gd name="connsiteY5" fmla="*/ 624041 h 2204545"/>
              <a:gd name="connsiteX6" fmla="*/ 23046 w 1408191"/>
              <a:gd name="connsiteY6" fmla="*/ 1369766 h 2204545"/>
              <a:gd name="connsiteX7" fmla="*/ 236110 w 1408191"/>
              <a:gd name="connsiteY7" fmla="*/ 1982325 h 2204545"/>
              <a:gd name="connsiteX8" fmla="*/ 830914 w 1408191"/>
              <a:gd name="connsiteY8" fmla="*/ 2204267 h 2204545"/>
              <a:gd name="connsiteX9" fmla="*/ 1372451 w 1408191"/>
              <a:gd name="connsiteY9" fmla="*/ 1946814 h 2204545"/>
              <a:gd name="connsiteX0" fmla="*/ 5290 w 1408010"/>
              <a:gd name="connsiteY0" fmla="*/ 1050170 h 2204545"/>
              <a:gd name="connsiteX1" fmla="*/ 1407962 w 1408010"/>
              <a:gd name="connsiteY1" fmla="*/ 1059047 h 2204545"/>
              <a:gd name="connsiteX2" fmla="*/ 1292552 w 1408010"/>
              <a:gd name="connsiteY2" fmla="*/ 402100 h 2204545"/>
              <a:gd name="connsiteX3" fmla="*/ 901935 w 1408010"/>
              <a:gd name="connsiteY3" fmla="*/ 29238 h 2204545"/>
              <a:gd name="connsiteX4" fmla="*/ 333764 w 1408010"/>
              <a:gd name="connsiteY4" fmla="*/ 91381 h 2204545"/>
              <a:gd name="connsiteX5" fmla="*/ 40801 w 1408010"/>
              <a:gd name="connsiteY5" fmla="*/ 624041 h 2204545"/>
              <a:gd name="connsiteX6" fmla="*/ 23046 w 1408010"/>
              <a:gd name="connsiteY6" fmla="*/ 1369766 h 2204545"/>
              <a:gd name="connsiteX7" fmla="*/ 236110 w 1408010"/>
              <a:gd name="connsiteY7" fmla="*/ 1982325 h 2204545"/>
              <a:gd name="connsiteX8" fmla="*/ 830914 w 1408010"/>
              <a:gd name="connsiteY8" fmla="*/ 2204267 h 2204545"/>
              <a:gd name="connsiteX9" fmla="*/ 1372451 w 1408010"/>
              <a:gd name="connsiteY9" fmla="*/ 1946814 h 2204545"/>
              <a:gd name="connsiteX0" fmla="*/ 5290 w 1408010"/>
              <a:gd name="connsiteY0" fmla="*/ 1050170 h 2186841"/>
              <a:gd name="connsiteX1" fmla="*/ 1407962 w 1408010"/>
              <a:gd name="connsiteY1" fmla="*/ 1059047 h 2186841"/>
              <a:gd name="connsiteX2" fmla="*/ 1292552 w 1408010"/>
              <a:gd name="connsiteY2" fmla="*/ 402100 h 2186841"/>
              <a:gd name="connsiteX3" fmla="*/ 901935 w 1408010"/>
              <a:gd name="connsiteY3" fmla="*/ 29238 h 2186841"/>
              <a:gd name="connsiteX4" fmla="*/ 333764 w 1408010"/>
              <a:gd name="connsiteY4" fmla="*/ 91381 h 2186841"/>
              <a:gd name="connsiteX5" fmla="*/ 40801 w 1408010"/>
              <a:gd name="connsiteY5" fmla="*/ 624041 h 2186841"/>
              <a:gd name="connsiteX6" fmla="*/ 23046 w 1408010"/>
              <a:gd name="connsiteY6" fmla="*/ 1369766 h 2186841"/>
              <a:gd name="connsiteX7" fmla="*/ 236110 w 1408010"/>
              <a:gd name="connsiteY7" fmla="*/ 1982325 h 2186841"/>
              <a:gd name="connsiteX8" fmla="*/ 777648 w 1408010"/>
              <a:gd name="connsiteY8" fmla="*/ 2186512 h 2186841"/>
              <a:gd name="connsiteX9" fmla="*/ 1372451 w 1408010"/>
              <a:gd name="connsiteY9" fmla="*/ 1946814 h 2186841"/>
              <a:gd name="connsiteX0" fmla="*/ 5290 w 1442892"/>
              <a:gd name="connsiteY0" fmla="*/ 1050170 h 2186841"/>
              <a:gd name="connsiteX1" fmla="*/ 708093 w 1442892"/>
              <a:gd name="connsiteY1" fmla="*/ 1077756 h 2186841"/>
              <a:gd name="connsiteX2" fmla="*/ 1407962 w 1442892"/>
              <a:gd name="connsiteY2" fmla="*/ 1059047 h 2186841"/>
              <a:gd name="connsiteX3" fmla="*/ 1292552 w 1442892"/>
              <a:gd name="connsiteY3" fmla="*/ 402100 h 2186841"/>
              <a:gd name="connsiteX4" fmla="*/ 901935 w 1442892"/>
              <a:gd name="connsiteY4" fmla="*/ 29238 h 2186841"/>
              <a:gd name="connsiteX5" fmla="*/ 333764 w 1442892"/>
              <a:gd name="connsiteY5" fmla="*/ 91381 h 2186841"/>
              <a:gd name="connsiteX6" fmla="*/ 40801 w 1442892"/>
              <a:gd name="connsiteY6" fmla="*/ 624041 h 2186841"/>
              <a:gd name="connsiteX7" fmla="*/ 23046 w 1442892"/>
              <a:gd name="connsiteY7" fmla="*/ 1369766 h 2186841"/>
              <a:gd name="connsiteX8" fmla="*/ 236110 w 1442892"/>
              <a:gd name="connsiteY8" fmla="*/ 1982325 h 2186841"/>
              <a:gd name="connsiteX9" fmla="*/ 777648 w 1442892"/>
              <a:gd name="connsiteY9" fmla="*/ 2186512 h 2186841"/>
              <a:gd name="connsiteX10" fmla="*/ 1372451 w 1442892"/>
              <a:gd name="connsiteY10" fmla="*/ 1946814 h 2186841"/>
              <a:gd name="connsiteX0" fmla="*/ 5290 w 1408450"/>
              <a:gd name="connsiteY0" fmla="*/ 1050170 h 2186841"/>
              <a:gd name="connsiteX1" fmla="*/ 708093 w 1408450"/>
              <a:gd name="connsiteY1" fmla="*/ 1077756 h 2186841"/>
              <a:gd name="connsiteX2" fmla="*/ 1407962 w 1408450"/>
              <a:gd name="connsiteY2" fmla="*/ 1059047 h 2186841"/>
              <a:gd name="connsiteX3" fmla="*/ 1292552 w 1408450"/>
              <a:gd name="connsiteY3" fmla="*/ 402100 h 2186841"/>
              <a:gd name="connsiteX4" fmla="*/ 901935 w 1408450"/>
              <a:gd name="connsiteY4" fmla="*/ 29238 h 2186841"/>
              <a:gd name="connsiteX5" fmla="*/ 333764 w 1408450"/>
              <a:gd name="connsiteY5" fmla="*/ 91381 h 2186841"/>
              <a:gd name="connsiteX6" fmla="*/ 40801 w 1408450"/>
              <a:gd name="connsiteY6" fmla="*/ 624041 h 2186841"/>
              <a:gd name="connsiteX7" fmla="*/ 23046 w 1408450"/>
              <a:gd name="connsiteY7" fmla="*/ 1369766 h 2186841"/>
              <a:gd name="connsiteX8" fmla="*/ 236110 w 1408450"/>
              <a:gd name="connsiteY8" fmla="*/ 1982325 h 2186841"/>
              <a:gd name="connsiteX9" fmla="*/ 777648 w 1408450"/>
              <a:gd name="connsiteY9" fmla="*/ 2186512 h 2186841"/>
              <a:gd name="connsiteX10" fmla="*/ 1372451 w 1408450"/>
              <a:gd name="connsiteY10" fmla="*/ 1946814 h 2186841"/>
              <a:gd name="connsiteX0" fmla="*/ 5290 w 1407962"/>
              <a:gd name="connsiteY0" fmla="*/ 1050170 h 2186841"/>
              <a:gd name="connsiteX1" fmla="*/ 708093 w 1407962"/>
              <a:gd name="connsiteY1" fmla="*/ 1077756 h 2186841"/>
              <a:gd name="connsiteX2" fmla="*/ 1407962 w 1407962"/>
              <a:gd name="connsiteY2" fmla="*/ 1059047 h 2186841"/>
              <a:gd name="connsiteX3" fmla="*/ 1292552 w 1407962"/>
              <a:gd name="connsiteY3" fmla="*/ 402100 h 2186841"/>
              <a:gd name="connsiteX4" fmla="*/ 901935 w 1407962"/>
              <a:gd name="connsiteY4" fmla="*/ 29238 h 2186841"/>
              <a:gd name="connsiteX5" fmla="*/ 333764 w 1407962"/>
              <a:gd name="connsiteY5" fmla="*/ 91381 h 2186841"/>
              <a:gd name="connsiteX6" fmla="*/ 40801 w 1407962"/>
              <a:gd name="connsiteY6" fmla="*/ 624041 h 2186841"/>
              <a:gd name="connsiteX7" fmla="*/ 23046 w 1407962"/>
              <a:gd name="connsiteY7" fmla="*/ 1369766 h 2186841"/>
              <a:gd name="connsiteX8" fmla="*/ 236110 w 1407962"/>
              <a:gd name="connsiteY8" fmla="*/ 1982325 h 2186841"/>
              <a:gd name="connsiteX9" fmla="*/ 777648 w 1407962"/>
              <a:gd name="connsiteY9" fmla="*/ 2186512 h 2186841"/>
              <a:gd name="connsiteX10" fmla="*/ 1372451 w 1407962"/>
              <a:gd name="connsiteY10" fmla="*/ 1946814 h 218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07962" h="2186841">
                <a:moveTo>
                  <a:pt x="5290" y="1050170"/>
                </a:moveTo>
                <a:cubicBezTo>
                  <a:pt x="123904" y="1056247"/>
                  <a:pt x="474314" y="1076277"/>
                  <a:pt x="708093" y="1077756"/>
                </a:cubicBezTo>
                <a:cubicBezTo>
                  <a:pt x="941872" y="1079236"/>
                  <a:pt x="1408205" y="1082880"/>
                  <a:pt x="1407962" y="1059047"/>
                </a:cubicBezTo>
                <a:cubicBezTo>
                  <a:pt x="1407719" y="1035214"/>
                  <a:pt x="1376890" y="573735"/>
                  <a:pt x="1292552" y="402100"/>
                </a:cubicBezTo>
                <a:cubicBezTo>
                  <a:pt x="1208214" y="230465"/>
                  <a:pt x="1061733" y="81024"/>
                  <a:pt x="901935" y="29238"/>
                </a:cubicBezTo>
                <a:cubicBezTo>
                  <a:pt x="742137" y="-22549"/>
                  <a:pt x="477286" y="-7753"/>
                  <a:pt x="333764" y="91381"/>
                </a:cubicBezTo>
                <a:cubicBezTo>
                  <a:pt x="190242" y="190515"/>
                  <a:pt x="92587" y="410977"/>
                  <a:pt x="40801" y="624041"/>
                </a:cubicBezTo>
                <a:cubicBezTo>
                  <a:pt x="-10985" y="837105"/>
                  <a:pt x="-9506" y="1143385"/>
                  <a:pt x="23046" y="1369766"/>
                </a:cubicBezTo>
                <a:cubicBezTo>
                  <a:pt x="55598" y="1596147"/>
                  <a:pt x="110343" y="1846201"/>
                  <a:pt x="236110" y="1982325"/>
                </a:cubicBezTo>
                <a:cubicBezTo>
                  <a:pt x="361877" y="2118449"/>
                  <a:pt x="588258" y="2192430"/>
                  <a:pt x="777648" y="2186512"/>
                </a:cubicBezTo>
                <a:cubicBezTo>
                  <a:pt x="967038" y="2180594"/>
                  <a:pt x="1196377" y="2072581"/>
                  <a:pt x="1372451" y="1946814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8999762" y="4949107"/>
            <a:ext cx="133871" cy="130837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FF00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20216" y="4030010"/>
            <a:ext cx="514539" cy="984515"/>
          </a:xfrm>
          <a:prstGeom prst="rect">
            <a:avLst/>
          </a:prstGeom>
        </p:spPr>
      </p:pic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E6A247A5-5245-6E65-542C-3020B404980E}"/>
              </a:ext>
            </a:extLst>
          </p:cNvPr>
          <p:cNvSpPr/>
          <p:nvPr/>
        </p:nvSpPr>
        <p:spPr>
          <a:xfrm>
            <a:off x="8992150" y="4926003"/>
            <a:ext cx="191424" cy="188005"/>
          </a:xfrm>
          <a:prstGeom prst="ellipse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Прямоугольник 20"/>
          <p:cNvSpPr/>
          <p:nvPr/>
        </p:nvSpPr>
        <p:spPr>
          <a:xfrm>
            <a:off x="1738995" y="468606"/>
            <a:ext cx="8756193" cy="88013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Написання </a:t>
            </a:r>
            <a:r>
              <a:rPr lang="uk-UA" sz="3600" b="1" dirty="0">
                <a:solidFill>
                  <a:schemeClr val="bg1"/>
                </a:solidFill>
              </a:rPr>
              <a:t>малої друкованої букви </a:t>
            </a:r>
            <a:r>
              <a:rPr lang="uk-UA" sz="3600" b="1" dirty="0" smtClean="0">
                <a:solidFill>
                  <a:schemeClr val="bg1"/>
                </a:solidFill>
              </a:rPr>
              <a:t>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2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097" y="1673579"/>
            <a:ext cx="3288852" cy="4021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281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7.40741E-7 L 0.0401 0.00648 L 0.06849 0.00648 L 0.10065 0.00648 L 0.11016 0.00394 L 0.10651 -0.04143 L 0.10208 -0.0868 L 0.09037 -0.11921 L 0.0707 -0.14375 L 0.05469 -0.15139 L 0.03359 -0.14768 L 0.01237 -0.12569 L 0.00365 -0.10231 L -0.0043 -0.05579 L -0.00573 -0.0169 L -0.00573 0.03357 L -0.00065 0.0919 L 0.01029 0.13727 L 0.02852 0.15787 L 0.05247 0.16968 L 0.07943 0.16181 L 0.10495 0.13843 " pathEditMode="relative" rAng="0" ptsTypes="AAAAAAAAAAAAAAAAAAAAAA">
                                      <p:cBhvr>
                                        <p:cTn id="35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21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3" grpId="1" animBg="1"/>
      <p:bldP spid="41" grpId="0" animBg="1"/>
      <p:bldP spid="41" grpId="1" animBg="1"/>
      <p:bldP spid="41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16527" y="3503186"/>
            <a:ext cx="4035352" cy="7143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400" b="1" dirty="0">
                <a:solidFill>
                  <a:schemeClr val="bg1"/>
                </a:solidFill>
              </a:rPr>
              <a:t>букви у </a:t>
            </a:r>
            <a:r>
              <a:rPr lang="uk-UA" sz="2400" b="1" dirty="0" smtClean="0">
                <a:solidFill>
                  <a:schemeClr val="bg1"/>
                </a:solidFill>
              </a:rPr>
              <a:t>клітинках</a:t>
            </a:r>
            <a:endParaRPr lang="ru-RU" sz="24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3048" y="554265"/>
            <a:ext cx="2301495" cy="281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3" t="28414" r="16064" b="66278"/>
          <a:stretch/>
        </p:blipFill>
        <p:spPr>
          <a:xfrm>
            <a:off x="650663" y="4473448"/>
            <a:ext cx="10975280" cy="11058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Полилиния 61"/>
          <p:cNvSpPr/>
          <p:nvPr/>
        </p:nvSpPr>
        <p:spPr>
          <a:xfrm>
            <a:off x="1806750" y="4833547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олилиния 62"/>
          <p:cNvSpPr/>
          <p:nvPr/>
        </p:nvSpPr>
        <p:spPr>
          <a:xfrm>
            <a:off x="2511600" y="4833547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Полилиния 63"/>
          <p:cNvSpPr/>
          <p:nvPr/>
        </p:nvSpPr>
        <p:spPr>
          <a:xfrm>
            <a:off x="3216450" y="4833547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Полилиния 64"/>
          <p:cNvSpPr/>
          <p:nvPr/>
        </p:nvSpPr>
        <p:spPr>
          <a:xfrm>
            <a:off x="3922558" y="4833547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Полилиния 65"/>
          <p:cNvSpPr/>
          <p:nvPr/>
        </p:nvSpPr>
        <p:spPr>
          <a:xfrm>
            <a:off x="4612132" y="4852600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олилиния 66"/>
          <p:cNvSpPr/>
          <p:nvPr/>
        </p:nvSpPr>
        <p:spPr>
          <a:xfrm>
            <a:off x="5313026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Полилиния 67"/>
          <p:cNvSpPr/>
          <p:nvPr/>
        </p:nvSpPr>
        <p:spPr>
          <a:xfrm>
            <a:off x="6017876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Полилиния 68"/>
          <p:cNvSpPr/>
          <p:nvPr/>
        </p:nvSpPr>
        <p:spPr>
          <a:xfrm>
            <a:off x="6723984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олилиния 69"/>
          <p:cNvSpPr/>
          <p:nvPr/>
        </p:nvSpPr>
        <p:spPr>
          <a:xfrm>
            <a:off x="7413558" y="4846361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Полилиния 70"/>
          <p:cNvSpPr/>
          <p:nvPr/>
        </p:nvSpPr>
        <p:spPr>
          <a:xfrm>
            <a:off x="8124697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олилиния 71"/>
          <p:cNvSpPr/>
          <p:nvPr/>
        </p:nvSpPr>
        <p:spPr>
          <a:xfrm>
            <a:off x="8829547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олилиния 72"/>
          <p:cNvSpPr/>
          <p:nvPr/>
        </p:nvSpPr>
        <p:spPr>
          <a:xfrm>
            <a:off x="9535655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олилиния 73"/>
          <p:cNvSpPr/>
          <p:nvPr/>
        </p:nvSpPr>
        <p:spPr>
          <a:xfrm>
            <a:off x="10225229" y="4846361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олилиния 74"/>
          <p:cNvSpPr/>
          <p:nvPr/>
        </p:nvSpPr>
        <p:spPr>
          <a:xfrm>
            <a:off x="10914803" y="4827308"/>
            <a:ext cx="222603" cy="347578"/>
          </a:xfrm>
          <a:custGeom>
            <a:avLst/>
            <a:gdLst>
              <a:gd name="connsiteX0" fmla="*/ 15979 w 227911"/>
              <a:gd name="connsiteY0" fmla="*/ 162086 h 349191"/>
              <a:gd name="connsiteX1" fmla="*/ 220166 w 227911"/>
              <a:gd name="connsiteY1" fmla="*/ 170963 h 349191"/>
              <a:gd name="connsiteX2" fmla="*/ 175777 w 227911"/>
              <a:gd name="connsiteY2" fmla="*/ 28921 h 349191"/>
              <a:gd name="connsiteX3" fmla="*/ 87001 w 227911"/>
              <a:gd name="connsiteY3" fmla="*/ 2288 h 349191"/>
              <a:gd name="connsiteX4" fmla="*/ 7102 w 227911"/>
              <a:gd name="connsiteY4" fmla="*/ 64431 h 349191"/>
              <a:gd name="connsiteX5" fmla="*/ 15979 w 227911"/>
              <a:gd name="connsiteY5" fmla="*/ 250862 h 349191"/>
              <a:gd name="connsiteX6" fmla="*/ 113634 w 227911"/>
              <a:gd name="connsiteY6" fmla="*/ 348517 h 349191"/>
              <a:gd name="connsiteX7" fmla="*/ 211288 w 227911"/>
              <a:gd name="connsiteY7" fmla="*/ 286373 h 349191"/>
              <a:gd name="connsiteX0" fmla="*/ 4073 w 228686"/>
              <a:gd name="connsiteY0" fmla="*/ 162086 h 349191"/>
              <a:gd name="connsiteX1" fmla="*/ 220166 w 228686"/>
              <a:gd name="connsiteY1" fmla="*/ 170963 h 349191"/>
              <a:gd name="connsiteX2" fmla="*/ 175777 w 228686"/>
              <a:gd name="connsiteY2" fmla="*/ 28921 h 349191"/>
              <a:gd name="connsiteX3" fmla="*/ 87001 w 228686"/>
              <a:gd name="connsiteY3" fmla="*/ 2288 h 349191"/>
              <a:gd name="connsiteX4" fmla="*/ 7102 w 228686"/>
              <a:gd name="connsiteY4" fmla="*/ 64431 h 349191"/>
              <a:gd name="connsiteX5" fmla="*/ 15979 w 228686"/>
              <a:gd name="connsiteY5" fmla="*/ 250862 h 349191"/>
              <a:gd name="connsiteX6" fmla="*/ 113634 w 228686"/>
              <a:gd name="connsiteY6" fmla="*/ 348517 h 349191"/>
              <a:gd name="connsiteX7" fmla="*/ 211288 w 228686"/>
              <a:gd name="connsiteY7" fmla="*/ 286373 h 349191"/>
              <a:gd name="connsiteX0" fmla="*/ 4073 w 220331"/>
              <a:gd name="connsiteY0" fmla="*/ 162086 h 349191"/>
              <a:gd name="connsiteX1" fmla="*/ 220166 w 220331"/>
              <a:gd name="connsiteY1" fmla="*/ 170963 h 349191"/>
              <a:gd name="connsiteX2" fmla="*/ 175777 w 220331"/>
              <a:gd name="connsiteY2" fmla="*/ 28921 h 349191"/>
              <a:gd name="connsiteX3" fmla="*/ 87001 w 220331"/>
              <a:gd name="connsiteY3" fmla="*/ 2288 h 349191"/>
              <a:gd name="connsiteX4" fmla="*/ 7102 w 220331"/>
              <a:gd name="connsiteY4" fmla="*/ 64431 h 349191"/>
              <a:gd name="connsiteX5" fmla="*/ 15979 w 220331"/>
              <a:gd name="connsiteY5" fmla="*/ 250862 h 349191"/>
              <a:gd name="connsiteX6" fmla="*/ 113634 w 220331"/>
              <a:gd name="connsiteY6" fmla="*/ 348517 h 349191"/>
              <a:gd name="connsiteX7" fmla="*/ 211288 w 220331"/>
              <a:gd name="connsiteY7" fmla="*/ 286373 h 349191"/>
              <a:gd name="connsiteX0" fmla="*/ 4073 w 220166"/>
              <a:gd name="connsiteY0" fmla="*/ 162086 h 349191"/>
              <a:gd name="connsiteX1" fmla="*/ 220166 w 220166"/>
              <a:gd name="connsiteY1" fmla="*/ 170963 h 349191"/>
              <a:gd name="connsiteX2" fmla="*/ 175777 w 220166"/>
              <a:gd name="connsiteY2" fmla="*/ 28921 h 349191"/>
              <a:gd name="connsiteX3" fmla="*/ 87001 w 220166"/>
              <a:gd name="connsiteY3" fmla="*/ 2288 h 349191"/>
              <a:gd name="connsiteX4" fmla="*/ 7102 w 220166"/>
              <a:gd name="connsiteY4" fmla="*/ 64431 h 349191"/>
              <a:gd name="connsiteX5" fmla="*/ 15979 w 220166"/>
              <a:gd name="connsiteY5" fmla="*/ 250862 h 349191"/>
              <a:gd name="connsiteX6" fmla="*/ 113634 w 220166"/>
              <a:gd name="connsiteY6" fmla="*/ 348517 h 349191"/>
              <a:gd name="connsiteX7" fmla="*/ 211288 w 220166"/>
              <a:gd name="connsiteY7" fmla="*/ 286373 h 349191"/>
              <a:gd name="connsiteX0" fmla="*/ 4073 w 221929"/>
              <a:gd name="connsiteY0" fmla="*/ 162086 h 349191"/>
              <a:gd name="connsiteX1" fmla="*/ 118096 w 221929"/>
              <a:gd name="connsiteY1" fmla="*/ 170501 h 349191"/>
              <a:gd name="connsiteX2" fmla="*/ 220166 w 221929"/>
              <a:gd name="connsiteY2" fmla="*/ 170963 h 349191"/>
              <a:gd name="connsiteX3" fmla="*/ 175777 w 221929"/>
              <a:gd name="connsiteY3" fmla="*/ 28921 h 349191"/>
              <a:gd name="connsiteX4" fmla="*/ 87001 w 221929"/>
              <a:gd name="connsiteY4" fmla="*/ 2288 h 349191"/>
              <a:gd name="connsiteX5" fmla="*/ 7102 w 221929"/>
              <a:gd name="connsiteY5" fmla="*/ 64431 h 349191"/>
              <a:gd name="connsiteX6" fmla="*/ 15979 w 221929"/>
              <a:gd name="connsiteY6" fmla="*/ 250862 h 349191"/>
              <a:gd name="connsiteX7" fmla="*/ 113634 w 221929"/>
              <a:gd name="connsiteY7" fmla="*/ 348517 h 349191"/>
              <a:gd name="connsiteX8" fmla="*/ 211288 w 221929"/>
              <a:gd name="connsiteY8" fmla="*/ 286373 h 349191"/>
              <a:gd name="connsiteX0" fmla="*/ 4073 w 219639"/>
              <a:gd name="connsiteY0" fmla="*/ 161931 h 349036"/>
              <a:gd name="connsiteX1" fmla="*/ 118096 w 219639"/>
              <a:gd name="connsiteY1" fmla="*/ 170346 h 349036"/>
              <a:gd name="connsiteX2" fmla="*/ 217785 w 219639"/>
              <a:gd name="connsiteY2" fmla="*/ 163664 h 349036"/>
              <a:gd name="connsiteX3" fmla="*/ 175777 w 219639"/>
              <a:gd name="connsiteY3" fmla="*/ 28766 h 349036"/>
              <a:gd name="connsiteX4" fmla="*/ 87001 w 219639"/>
              <a:gd name="connsiteY4" fmla="*/ 2133 h 349036"/>
              <a:gd name="connsiteX5" fmla="*/ 7102 w 219639"/>
              <a:gd name="connsiteY5" fmla="*/ 64276 h 349036"/>
              <a:gd name="connsiteX6" fmla="*/ 15979 w 219639"/>
              <a:gd name="connsiteY6" fmla="*/ 250707 h 349036"/>
              <a:gd name="connsiteX7" fmla="*/ 113634 w 219639"/>
              <a:gd name="connsiteY7" fmla="*/ 348362 h 349036"/>
              <a:gd name="connsiteX8" fmla="*/ 211288 w 219639"/>
              <a:gd name="connsiteY8" fmla="*/ 286218 h 349036"/>
              <a:gd name="connsiteX0" fmla="*/ 4073 w 217969"/>
              <a:gd name="connsiteY0" fmla="*/ 161931 h 349036"/>
              <a:gd name="connsiteX1" fmla="*/ 118096 w 217969"/>
              <a:gd name="connsiteY1" fmla="*/ 170346 h 349036"/>
              <a:gd name="connsiteX2" fmla="*/ 217785 w 217969"/>
              <a:gd name="connsiteY2" fmla="*/ 163664 h 349036"/>
              <a:gd name="connsiteX3" fmla="*/ 175777 w 217969"/>
              <a:gd name="connsiteY3" fmla="*/ 28766 h 349036"/>
              <a:gd name="connsiteX4" fmla="*/ 87001 w 217969"/>
              <a:gd name="connsiteY4" fmla="*/ 2133 h 349036"/>
              <a:gd name="connsiteX5" fmla="*/ 7102 w 217969"/>
              <a:gd name="connsiteY5" fmla="*/ 64276 h 349036"/>
              <a:gd name="connsiteX6" fmla="*/ 15979 w 217969"/>
              <a:gd name="connsiteY6" fmla="*/ 250707 h 349036"/>
              <a:gd name="connsiteX7" fmla="*/ 113634 w 217969"/>
              <a:gd name="connsiteY7" fmla="*/ 348362 h 349036"/>
              <a:gd name="connsiteX8" fmla="*/ 211288 w 217969"/>
              <a:gd name="connsiteY8" fmla="*/ 286218 h 349036"/>
              <a:gd name="connsiteX0" fmla="*/ 4073 w 220337"/>
              <a:gd name="connsiteY0" fmla="*/ 162086 h 349191"/>
              <a:gd name="connsiteX1" fmla="*/ 118096 w 220337"/>
              <a:gd name="connsiteY1" fmla="*/ 170501 h 349191"/>
              <a:gd name="connsiteX2" fmla="*/ 220166 w 220337"/>
              <a:gd name="connsiteY2" fmla="*/ 170963 h 349191"/>
              <a:gd name="connsiteX3" fmla="*/ 175777 w 220337"/>
              <a:gd name="connsiteY3" fmla="*/ 28921 h 349191"/>
              <a:gd name="connsiteX4" fmla="*/ 87001 w 220337"/>
              <a:gd name="connsiteY4" fmla="*/ 2288 h 349191"/>
              <a:gd name="connsiteX5" fmla="*/ 7102 w 220337"/>
              <a:gd name="connsiteY5" fmla="*/ 64431 h 349191"/>
              <a:gd name="connsiteX6" fmla="*/ 15979 w 220337"/>
              <a:gd name="connsiteY6" fmla="*/ 250862 h 349191"/>
              <a:gd name="connsiteX7" fmla="*/ 113634 w 220337"/>
              <a:gd name="connsiteY7" fmla="*/ 348517 h 349191"/>
              <a:gd name="connsiteX8" fmla="*/ 211288 w 220337"/>
              <a:gd name="connsiteY8" fmla="*/ 286373 h 349191"/>
              <a:gd name="connsiteX0" fmla="*/ 4073 w 220337"/>
              <a:gd name="connsiteY0" fmla="*/ 162086 h 358586"/>
              <a:gd name="connsiteX1" fmla="*/ 118096 w 220337"/>
              <a:gd name="connsiteY1" fmla="*/ 170501 h 358586"/>
              <a:gd name="connsiteX2" fmla="*/ 220166 w 220337"/>
              <a:gd name="connsiteY2" fmla="*/ 170963 h 358586"/>
              <a:gd name="connsiteX3" fmla="*/ 175777 w 220337"/>
              <a:gd name="connsiteY3" fmla="*/ 28921 h 358586"/>
              <a:gd name="connsiteX4" fmla="*/ 87001 w 220337"/>
              <a:gd name="connsiteY4" fmla="*/ 2288 h 358586"/>
              <a:gd name="connsiteX5" fmla="*/ 7102 w 220337"/>
              <a:gd name="connsiteY5" fmla="*/ 64431 h 358586"/>
              <a:gd name="connsiteX6" fmla="*/ 15979 w 220337"/>
              <a:gd name="connsiteY6" fmla="*/ 250862 h 358586"/>
              <a:gd name="connsiteX7" fmla="*/ 113634 w 220337"/>
              <a:gd name="connsiteY7" fmla="*/ 358042 h 358586"/>
              <a:gd name="connsiteX8" fmla="*/ 211288 w 220337"/>
              <a:gd name="connsiteY8" fmla="*/ 286373 h 358586"/>
              <a:gd name="connsiteX0" fmla="*/ 4073 w 220337"/>
              <a:gd name="connsiteY0" fmla="*/ 162086 h 358060"/>
              <a:gd name="connsiteX1" fmla="*/ 118096 w 220337"/>
              <a:gd name="connsiteY1" fmla="*/ 170501 h 358060"/>
              <a:gd name="connsiteX2" fmla="*/ 220166 w 220337"/>
              <a:gd name="connsiteY2" fmla="*/ 170963 h 358060"/>
              <a:gd name="connsiteX3" fmla="*/ 175777 w 220337"/>
              <a:gd name="connsiteY3" fmla="*/ 28921 h 358060"/>
              <a:gd name="connsiteX4" fmla="*/ 87001 w 220337"/>
              <a:gd name="connsiteY4" fmla="*/ 2288 h 358060"/>
              <a:gd name="connsiteX5" fmla="*/ 7102 w 220337"/>
              <a:gd name="connsiteY5" fmla="*/ 64431 h 358060"/>
              <a:gd name="connsiteX6" fmla="*/ 15979 w 220337"/>
              <a:gd name="connsiteY6" fmla="*/ 250862 h 358060"/>
              <a:gd name="connsiteX7" fmla="*/ 113634 w 220337"/>
              <a:gd name="connsiteY7" fmla="*/ 358042 h 358060"/>
              <a:gd name="connsiteX8" fmla="*/ 211288 w 220337"/>
              <a:gd name="connsiteY8" fmla="*/ 286373 h 358060"/>
              <a:gd name="connsiteX0" fmla="*/ 4423 w 220687"/>
              <a:gd name="connsiteY0" fmla="*/ 162086 h 348538"/>
              <a:gd name="connsiteX1" fmla="*/ 118446 w 220687"/>
              <a:gd name="connsiteY1" fmla="*/ 170501 h 348538"/>
              <a:gd name="connsiteX2" fmla="*/ 220516 w 220687"/>
              <a:gd name="connsiteY2" fmla="*/ 170963 h 348538"/>
              <a:gd name="connsiteX3" fmla="*/ 176127 w 220687"/>
              <a:gd name="connsiteY3" fmla="*/ 28921 h 348538"/>
              <a:gd name="connsiteX4" fmla="*/ 87351 w 220687"/>
              <a:gd name="connsiteY4" fmla="*/ 2288 h 348538"/>
              <a:gd name="connsiteX5" fmla="*/ 7452 w 220687"/>
              <a:gd name="connsiteY5" fmla="*/ 64431 h 348538"/>
              <a:gd name="connsiteX6" fmla="*/ 16329 w 220687"/>
              <a:gd name="connsiteY6" fmla="*/ 250862 h 348538"/>
              <a:gd name="connsiteX7" fmla="*/ 121128 w 220687"/>
              <a:gd name="connsiteY7" fmla="*/ 348517 h 348538"/>
              <a:gd name="connsiteX8" fmla="*/ 211638 w 220687"/>
              <a:gd name="connsiteY8" fmla="*/ 286373 h 348538"/>
              <a:gd name="connsiteX0" fmla="*/ 4423 w 223545"/>
              <a:gd name="connsiteY0" fmla="*/ 162086 h 351201"/>
              <a:gd name="connsiteX1" fmla="*/ 118446 w 223545"/>
              <a:gd name="connsiteY1" fmla="*/ 170501 h 351201"/>
              <a:gd name="connsiteX2" fmla="*/ 220516 w 223545"/>
              <a:gd name="connsiteY2" fmla="*/ 170963 h 351201"/>
              <a:gd name="connsiteX3" fmla="*/ 176127 w 223545"/>
              <a:gd name="connsiteY3" fmla="*/ 28921 h 351201"/>
              <a:gd name="connsiteX4" fmla="*/ 87351 w 223545"/>
              <a:gd name="connsiteY4" fmla="*/ 2288 h 351201"/>
              <a:gd name="connsiteX5" fmla="*/ 7452 w 223545"/>
              <a:gd name="connsiteY5" fmla="*/ 64431 h 351201"/>
              <a:gd name="connsiteX6" fmla="*/ 16329 w 223545"/>
              <a:gd name="connsiteY6" fmla="*/ 250862 h 351201"/>
              <a:gd name="connsiteX7" fmla="*/ 121128 w 223545"/>
              <a:gd name="connsiteY7" fmla="*/ 348517 h 351201"/>
              <a:gd name="connsiteX8" fmla="*/ 223545 w 223545"/>
              <a:gd name="connsiteY8" fmla="*/ 307805 h 351201"/>
              <a:gd name="connsiteX0" fmla="*/ 12760 w 231882"/>
              <a:gd name="connsiteY0" fmla="*/ 162086 h 350058"/>
              <a:gd name="connsiteX1" fmla="*/ 126783 w 231882"/>
              <a:gd name="connsiteY1" fmla="*/ 170501 h 350058"/>
              <a:gd name="connsiteX2" fmla="*/ 228853 w 231882"/>
              <a:gd name="connsiteY2" fmla="*/ 170963 h 350058"/>
              <a:gd name="connsiteX3" fmla="*/ 184464 w 231882"/>
              <a:gd name="connsiteY3" fmla="*/ 28921 h 350058"/>
              <a:gd name="connsiteX4" fmla="*/ 95688 w 231882"/>
              <a:gd name="connsiteY4" fmla="*/ 2288 h 350058"/>
              <a:gd name="connsiteX5" fmla="*/ 15789 w 231882"/>
              <a:gd name="connsiteY5" fmla="*/ 64431 h 350058"/>
              <a:gd name="connsiteX6" fmla="*/ 10379 w 231882"/>
              <a:gd name="connsiteY6" fmla="*/ 269912 h 350058"/>
              <a:gd name="connsiteX7" fmla="*/ 129465 w 231882"/>
              <a:gd name="connsiteY7" fmla="*/ 348517 h 350058"/>
              <a:gd name="connsiteX8" fmla="*/ 231882 w 231882"/>
              <a:gd name="connsiteY8" fmla="*/ 307805 h 350058"/>
              <a:gd name="connsiteX0" fmla="*/ 6766 w 225888"/>
              <a:gd name="connsiteY0" fmla="*/ 162086 h 349792"/>
              <a:gd name="connsiteX1" fmla="*/ 120789 w 225888"/>
              <a:gd name="connsiteY1" fmla="*/ 170501 h 349792"/>
              <a:gd name="connsiteX2" fmla="*/ 222859 w 225888"/>
              <a:gd name="connsiteY2" fmla="*/ 170963 h 349792"/>
              <a:gd name="connsiteX3" fmla="*/ 178470 w 225888"/>
              <a:gd name="connsiteY3" fmla="*/ 28921 h 349792"/>
              <a:gd name="connsiteX4" fmla="*/ 89694 w 225888"/>
              <a:gd name="connsiteY4" fmla="*/ 2288 h 349792"/>
              <a:gd name="connsiteX5" fmla="*/ 9795 w 225888"/>
              <a:gd name="connsiteY5" fmla="*/ 64431 h 349792"/>
              <a:gd name="connsiteX6" fmla="*/ 13910 w 225888"/>
              <a:gd name="connsiteY6" fmla="*/ 274675 h 349792"/>
              <a:gd name="connsiteX7" fmla="*/ 123471 w 225888"/>
              <a:gd name="connsiteY7" fmla="*/ 348517 h 349792"/>
              <a:gd name="connsiteX8" fmla="*/ 225888 w 225888"/>
              <a:gd name="connsiteY8" fmla="*/ 307805 h 349792"/>
              <a:gd name="connsiteX0" fmla="*/ 6766 w 223030"/>
              <a:gd name="connsiteY0" fmla="*/ 162086 h 349792"/>
              <a:gd name="connsiteX1" fmla="*/ 120789 w 223030"/>
              <a:gd name="connsiteY1" fmla="*/ 170501 h 349792"/>
              <a:gd name="connsiteX2" fmla="*/ 222859 w 223030"/>
              <a:gd name="connsiteY2" fmla="*/ 170963 h 349792"/>
              <a:gd name="connsiteX3" fmla="*/ 178470 w 223030"/>
              <a:gd name="connsiteY3" fmla="*/ 28921 h 349792"/>
              <a:gd name="connsiteX4" fmla="*/ 89694 w 223030"/>
              <a:gd name="connsiteY4" fmla="*/ 2288 h 349792"/>
              <a:gd name="connsiteX5" fmla="*/ 9795 w 223030"/>
              <a:gd name="connsiteY5" fmla="*/ 64431 h 349792"/>
              <a:gd name="connsiteX6" fmla="*/ 13910 w 223030"/>
              <a:gd name="connsiteY6" fmla="*/ 274675 h 349792"/>
              <a:gd name="connsiteX7" fmla="*/ 123471 w 223030"/>
              <a:gd name="connsiteY7" fmla="*/ 348517 h 349792"/>
              <a:gd name="connsiteX8" fmla="*/ 213982 w 223030"/>
              <a:gd name="connsiteY8" fmla="*/ 307805 h 349792"/>
              <a:gd name="connsiteX0" fmla="*/ 6339 w 222603"/>
              <a:gd name="connsiteY0" fmla="*/ 162086 h 347578"/>
              <a:gd name="connsiteX1" fmla="*/ 120362 w 222603"/>
              <a:gd name="connsiteY1" fmla="*/ 170501 h 347578"/>
              <a:gd name="connsiteX2" fmla="*/ 222432 w 222603"/>
              <a:gd name="connsiteY2" fmla="*/ 170963 h 347578"/>
              <a:gd name="connsiteX3" fmla="*/ 178043 w 222603"/>
              <a:gd name="connsiteY3" fmla="*/ 28921 h 347578"/>
              <a:gd name="connsiteX4" fmla="*/ 89267 w 222603"/>
              <a:gd name="connsiteY4" fmla="*/ 2288 h 347578"/>
              <a:gd name="connsiteX5" fmla="*/ 9368 w 222603"/>
              <a:gd name="connsiteY5" fmla="*/ 64431 h 347578"/>
              <a:gd name="connsiteX6" fmla="*/ 13483 w 222603"/>
              <a:gd name="connsiteY6" fmla="*/ 274675 h 347578"/>
              <a:gd name="connsiteX7" fmla="*/ 115901 w 222603"/>
              <a:gd name="connsiteY7" fmla="*/ 346136 h 347578"/>
              <a:gd name="connsiteX8" fmla="*/ 213555 w 222603"/>
              <a:gd name="connsiteY8" fmla="*/ 307805 h 347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2603" h="347578">
                <a:moveTo>
                  <a:pt x="6339" y="162086"/>
                </a:moveTo>
                <a:cubicBezTo>
                  <a:pt x="24946" y="163885"/>
                  <a:pt x="84347" y="169022"/>
                  <a:pt x="120362" y="170501"/>
                </a:cubicBezTo>
                <a:cubicBezTo>
                  <a:pt x="156377" y="171980"/>
                  <a:pt x="219963" y="175510"/>
                  <a:pt x="222432" y="170963"/>
                </a:cubicBezTo>
                <a:cubicBezTo>
                  <a:pt x="224901" y="166416"/>
                  <a:pt x="200237" y="57033"/>
                  <a:pt x="178043" y="28921"/>
                </a:cubicBezTo>
                <a:cubicBezTo>
                  <a:pt x="155849" y="809"/>
                  <a:pt x="117380" y="-3630"/>
                  <a:pt x="89267" y="2288"/>
                </a:cubicBezTo>
                <a:cubicBezTo>
                  <a:pt x="61154" y="8206"/>
                  <a:pt x="21999" y="19033"/>
                  <a:pt x="9368" y="64431"/>
                </a:cubicBezTo>
                <a:cubicBezTo>
                  <a:pt x="-3263" y="109829"/>
                  <a:pt x="-4272" y="227724"/>
                  <a:pt x="13483" y="274675"/>
                </a:cubicBezTo>
                <a:cubicBezTo>
                  <a:pt x="31238" y="321626"/>
                  <a:pt x="82556" y="340614"/>
                  <a:pt x="115901" y="346136"/>
                </a:cubicBezTo>
                <a:cubicBezTo>
                  <a:pt x="149246" y="351658"/>
                  <a:pt x="181004" y="341836"/>
                  <a:pt x="213555" y="30780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35889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Зошит,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26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138093" y="445746"/>
            <a:ext cx="7776710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2 Блок голосних\025 - Звук [е]. Мала буква е\2023-10-13_23244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79" y="1507807"/>
            <a:ext cx="4715825" cy="216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138093" y="1664698"/>
            <a:ext cx="2838239" cy="1135930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Назви малюнки. Побудуй звукові схеми цих слів.</a:t>
            </a:r>
            <a:endParaRPr lang="ru-RU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Читання\2 Блок голосних\025 - Звук [е]. Мала буква е\2023-10-13_2329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93" y="1705971"/>
            <a:ext cx="6448425" cy="245745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39707" y="1705971"/>
            <a:ext cx="2761723" cy="33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flipV="1">
            <a:off x="5127854" y="2823210"/>
            <a:ext cx="918616" cy="385636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>
            <a:off x="7238528" y="2671636"/>
            <a:ext cx="831052" cy="940244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/>
          <p:nvPr/>
        </p:nvCxnSpPr>
        <p:spPr>
          <a:xfrm>
            <a:off x="5253462" y="2823210"/>
            <a:ext cx="900166" cy="86772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26</a:t>
            </a:r>
            <a:endParaRPr lang="ru-RU" sz="3200" b="1" dirty="0">
              <a:solidFill>
                <a:schemeClr val="bg1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 flipV="1">
            <a:off x="6788445" y="3208846"/>
            <a:ext cx="1201125" cy="486854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5132984" y="3394524"/>
            <a:ext cx="1141122" cy="3011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6928458" y="2823210"/>
            <a:ext cx="1061112" cy="49399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 descr="D:\1 клас\1. Навчання грамоти\1 УРОКИ 2023\Читання\2 Блок голосних\025 - Звук [е]. Мала буква е\2023-10-13_23352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893" y="1690191"/>
            <a:ext cx="6588298" cy="2651673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1 клас\1. Навчання грамоти\1 УРОКИ 2023\Читання\2 Блок голосних\025 - Звук [е]. Мала буква е\2023-10-13_23371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503" y="1533154"/>
            <a:ext cx="8287883" cy="3518535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96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истья гифки, анимированные GIF изображения листья - скачать гиф картинки 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2" y="1797269"/>
            <a:ext cx="4790681" cy="35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19284" y="472610"/>
            <a:ext cx="8732066" cy="68715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5" y="1897622"/>
            <a:ext cx="5181893" cy="243147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8068" y="2205417"/>
            <a:ext cx="51818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Раз, два, три, чотири, п'ять –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Прошу всіх рівненько </a:t>
            </a:r>
            <a:r>
              <a:rPr lang="uk-UA" altLang="ru-RU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встать</a:t>
            </a:r>
            <a:r>
              <a:rPr lang="uk-UA" altLang="ru-RU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alt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Пролунав уже дзвінок –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</a:t>
            </a:r>
          </a:p>
        </p:txBody>
      </p:sp>
      <p:pic>
        <p:nvPicPr>
          <p:cNvPr id="15" name="Picture 2" descr="Window transparent PNG by AbsurdWordPreferred Watch Resources ..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4" t="-1079" r="12816" b="3766"/>
          <a:stretch/>
        </p:blipFill>
        <p:spPr bwMode="auto">
          <a:xfrm>
            <a:off x="598876" y="1456402"/>
            <a:ext cx="5563519" cy="397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5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/>
              <a:t>к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/>
              <a:t>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/>
              <a:t>т</a:t>
            </a:r>
            <a:r>
              <a:rPr lang="uk-UA" sz="2800" b="1" dirty="0">
                <a:solidFill>
                  <a:srgbClr val="FF0000"/>
                </a:solidFill>
              </a:rPr>
              <a:t>еа</a:t>
            </a:r>
            <a:r>
              <a:rPr lang="uk-UA" sz="2800" b="1" dirty="0"/>
              <a:t>тр</a:t>
            </a:r>
            <a:r>
              <a:rPr lang="uk-UA" sz="2800" b="1" dirty="0">
                <a:solidFill>
                  <a:srgbClr val="FF0000"/>
                </a:solidFill>
              </a:rPr>
              <a:t> е</a:t>
            </a:r>
            <a:r>
              <a:rPr lang="uk-UA" sz="2800" b="1" dirty="0"/>
              <a:t>кр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н</a:t>
            </a:r>
          </a:p>
          <a:p>
            <a:pPr indent="241300" algn="ctr"/>
            <a:r>
              <a:rPr lang="uk-UA" sz="2800" b="1" dirty="0"/>
              <a:t>гл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/>
              <a:t>д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ч</a:t>
            </a:r>
            <a:r>
              <a:rPr lang="uk-UA" sz="2800" b="1" dirty="0">
                <a:solidFill>
                  <a:srgbClr val="FF0000"/>
                </a:solidFill>
              </a:rPr>
              <a:t>і </a:t>
            </a:r>
            <a:r>
              <a:rPr lang="uk-UA" sz="2800" b="1" dirty="0"/>
              <a:t>ф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295FFF"/>
                </a:solidFill>
              </a:rPr>
              <a:t>ь</a:t>
            </a:r>
            <a:r>
              <a:rPr lang="uk-UA" sz="2800" b="1" dirty="0"/>
              <a:t>м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</a:p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кск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в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т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/>
              <a:t>р</a:t>
            </a:r>
          </a:p>
          <a:p>
            <a:pPr indent="241300" algn="ctr"/>
            <a:r>
              <a:rPr lang="uk-UA" sz="2800" b="1" dirty="0"/>
              <a:t>з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бр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/>
              <a:t>с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/>
              <a:t>нц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</a:p>
          <a:p>
            <a:pPr indent="241300" algn="ctr"/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к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/>
              <a:t>п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2800" b="1" dirty="0"/>
              <a:t>м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т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/>
              <a:t>к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/>
              <a:t>кр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2800" b="1" dirty="0"/>
              <a:t>кл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н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/>
              <a:t>б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з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/>
              <a:t>в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рб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2471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6213" y="594962"/>
            <a:ext cx="8755124" cy="8337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3730581" y="1652773"/>
            <a:ext cx="5447709" cy="4673480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74951" y="1925048"/>
            <a:ext cx="507732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чим звуки відрізняються від букв?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Скільки голосних звуків в українській мові?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Який звук вона позначає?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 зі звуком 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початку, у середині чи в кінці.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1845" y="1925048"/>
            <a:ext cx="3428736" cy="4135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3" t="16747" r="29640"/>
          <a:stretch/>
        </p:blipFill>
        <p:spPr>
          <a:xfrm>
            <a:off x="9096647" y="2036183"/>
            <a:ext cx="2732921" cy="360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7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1084069" y="1474920"/>
            <a:ext cx="10050555" cy="501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96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Рефлексія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«Мій </a:t>
            </a:r>
            <a:r>
              <a:rPr lang="uk-UA" sz="3200" b="1" dirty="0">
                <a:solidFill>
                  <a:schemeClr val="bg1"/>
                </a:solidFill>
              </a:rPr>
              <a:t>настрій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3191165" y="1502628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solidFill>
                  <a:schemeClr val="bg1"/>
                </a:solidFill>
              </a:rPr>
              <a:t>Обери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 err="1" smtClean="0">
                <a:solidFill>
                  <a:schemeClr val="bg1"/>
                </a:solidFill>
              </a:rPr>
              <a:t>смайлик</a:t>
            </a:r>
            <a:r>
              <a:rPr lang="uk-UA" sz="2800" b="1" dirty="0" smtClean="0">
                <a:solidFill>
                  <a:schemeClr val="bg1"/>
                </a:solidFill>
              </a:rPr>
              <a:t>, 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що повторює твій настрій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188829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Картинки по запросу &quot;клипарт дети учитель доск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b="5025"/>
          <a:stretch/>
        </p:blipFill>
        <p:spPr bwMode="auto">
          <a:xfrm>
            <a:off x="817663" y="1313441"/>
            <a:ext cx="10565378" cy="52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2486" y="345938"/>
            <a:ext cx="8732066" cy="96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Психологічна налаштування на урок. </a:t>
            </a:r>
            <a:endParaRPr lang="uk-UA" sz="32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«Створюю настрій».</a:t>
            </a:r>
          </a:p>
        </p:txBody>
      </p:sp>
      <p:sp>
        <p:nvSpPr>
          <p:cNvPr id="11" name="Прямокутник: округлені кути 11">
            <a:extLst>
              <a:ext uri="{FF2B5EF4-FFF2-40B4-BE49-F238E27FC236}">
                <a16:creationId xmlns="" xmlns:a16="http://schemas.microsoft.com/office/drawing/2014/main" id="{9A9DA5F3-FC9A-4C90-98EC-B2DAA10233BC}"/>
              </a:ext>
            </a:extLst>
          </p:cNvPr>
          <p:cNvSpPr/>
          <p:nvPr/>
        </p:nvSpPr>
        <p:spPr>
          <a:xfrm>
            <a:off x="2959212" y="1507926"/>
            <a:ext cx="5994293" cy="155933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Берімо із собою гарний настрій, захоплення, інтерес, радість, щоб наш урок був </a:t>
            </a:r>
            <a:r>
              <a:rPr lang="uk-UA" sz="2800" b="1" dirty="0" smtClean="0">
                <a:solidFill>
                  <a:schemeClr val="bg1"/>
                </a:solidFill>
              </a:rPr>
              <a:t>цікавим і корисним!</a:t>
            </a:r>
            <a:endParaRPr lang="uk-UA" sz="28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Картинки эмоциональное состояние для детей – дидактические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56" y="3061967"/>
            <a:ext cx="5138735" cy="26293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580486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1)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80333" y="394852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2)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109347" y="3981605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3)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33795" y="3981606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4)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641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5)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83233" y="5229623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6)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56359" y="5229622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7)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153404" y="5239671"/>
            <a:ext cx="463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8)</a:t>
            </a:r>
          </a:p>
        </p:txBody>
      </p:sp>
    </p:spTree>
    <p:extLst>
      <p:ext uri="{BB962C8B-B14F-4D97-AF65-F5344CB8AC3E}">
        <p14:creationId xmlns:p14="http://schemas.microsoft.com/office/powerpoint/2010/main" val="77942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11071" y="450461"/>
            <a:ext cx="8782050" cy="7382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Гра «Знайди </a:t>
            </a:r>
            <a:r>
              <a:rPr lang="uk-UA" sz="3600" b="1" dirty="0" smtClean="0">
                <a:solidFill>
                  <a:schemeClr val="bg1"/>
                </a:solidFill>
              </a:rPr>
              <a:t>букву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 smtClean="0">
                <a:solidFill>
                  <a:schemeClr val="bg1"/>
                </a:solidFill>
              </a:rPr>
              <a:t>і»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7" name="Выноска-облако 16"/>
          <p:cNvSpPr/>
          <p:nvPr/>
        </p:nvSpPr>
        <p:spPr>
          <a:xfrm rot="272255">
            <a:off x="594780" y="1245181"/>
            <a:ext cx="4965723" cy="2230010"/>
          </a:xfrm>
          <a:prstGeom prst="cloudCallout">
            <a:avLst>
              <a:gd name="adj1" fmla="val -8686"/>
              <a:gd name="adj2" fmla="val 65637"/>
            </a:avLst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87773" y="1438787"/>
            <a:ext cx="41243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Пригадай,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ми вивчили минулого уроку?</a:t>
            </a:r>
          </a:p>
          <a:p>
            <a:pPr marL="342900" indent="-342900" algn="ctr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Спробуй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відшукати букву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цьому завданні?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15677" y="2582856"/>
            <a:ext cx="3693327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Порахуй, </a:t>
            </a:r>
            <a:r>
              <a:rPr lang="uk-UA" sz="2400" b="1" dirty="0">
                <a:solidFill>
                  <a:schemeClr val="bg1"/>
                </a:solidFill>
              </a:rPr>
              <a:t>скільки літер «І» у </a:t>
            </a:r>
            <a:r>
              <a:rPr lang="uk-UA" sz="2400" b="1" dirty="0" smtClean="0">
                <a:solidFill>
                  <a:schemeClr val="bg1"/>
                </a:solidFill>
              </a:rPr>
              <a:t>тебе </a:t>
            </a:r>
            <a:r>
              <a:rPr lang="uk-UA" sz="2400" b="1" dirty="0">
                <a:solidFill>
                  <a:schemeClr val="bg1"/>
                </a:solidFill>
              </a:rPr>
              <a:t>вийшло?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1" t="14995" r="30112"/>
          <a:stretch/>
        </p:blipFill>
        <p:spPr>
          <a:xfrm>
            <a:off x="234023" y="3258800"/>
            <a:ext cx="2388237" cy="323302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426395" y="3640678"/>
            <a:ext cx="5322278" cy="26550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І  Т   А   У   В   І   Б    Ж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А   М   І   Д   І   Г   Л   Е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К   І   Н   Я   О   А   І   П</a:t>
            </a:r>
          </a:p>
          <a:p>
            <a:pPr algn="ctr"/>
            <a:r>
              <a:rPr lang="uk-UA" sz="4000" dirty="0">
                <a:solidFill>
                  <a:schemeClr val="tx2">
                    <a:lumMod val="75000"/>
                  </a:schemeClr>
                </a:solidFill>
              </a:rPr>
              <a:t>О   У   К   І   Ф   І   З   А</a:t>
            </a:r>
            <a:endParaRPr lang="ru-RU" sz="4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5753801" y="3844422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8578019" y="3844422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7063416" y="4467218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/>
          <p:cNvSpPr/>
          <p:nvPr/>
        </p:nvSpPr>
        <p:spPr>
          <a:xfrm>
            <a:off x="8222282" y="4463430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6286765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9360810" y="508908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7591222" y="5685048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8750976" y="5701447"/>
            <a:ext cx="496388" cy="462098"/>
          </a:xfrm>
          <a:prstGeom prst="ellipse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541" y="1091944"/>
            <a:ext cx="2257425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3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4440" y="445746"/>
            <a:ext cx="9726929" cy="1417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</a:t>
            </a:r>
            <a:r>
              <a:rPr lang="uk-UA" sz="2800" b="1" dirty="0">
                <a:solidFill>
                  <a:schemeClr val="bg1"/>
                </a:solidFill>
              </a:rPr>
              <a:t>малюнки. </a:t>
            </a:r>
            <a:r>
              <a:rPr lang="uk-UA" sz="2800" b="1" dirty="0" smtClean="0">
                <a:solidFill>
                  <a:schemeClr val="bg1"/>
                </a:solidFill>
              </a:rPr>
              <a:t>Визнач, </a:t>
            </a:r>
            <a:r>
              <a:rPr lang="uk-UA" sz="2800" b="1" dirty="0">
                <a:solidFill>
                  <a:schemeClr val="bg1"/>
                </a:solidFill>
              </a:rPr>
              <a:t>яке слово «заховалось» у схемі. Хто може надрукувати всі букви у слові?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Склади </a:t>
            </a:r>
            <a:r>
              <a:rPr lang="uk-UA" sz="2800" b="1" dirty="0">
                <a:solidFill>
                  <a:schemeClr val="bg1"/>
                </a:solidFill>
              </a:rPr>
              <a:t>речення зі словом  </a:t>
            </a:r>
            <a:r>
              <a:rPr lang="uk-UA" sz="2800" b="1" i="1" dirty="0">
                <a:solidFill>
                  <a:schemeClr val="bg1"/>
                </a:solidFill>
              </a:rPr>
              <a:t>акваріум.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4159724" y="2653983"/>
            <a:ext cx="4527075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>
            <a:off x="4735527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Прямая соединительная линия 89"/>
          <p:cNvCxnSpPr/>
          <p:nvPr/>
        </p:nvCxnSpPr>
        <p:spPr>
          <a:xfrm>
            <a:off x="5298234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Прямая соединительная линия 94"/>
          <p:cNvCxnSpPr/>
          <p:nvPr/>
        </p:nvCxnSpPr>
        <p:spPr>
          <a:xfrm>
            <a:off x="5849220" y="2653983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Прямая соединительная линия 100"/>
          <p:cNvCxnSpPr/>
          <p:nvPr/>
        </p:nvCxnSpPr>
        <p:spPr>
          <a:xfrm>
            <a:off x="6411927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Прямая соединительная линия 102"/>
          <p:cNvCxnSpPr/>
          <p:nvPr/>
        </p:nvCxnSpPr>
        <p:spPr>
          <a:xfrm>
            <a:off x="6962912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Прямая соединительная линия 109"/>
          <p:cNvCxnSpPr/>
          <p:nvPr/>
        </p:nvCxnSpPr>
        <p:spPr>
          <a:xfrm>
            <a:off x="8100519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Прямая соединительная линия 112"/>
          <p:cNvCxnSpPr/>
          <p:nvPr/>
        </p:nvCxnSpPr>
        <p:spPr>
          <a:xfrm>
            <a:off x="7547659" y="2672420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Прямоугольник 137"/>
          <p:cNvSpPr/>
          <p:nvPr/>
        </p:nvSpPr>
        <p:spPr>
          <a:xfrm>
            <a:off x="7101566" y="2512915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908919" y="2513975"/>
            <a:ext cx="4908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4202918" y="2503476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581119" y="2503476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у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6" name="Picture 2" descr="Аквариум для детей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08" y="2031717"/>
            <a:ext cx="2322051" cy="21827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липарт окно (5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082" y="1863418"/>
            <a:ext cx="2206047" cy="2351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Мультяшный малыш спит на луне | Премиум векторы | Детские мультфильмы,  Детские рисунки, Рисунки дисне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9018" y="4063990"/>
            <a:ext cx="2303022" cy="248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Звездочки клипарт (32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51" y="3723812"/>
            <a:ext cx="2337134" cy="233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Змея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921" y="4063990"/>
            <a:ext cx="2625373" cy="2397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4788519" y="2503475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339753" y="2512915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6425113" y="2503474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8099081" y="2492501"/>
            <a:ext cx="6014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м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477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Прямая со стрелкой 129"/>
          <p:cNvCxnSpPr/>
          <p:nvPr/>
        </p:nvCxnSpPr>
        <p:spPr>
          <a:xfrm flipV="1">
            <a:off x="6238368" y="2428356"/>
            <a:ext cx="2308537" cy="18824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1500606" y="445746"/>
            <a:ext cx="8756193" cy="102872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</a:t>
            </a:r>
            <a:r>
              <a:rPr lang="uk-UA" sz="2800" b="1" dirty="0">
                <a:solidFill>
                  <a:schemeClr val="bg1"/>
                </a:solidFill>
              </a:rPr>
              <a:t>зображені предмети. </a:t>
            </a:r>
            <a:r>
              <a:rPr lang="uk-UA" sz="2800" b="1" dirty="0" smtClean="0">
                <a:solidFill>
                  <a:schemeClr val="bg1"/>
                </a:solidFill>
              </a:rPr>
              <a:t>Знайди </a:t>
            </a:r>
            <a:r>
              <a:rPr lang="uk-UA" sz="2800" b="1" dirty="0">
                <a:solidFill>
                  <a:schemeClr val="bg1"/>
                </a:solidFill>
              </a:rPr>
              <a:t>відповідність між малюнками, звуковими схемами та словами.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9" name="Прямоугольник 78"/>
          <p:cNvSpPr/>
          <p:nvPr/>
        </p:nvSpPr>
        <p:spPr>
          <a:xfrm>
            <a:off x="1427630" y="5122173"/>
            <a:ext cx="2076995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Прямоугольник 85"/>
          <p:cNvSpPr/>
          <p:nvPr/>
        </p:nvSpPr>
        <p:spPr>
          <a:xfrm rot="16200000" flipH="1">
            <a:off x="1725974" y="516241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1202331" y="3677194"/>
            <a:ext cx="2476493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4" name="Прямая соединительная линия 93"/>
          <p:cNvCxnSpPr/>
          <p:nvPr/>
        </p:nvCxnSpPr>
        <p:spPr>
          <a:xfrm>
            <a:off x="2672696" y="3677193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Овал 97"/>
          <p:cNvSpPr/>
          <p:nvPr/>
        </p:nvSpPr>
        <p:spPr>
          <a:xfrm>
            <a:off x="1824488" y="37941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9" name="Прямоугольный треугольник 98"/>
          <p:cNvSpPr/>
          <p:nvPr/>
        </p:nvSpPr>
        <p:spPr>
          <a:xfrm rot="12565604" flipH="1">
            <a:off x="1979985" y="3455666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рямоугольник 99"/>
          <p:cNvSpPr/>
          <p:nvPr/>
        </p:nvSpPr>
        <p:spPr>
          <a:xfrm rot="16200000" flipH="1">
            <a:off x="1461579" y="225528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/>
          <p:cNvSpPr/>
          <p:nvPr/>
        </p:nvSpPr>
        <p:spPr>
          <a:xfrm>
            <a:off x="3334113" y="3784328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7" name="Прямоугольник 106"/>
          <p:cNvSpPr/>
          <p:nvPr/>
        </p:nvSpPr>
        <p:spPr>
          <a:xfrm>
            <a:off x="1199873" y="2233363"/>
            <a:ext cx="2478951" cy="43053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Овал 111"/>
          <p:cNvSpPr/>
          <p:nvPr/>
        </p:nvSpPr>
        <p:spPr>
          <a:xfrm>
            <a:off x="2314957" y="234606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7" name="Овал 156"/>
          <p:cNvSpPr/>
          <p:nvPr/>
        </p:nvSpPr>
        <p:spPr>
          <a:xfrm>
            <a:off x="3322348" y="235463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1" name="Прямоугольный треугольник 160"/>
          <p:cNvSpPr/>
          <p:nvPr/>
        </p:nvSpPr>
        <p:spPr>
          <a:xfrm rot="12565604" flipH="1">
            <a:off x="2485785" y="200482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Прямоугольник 71"/>
          <p:cNvSpPr/>
          <p:nvPr/>
        </p:nvSpPr>
        <p:spPr>
          <a:xfrm rot="16200000" flipH="1">
            <a:off x="2295175" y="3710568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 rot="16200000" flipH="1">
            <a:off x="2978871" y="3695620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>
            <a:off x="2665435" y="2227966"/>
            <a:ext cx="0" cy="43053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2" name="Овал 101"/>
          <p:cNvSpPr/>
          <p:nvPr/>
        </p:nvSpPr>
        <p:spPr>
          <a:xfrm>
            <a:off x="2654792" y="5235013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 rot="16200000" flipH="1">
            <a:off x="3135291" y="514632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 rot="16200000" flipH="1">
            <a:off x="2963885" y="2255289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8523267" y="5118654"/>
            <a:ext cx="2807526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9099069" y="513709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>
            <a:off x="9661776" y="513709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>
            <a:off x="10212762" y="511865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>
            <a:off x="10775469" y="513709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Прямоугольник 90"/>
          <p:cNvSpPr/>
          <p:nvPr/>
        </p:nvSpPr>
        <p:spPr>
          <a:xfrm>
            <a:off x="10306123" y="4978646"/>
            <a:ext cx="42351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5" name="Прямоугольник 94"/>
          <p:cNvSpPr/>
          <p:nvPr/>
        </p:nvSpPr>
        <p:spPr>
          <a:xfrm>
            <a:off x="9152061" y="4978645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в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8571269" y="4968147"/>
            <a:ext cx="4700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4" name="Прямоугольник 103"/>
          <p:cNvSpPr/>
          <p:nvPr/>
        </p:nvSpPr>
        <p:spPr>
          <a:xfrm>
            <a:off x="9803344" y="4968147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6" name="Прямоугольник 105"/>
          <p:cNvSpPr/>
          <p:nvPr/>
        </p:nvSpPr>
        <p:spPr>
          <a:xfrm>
            <a:off x="10788338" y="4968147"/>
            <a:ext cx="5180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и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0" name="Прямоугольник 109"/>
          <p:cNvSpPr/>
          <p:nvPr/>
        </p:nvSpPr>
        <p:spPr>
          <a:xfrm>
            <a:off x="8465468" y="3612431"/>
            <a:ext cx="2869783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>
            <a:off x="9041270" y="363086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Прямая соединительная линия 113"/>
          <p:cNvCxnSpPr/>
          <p:nvPr/>
        </p:nvCxnSpPr>
        <p:spPr>
          <a:xfrm>
            <a:off x="9603977" y="363086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Прямая соединительная линия 114"/>
          <p:cNvCxnSpPr/>
          <p:nvPr/>
        </p:nvCxnSpPr>
        <p:spPr>
          <a:xfrm>
            <a:off x="10154963" y="361243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Прямая соединительная линия 115"/>
          <p:cNvCxnSpPr/>
          <p:nvPr/>
        </p:nvCxnSpPr>
        <p:spPr>
          <a:xfrm>
            <a:off x="10717670" y="363086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Прямоугольник 119"/>
          <p:cNvSpPr/>
          <p:nvPr/>
        </p:nvSpPr>
        <p:spPr>
          <a:xfrm>
            <a:off x="10225082" y="3472423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9171206" y="3472422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8499043" y="3461924"/>
            <a:ext cx="4988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л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3" name="Прямоугольник 122"/>
          <p:cNvSpPr/>
          <p:nvPr/>
        </p:nvSpPr>
        <p:spPr>
          <a:xfrm>
            <a:off x="9603680" y="3461924"/>
            <a:ext cx="6094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ж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4" name="Прямоугольник 123"/>
          <p:cNvSpPr/>
          <p:nvPr/>
        </p:nvSpPr>
        <p:spPr>
          <a:xfrm>
            <a:off x="10734546" y="3461924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6" name="Прямоугольник 125"/>
          <p:cNvSpPr/>
          <p:nvPr/>
        </p:nvSpPr>
        <p:spPr>
          <a:xfrm>
            <a:off x="8718722" y="2152867"/>
            <a:ext cx="2286531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7" name="Прямая соединительная линия 126"/>
          <p:cNvCxnSpPr/>
          <p:nvPr/>
        </p:nvCxnSpPr>
        <p:spPr>
          <a:xfrm>
            <a:off x="9294524" y="217130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Прямая соединительная линия 127"/>
          <p:cNvCxnSpPr/>
          <p:nvPr/>
        </p:nvCxnSpPr>
        <p:spPr>
          <a:xfrm>
            <a:off x="9857231" y="217130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Прямая соединительная линия 128"/>
          <p:cNvCxnSpPr/>
          <p:nvPr/>
        </p:nvCxnSpPr>
        <p:spPr>
          <a:xfrm>
            <a:off x="10408217" y="2152867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Прямоугольник 130"/>
          <p:cNvSpPr/>
          <p:nvPr/>
        </p:nvSpPr>
        <p:spPr>
          <a:xfrm>
            <a:off x="10501579" y="2012859"/>
            <a:ext cx="42351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т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2" name="Прямоугольник 131"/>
          <p:cNvSpPr/>
          <p:nvPr/>
        </p:nvSpPr>
        <p:spPr>
          <a:xfrm>
            <a:off x="9333088" y="2012858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р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3" name="Прямоугольник 132"/>
          <p:cNvSpPr/>
          <p:nvPr/>
        </p:nvSpPr>
        <p:spPr>
          <a:xfrm>
            <a:off x="8766726" y="2002360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9998799" y="2002360"/>
            <a:ext cx="325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і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" name="Picture 2" descr="Кровать клипарт (69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126" l="6000" r="935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168" y="4752880"/>
            <a:ext cx="2431768" cy="173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тюльпан, цветы, тюльпан клипарт png | PNGEg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3111" r="76111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40" r="22720"/>
          <a:stretch/>
        </p:blipFill>
        <p:spPr bwMode="auto">
          <a:xfrm>
            <a:off x="6222775" y="1857228"/>
            <a:ext cx="1990688" cy="203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173" y="3211917"/>
            <a:ext cx="1860707" cy="1442048"/>
          </a:xfrm>
          <a:prstGeom prst="rect">
            <a:avLst/>
          </a:prstGeom>
        </p:spPr>
      </p:pic>
      <p:grpSp>
        <p:nvGrpSpPr>
          <p:cNvPr id="77" name="Группа 76"/>
          <p:cNvGrpSpPr/>
          <p:nvPr/>
        </p:nvGrpSpPr>
        <p:grpSpPr>
          <a:xfrm>
            <a:off x="1338835" y="3774226"/>
            <a:ext cx="375893" cy="236470"/>
            <a:chOff x="6841977" y="5603805"/>
            <a:chExt cx="375893" cy="236470"/>
          </a:xfrm>
        </p:grpSpPr>
        <p:sp>
          <p:nvSpPr>
            <p:cNvPr id="78" name="Прямоугольник 77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4" name="Прямоугольник 83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9" name="Группа 88"/>
          <p:cNvGrpSpPr/>
          <p:nvPr/>
        </p:nvGrpSpPr>
        <p:grpSpPr>
          <a:xfrm>
            <a:off x="1824645" y="2332232"/>
            <a:ext cx="447401" cy="231220"/>
            <a:chOff x="6841977" y="5603805"/>
            <a:chExt cx="375893" cy="236470"/>
          </a:xfrm>
        </p:grpSpPr>
        <p:sp>
          <p:nvSpPr>
            <p:cNvPr id="90" name="Прямоугольник 89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2" name="Прямоугольник 91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1" name="Группа 100"/>
          <p:cNvGrpSpPr/>
          <p:nvPr/>
        </p:nvGrpSpPr>
        <p:grpSpPr>
          <a:xfrm>
            <a:off x="2112929" y="5231693"/>
            <a:ext cx="375893" cy="236470"/>
            <a:chOff x="6841977" y="5603805"/>
            <a:chExt cx="375893" cy="236470"/>
          </a:xfrm>
        </p:grpSpPr>
        <p:sp>
          <p:nvSpPr>
            <p:cNvPr id="117" name="Прямоугольник 116"/>
            <p:cNvSpPr/>
            <p:nvPr/>
          </p:nvSpPr>
          <p:spPr>
            <a:xfrm rot="16200000" flipH="1">
              <a:off x="6980550" y="5602955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8" name="Прямоугольник 117"/>
            <p:cNvSpPr/>
            <p:nvPr/>
          </p:nvSpPr>
          <p:spPr>
            <a:xfrm rot="16200000" flipH="1">
              <a:off x="6980550" y="5465232"/>
              <a:ext cx="98747" cy="37589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cxnSp>
        <p:nvCxnSpPr>
          <p:cNvPr id="12" name="Прямая со стрелкой 11"/>
          <p:cNvCxnSpPr>
            <a:stCxn id="3" idx="1"/>
          </p:cNvCxnSpPr>
          <p:nvPr/>
        </p:nvCxnSpPr>
        <p:spPr>
          <a:xfrm flipH="1" flipV="1">
            <a:off x="3833446" y="2443234"/>
            <a:ext cx="2389329" cy="43161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>
            <a:off x="7242247" y="3941919"/>
            <a:ext cx="1179849" cy="111378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 flipH="1">
            <a:off x="3677063" y="4703423"/>
            <a:ext cx="1501808" cy="6469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Прямая со стрелкой 134"/>
          <p:cNvCxnSpPr/>
          <p:nvPr/>
        </p:nvCxnSpPr>
        <p:spPr>
          <a:xfrm flipH="1" flipV="1">
            <a:off x="3833446" y="3932941"/>
            <a:ext cx="1828362" cy="170900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Прямая со стрелкой 135"/>
          <p:cNvCxnSpPr/>
          <p:nvPr/>
        </p:nvCxnSpPr>
        <p:spPr>
          <a:xfrm flipV="1">
            <a:off x="6993230" y="3925501"/>
            <a:ext cx="1239275" cy="128377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80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52525" y="445746"/>
            <a:ext cx="8756193" cy="8458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Мовленнєва розминка. Робота зі скоромовкою. 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2813539" y="1684971"/>
            <a:ext cx="66821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щ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 к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E838BA"/>
                </a:solidFill>
              </a:rPr>
              <a:t>ає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дв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Сх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кв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600" b="1" dirty="0">
                <a:solidFill>
                  <a:srgbClr val="E838BA"/>
                </a:solidFill>
              </a:rPr>
              <a:t>у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к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77940" y="4208815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uk-UA" sz="3600" b="1" dirty="0">
                <a:solidFill>
                  <a:srgbClr val="E838BA"/>
                </a:solidFill>
              </a:rPr>
              <a:t>А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E838BA"/>
                </a:solidFill>
              </a:rPr>
              <a:t>е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rgbClr val="E838BA"/>
                </a:solidFill>
              </a:rPr>
              <a:t>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к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ш</a:t>
            </a:r>
            <a:r>
              <a:rPr lang="uk-UA" sz="3600" b="1" dirty="0">
                <a:solidFill>
                  <a:srgbClr val="E838BA"/>
                </a:solidFill>
              </a:rPr>
              <a:t>е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E838BA"/>
                </a:solidFill>
              </a:rPr>
              <a:t>я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E838BA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?</a:t>
            </a:r>
          </a:p>
          <a:p>
            <a:pPr fontAlgn="base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Пр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E838BA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295FFF"/>
                </a:solidFill>
              </a:rPr>
              <a:t>ь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E838BA"/>
                </a:solidFill>
              </a:rPr>
              <a:t>я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600" b="1" dirty="0">
                <a:solidFill>
                  <a:srgbClr val="E838BA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E838BA"/>
                </a:solidFill>
              </a:rPr>
              <a:t>о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д</a:t>
            </a:r>
            <a:r>
              <a:rPr lang="uk-UA" sz="3600" b="1" dirty="0">
                <a:solidFill>
                  <a:srgbClr val="E838BA"/>
                </a:solidFill>
              </a:rPr>
              <a:t>о 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х</a:t>
            </a:r>
            <a:r>
              <a:rPr lang="uk-UA" sz="3600" b="1" dirty="0">
                <a:solidFill>
                  <a:srgbClr val="E838BA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E838BA"/>
                </a:solidFill>
              </a:rPr>
              <a:t>и.</a:t>
            </a:r>
            <a:endParaRPr lang="uk-UA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102" name="Picture 6" descr="Кот под дождем - 60 фот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79" y="3029137"/>
            <a:ext cx="2752237" cy="216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Мама и цыплята - bigmir)n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932" y="1804064"/>
            <a:ext cx="2752237" cy="216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460375" y="3059000"/>
            <a:ext cx="2854326" cy="358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50738" y="445746"/>
            <a:ext cx="8756193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250826" y="1668071"/>
            <a:ext cx="5640321" cy="391596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на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читання ми познайомимось з малою друкованою буквою </a:t>
            </a:r>
            <a:r>
              <a:rPr lang="uk-UA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її друкувати,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удосконалювати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вміння робити звуковий аналіз слів, </a:t>
            </a:r>
            <a:endPara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вчитися 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будувати речення, розгадувати кросворди.</a:t>
            </a:r>
            <a:endParaRPr lang="uk-UA" sz="2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290" y="1848623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3237520" cy="395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89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972300" y="1863158"/>
            <a:ext cx="4248150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14" y="1863159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358367" y="2389655"/>
            <a:ext cx="361443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2800" b="1" dirty="0"/>
              <a:t>к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/>
              <a:t>н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/>
              <a:t>т</a:t>
            </a:r>
            <a:r>
              <a:rPr lang="uk-UA" sz="2800" b="1" dirty="0">
                <a:solidFill>
                  <a:srgbClr val="FF0000"/>
                </a:solidFill>
              </a:rPr>
              <a:t>еа</a:t>
            </a:r>
            <a:r>
              <a:rPr lang="uk-UA" sz="2800" b="1" dirty="0"/>
              <a:t>тр</a:t>
            </a:r>
            <a:r>
              <a:rPr lang="uk-UA" sz="2800" b="1" dirty="0">
                <a:solidFill>
                  <a:srgbClr val="FF0000"/>
                </a:solidFill>
              </a:rPr>
              <a:t> е</a:t>
            </a:r>
            <a:r>
              <a:rPr lang="uk-UA" sz="2800" b="1" dirty="0"/>
              <a:t>кр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н</a:t>
            </a:r>
          </a:p>
          <a:p>
            <a:pPr indent="241300" algn="ctr"/>
            <a:r>
              <a:rPr lang="uk-UA" sz="2800" b="1" dirty="0"/>
              <a:t>гл</a:t>
            </a:r>
            <a:r>
              <a:rPr lang="uk-UA" sz="2800" b="1" dirty="0">
                <a:solidFill>
                  <a:srgbClr val="FF0000"/>
                </a:solidFill>
              </a:rPr>
              <a:t>я</a:t>
            </a:r>
            <a:r>
              <a:rPr lang="uk-UA" sz="2800" b="1" dirty="0"/>
              <a:t>д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ч</a:t>
            </a:r>
            <a:r>
              <a:rPr lang="uk-UA" sz="2800" b="1" dirty="0">
                <a:solidFill>
                  <a:srgbClr val="FF0000"/>
                </a:solidFill>
              </a:rPr>
              <a:t>і </a:t>
            </a:r>
            <a:r>
              <a:rPr lang="uk-UA" sz="2800" b="1" dirty="0"/>
              <a:t>ф</a:t>
            </a:r>
            <a:r>
              <a:rPr lang="uk-UA" sz="2800" b="1" dirty="0">
                <a:solidFill>
                  <a:srgbClr val="FF0000"/>
                </a:solidFill>
              </a:rPr>
              <a:t>і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295FFF"/>
                </a:solidFill>
              </a:rPr>
              <a:t>ь</a:t>
            </a:r>
            <a:r>
              <a:rPr lang="uk-UA" sz="2800" b="1" dirty="0"/>
              <a:t>м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</a:p>
          <a:p>
            <a:pPr indent="241300" algn="ctr"/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кск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в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  <a:r>
              <a:rPr lang="uk-UA" sz="2800" b="1" dirty="0"/>
              <a:t>т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/>
              <a:t>р</a:t>
            </a:r>
          </a:p>
          <a:p>
            <a:pPr indent="241300" algn="ctr"/>
            <a:r>
              <a:rPr lang="uk-UA" sz="2800" b="1" dirty="0"/>
              <a:t>з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бр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/>
              <a:t>с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  <a:r>
              <a:rPr lang="uk-UA" sz="2800" b="1" dirty="0"/>
              <a:t>нц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</a:p>
          <a:p>
            <a:pPr indent="241300" algn="ctr"/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к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/>
              <a:t>п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р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2800" b="1" dirty="0"/>
              <a:t>м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т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/>
              <a:t>к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/>
              <a:t>кр</a:t>
            </a:r>
            <a:r>
              <a:rPr lang="uk-UA" sz="2800" b="1" dirty="0">
                <a:solidFill>
                  <a:srgbClr val="FF0000"/>
                </a:solidFill>
              </a:rPr>
              <a:t>и</a:t>
            </a:r>
            <a:r>
              <a:rPr lang="uk-UA" sz="2800" b="1" dirty="0"/>
              <a:t>л</a:t>
            </a:r>
            <a:r>
              <a:rPr lang="uk-UA" sz="2800" b="1" dirty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2800" b="1" dirty="0"/>
              <a:t>кл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н</a:t>
            </a:r>
            <a:r>
              <a:rPr lang="uk-UA" sz="2800" b="1" dirty="0">
                <a:solidFill>
                  <a:srgbClr val="FF0000"/>
                </a:solidFill>
              </a:rPr>
              <a:t> </a:t>
            </a:r>
            <a:r>
              <a:rPr lang="uk-UA" sz="2800" b="1" dirty="0"/>
              <a:t>б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р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з</a:t>
            </a:r>
            <a:r>
              <a:rPr lang="uk-UA" sz="2800" b="1" dirty="0">
                <a:solidFill>
                  <a:srgbClr val="FF0000"/>
                </a:solidFill>
              </a:rPr>
              <a:t>а </a:t>
            </a:r>
            <a:r>
              <a:rPr lang="uk-UA" sz="2800" b="1" dirty="0"/>
              <a:t>в</a:t>
            </a:r>
            <a:r>
              <a:rPr lang="uk-UA" sz="2800" b="1" dirty="0">
                <a:solidFill>
                  <a:srgbClr val="FF0000"/>
                </a:solidFill>
              </a:rPr>
              <a:t>е</a:t>
            </a:r>
            <a:r>
              <a:rPr lang="uk-UA" sz="2800" b="1" dirty="0"/>
              <a:t>рб</a:t>
            </a:r>
            <a:r>
              <a:rPr lang="uk-UA" sz="2800" b="1" dirty="0">
                <a:solidFill>
                  <a:srgbClr val="FF0000"/>
                </a:solidFill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7296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48229</TotalTime>
  <Words>660</Words>
  <Application>Microsoft Office PowerPoint</Application>
  <PresentationFormat>Произвольный</PresentationFormat>
  <Paragraphs>161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2913</cp:revision>
  <dcterms:created xsi:type="dcterms:W3CDTF">2018-01-05T16:38:53Z</dcterms:created>
  <dcterms:modified xsi:type="dcterms:W3CDTF">2023-10-14T17:30:48Z</dcterms:modified>
</cp:coreProperties>
</file>