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602" r:id="rId3"/>
    <p:sldId id="693" r:id="rId4"/>
    <p:sldId id="676" r:id="rId5"/>
    <p:sldId id="677" r:id="rId6"/>
    <p:sldId id="687" r:id="rId7"/>
    <p:sldId id="694" r:id="rId8"/>
    <p:sldId id="695" r:id="rId9"/>
    <p:sldId id="696" r:id="rId10"/>
    <p:sldId id="623" r:id="rId11"/>
    <p:sldId id="647" r:id="rId12"/>
    <p:sldId id="686" r:id="rId13"/>
    <p:sldId id="657" r:id="rId14"/>
    <p:sldId id="644" r:id="rId15"/>
    <p:sldId id="612" r:id="rId16"/>
    <p:sldId id="700" r:id="rId17"/>
    <p:sldId id="699" r:id="rId18"/>
    <p:sldId id="697" r:id="rId19"/>
    <p:sldId id="698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38BA"/>
    <a:srgbClr val="295FFF"/>
    <a:srgbClr val="322ADA"/>
    <a:srgbClr val="463EDE"/>
    <a:srgbClr val="FF3300"/>
    <a:srgbClr val="FF5050"/>
    <a:srgbClr val="F2B800"/>
    <a:srgbClr val="F6F9FC"/>
    <a:srgbClr val="F3F7FB"/>
    <a:srgbClr val="FCF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33" autoAdjust="0"/>
    <p:restoredTop sz="91857" autoAdjust="0"/>
  </p:normalViewPr>
  <p:slideViewPr>
    <p:cSldViewPr snapToGrid="0">
      <p:cViewPr>
        <p:scale>
          <a:sx n="91" d="100"/>
          <a:sy n="91" d="100"/>
        </p:scale>
        <p:origin x="-48" y="276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741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16.10.2023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microsoft.com/office/2007/relationships/hdphoto" Target="../media/hdphoto1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12" Type="http://schemas.openxmlformats.org/officeDocument/2006/relationships/image" Target="../media/image16.jpeg"/><Relationship Id="rId2" Type="http://schemas.openxmlformats.org/officeDocument/2006/relationships/image" Target="../media/image8.jpeg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10" Type="http://schemas.microsoft.com/office/2007/relationships/hdphoto" Target="../media/hdphoto8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96290" y="4370522"/>
            <a:ext cx="9033164" cy="1446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Велика буква Е. </a:t>
            </a:r>
          </a:p>
          <a:p>
            <a:pPr algn="ctr"/>
            <a:r>
              <a:rPr lang="uk-UA" sz="4400" b="1" dirty="0">
                <a:solidFill>
                  <a:schemeClr val="bg1"/>
                </a:solidFill>
              </a:rPr>
              <a:t>Складання речень за малюнками</a:t>
            </a:r>
            <a:endParaRPr lang="uk-UA" sz="4400" b="1" i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6" t="19923" b="5659"/>
          <a:stretch/>
        </p:blipFill>
        <p:spPr>
          <a:xfrm>
            <a:off x="746412" y="1139741"/>
            <a:ext cx="4824848" cy="2719739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684866" y="1754793"/>
            <a:ext cx="379911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26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776176" y="457622"/>
            <a:ext cx="8756193" cy="7655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Склади речення </a:t>
            </a:r>
            <a:r>
              <a:rPr lang="uk-UA" sz="3600" b="1" dirty="0" err="1" smtClean="0">
                <a:solidFill>
                  <a:schemeClr val="bg1"/>
                </a:solidFill>
              </a:rPr>
              <a:t>замалюнком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9150873" y="2750310"/>
            <a:ext cx="2762990" cy="33327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2" t="51667" r="26628" b="25972"/>
          <a:stretch/>
        </p:blipFill>
        <p:spPr>
          <a:xfrm>
            <a:off x="1776176" y="2409756"/>
            <a:ext cx="6930838" cy="4013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35889" y="5989320"/>
            <a:ext cx="996009" cy="8686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76175" y="1351878"/>
            <a:ext cx="8756193" cy="10211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000" b="1" dirty="0">
                <a:solidFill>
                  <a:schemeClr val="bg1"/>
                </a:solidFill>
              </a:rPr>
              <a:t>малюнок. Це явище природи має в українській мові дві назви – райдуга і веселка. Коли з'являється райдуга? </a:t>
            </a:r>
            <a:r>
              <a:rPr lang="uk-UA" sz="2000" b="1" dirty="0" smtClean="0">
                <a:solidFill>
                  <a:schemeClr val="bg1"/>
                </a:solidFill>
              </a:rPr>
              <a:t>Чи бачив/бачила ти </a:t>
            </a:r>
            <a:r>
              <a:rPr lang="uk-UA" sz="2000" b="1" dirty="0">
                <a:solidFill>
                  <a:schemeClr val="bg1"/>
                </a:solidFill>
              </a:rPr>
              <a:t>веселку?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Склади </a:t>
            </a:r>
            <a:r>
              <a:rPr lang="uk-UA" sz="2000" b="1" dirty="0">
                <a:solidFill>
                  <a:schemeClr val="bg1"/>
                </a:solidFill>
              </a:rPr>
              <a:t>речення, яке починається зі слова О, а в кінці стоїть знак оклику.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0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3460877" y="2355987"/>
            <a:ext cx="451060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3200" b="1" dirty="0"/>
              <a:t>Е-е-е –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                         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  <a:p>
            <a:pPr fontAlgn="base"/>
            <a:endParaRPr lang="uk-UA" sz="3600" b="1" dirty="0">
              <a:solidFill>
                <a:schemeClr val="tx2">
                  <a:lumMod val="75000"/>
                </a:schemeClr>
              </a:solidFill>
            </a:endParaRPr>
          </a:p>
          <a:p>
            <a:pPr fontAlgn="base"/>
            <a:r>
              <a:rPr lang="uk-UA" sz="3200" b="1" dirty="0"/>
              <a:t>Е-е-е –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                              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  <a:p>
            <a:pPr fontAlgn="base"/>
            <a:endParaRPr lang="uk-UA" sz="3600" b="1" dirty="0">
              <a:solidFill>
                <a:schemeClr val="tx2">
                  <a:lumMod val="75000"/>
                </a:schemeClr>
              </a:solidFill>
            </a:endParaRPr>
          </a:p>
          <a:p>
            <a:pPr fontAlgn="base"/>
            <a:r>
              <a:rPr lang="uk-UA" sz="3200" b="1" dirty="0"/>
              <a:t>Е-е-е –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                           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  <a:p>
            <a:pPr fontAlgn="base"/>
            <a:endParaRPr lang="uk-UA" sz="3600" b="1" dirty="0">
              <a:solidFill>
                <a:schemeClr val="tx2">
                  <a:lumMod val="75000"/>
                </a:schemeClr>
              </a:solidFill>
            </a:endParaRPr>
          </a:p>
          <a:p>
            <a:pPr fontAlgn="base"/>
            <a:r>
              <a:rPr lang="uk-UA" sz="3200" b="1" dirty="0"/>
              <a:t>Е-е-е –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                           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70538" y="463138"/>
            <a:ext cx="8756193" cy="9381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</a:t>
            </a:r>
            <a:r>
              <a:rPr lang="uk-UA" sz="2800" b="1" dirty="0">
                <a:solidFill>
                  <a:schemeClr val="bg1"/>
                </a:solidFill>
              </a:rPr>
              <a:t>разом із Щебетунчиком </a:t>
            </a:r>
            <a:r>
              <a:rPr lang="uk-UA" sz="2800" b="1" dirty="0" err="1">
                <a:solidFill>
                  <a:schemeClr val="bg1"/>
                </a:solidFill>
              </a:rPr>
              <a:t>чистомовку</a:t>
            </a:r>
            <a:r>
              <a:rPr lang="uk-UA" sz="2800" b="1" dirty="0">
                <a:solidFill>
                  <a:schemeClr val="bg1"/>
                </a:solidFill>
              </a:rPr>
              <a:t>, замінюючи малюнки </a:t>
            </a:r>
            <a:r>
              <a:rPr lang="uk-UA" sz="2800" b="1" dirty="0" smtClean="0">
                <a:solidFill>
                  <a:schemeClr val="bg1"/>
                </a:solidFill>
              </a:rPr>
              <a:t>словами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534562" y="2821516"/>
            <a:ext cx="2762990" cy="3332793"/>
          </a:xfrm>
          <a:prstGeom prst="rect">
            <a:avLst/>
          </a:prstGeom>
        </p:spPr>
      </p:pic>
      <p:sp>
        <p:nvSpPr>
          <p:cNvPr id="89" name="Прямоугольник 88"/>
          <p:cNvSpPr/>
          <p:nvPr/>
        </p:nvSpPr>
        <p:spPr>
          <a:xfrm>
            <a:off x="8597765" y="4628895"/>
            <a:ext cx="3050859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рямоугольный треугольник 89"/>
          <p:cNvSpPr/>
          <p:nvPr/>
        </p:nvSpPr>
        <p:spPr>
          <a:xfrm rot="12565604" flipH="1">
            <a:off x="10892338" y="4395125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/>
          <p:cNvSpPr/>
          <p:nvPr/>
        </p:nvSpPr>
        <p:spPr>
          <a:xfrm>
            <a:off x="8741515" y="4734170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92" name="Прямая соединительная линия 91"/>
          <p:cNvCxnSpPr/>
          <p:nvPr/>
        </p:nvCxnSpPr>
        <p:spPr>
          <a:xfrm flipH="1">
            <a:off x="9080340" y="4644602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Овал 93"/>
          <p:cNvSpPr/>
          <p:nvPr/>
        </p:nvSpPr>
        <p:spPr>
          <a:xfrm>
            <a:off x="9775033" y="4736408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96" name="Группа 95"/>
          <p:cNvGrpSpPr/>
          <p:nvPr/>
        </p:nvGrpSpPr>
        <p:grpSpPr>
          <a:xfrm>
            <a:off x="9234793" y="4721710"/>
            <a:ext cx="375893" cy="236470"/>
            <a:chOff x="6841977" y="5603805"/>
            <a:chExt cx="375893" cy="236470"/>
          </a:xfrm>
        </p:grpSpPr>
        <p:sp>
          <p:nvSpPr>
            <p:cNvPr id="97" name="Прямоугольник 96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99" name="Прямая соединительная линия 98"/>
          <p:cNvCxnSpPr/>
          <p:nvPr/>
        </p:nvCxnSpPr>
        <p:spPr>
          <a:xfrm flipH="1">
            <a:off x="10074041" y="4644602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0" name="Прямоугольник 99"/>
          <p:cNvSpPr/>
          <p:nvPr/>
        </p:nvSpPr>
        <p:spPr>
          <a:xfrm rot="16200000" flipH="1">
            <a:off x="10336370" y="465850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Овал 100"/>
          <p:cNvSpPr/>
          <p:nvPr/>
        </p:nvSpPr>
        <p:spPr>
          <a:xfrm>
            <a:off x="10736842" y="4742049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8617825" y="1995022"/>
            <a:ext cx="2753954" cy="560803"/>
            <a:chOff x="8387288" y="4610680"/>
            <a:chExt cx="2339339" cy="430537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8387288" y="4610680"/>
              <a:ext cx="2339339" cy="430537"/>
            </a:xfrm>
            <a:prstGeom prst="rect">
              <a:avLst/>
            </a:prstGeom>
            <a:noFill/>
            <a:ln w="38100">
              <a:solidFill>
                <a:srgbClr val="322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2" name="Прямая соединительная линия 101"/>
            <p:cNvCxnSpPr/>
            <p:nvPr/>
          </p:nvCxnSpPr>
          <p:spPr>
            <a:xfrm flipH="1">
              <a:off x="8865106" y="4618533"/>
              <a:ext cx="806" cy="414830"/>
            </a:xfrm>
            <a:prstGeom prst="line">
              <a:avLst/>
            </a:prstGeom>
            <a:ln w="38100">
              <a:solidFill>
                <a:srgbClr val="322AD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/>
            <p:cNvCxnSpPr/>
            <p:nvPr/>
          </p:nvCxnSpPr>
          <p:spPr>
            <a:xfrm>
              <a:off x="9343731" y="4610680"/>
              <a:ext cx="1" cy="430537"/>
            </a:xfrm>
            <a:prstGeom prst="line">
              <a:avLst/>
            </a:prstGeom>
            <a:ln w="38100">
              <a:solidFill>
                <a:srgbClr val="322AD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/>
            <p:cNvCxnSpPr/>
            <p:nvPr/>
          </p:nvCxnSpPr>
          <p:spPr>
            <a:xfrm flipH="1">
              <a:off x="10286027" y="4618533"/>
              <a:ext cx="806" cy="414830"/>
            </a:xfrm>
            <a:prstGeom prst="line">
              <a:avLst/>
            </a:prstGeom>
            <a:ln w="38100">
              <a:solidFill>
                <a:srgbClr val="322AD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Прямая соединительная линия 106"/>
            <p:cNvCxnSpPr/>
            <p:nvPr/>
          </p:nvCxnSpPr>
          <p:spPr>
            <a:xfrm flipH="1">
              <a:off x="9802738" y="4614555"/>
              <a:ext cx="806" cy="414830"/>
            </a:xfrm>
            <a:prstGeom prst="line">
              <a:avLst/>
            </a:prstGeom>
            <a:ln w="38100">
              <a:solidFill>
                <a:srgbClr val="322AD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5" name="TextBox 114"/>
          <p:cNvSpPr txBox="1"/>
          <p:nvPr/>
        </p:nvSpPr>
        <p:spPr>
          <a:xfrm>
            <a:off x="9220765" y="1832525"/>
            <a:ext cx="50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е</a:t>
            </a:r>
          </a:p>
        </p:txBody>
      </p:sp>
      <p:pic>
        <p:nvPicPr>
          <p:cNvPr id="1026" name="Picture 2" descr="Beret Clothing Accessories Hat Wool, Hat, hat, clothing Accessories,  headscarf png | PNGWi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8" b="9419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307" y="1741193"/>
            <a:ext cx="1889887" cy="153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Водяной пистолет Пластик, дизайн, оружие, арт, пистолет png | PNGW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22" b="9287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75415" y="3172584"/>
            <a:ext cx="2178831" cy="136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Линия Угол Карандаш, карандаш, синий, электрический синий png | PNGEg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1333" y1="77461" x2="11333" y2="77461"/>
                        <a14:foregroundMark x1="23333" y1="85233" x2="23333" y2="85233"/>
                        <a14:foregroundMark x1="17333" y1="72798" x2="17333" y2="72798"/>
                        <a14:foregroundMark x1="19556" y1="79016" x2="19556" y2="79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2402" flipH="1">
            <a:off x="5303018" y="4376160"/>
            <a:ext cx="1891235" cy="81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Зеленые кошельки, купить женский кошелек зеленого цвета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67" b="89867" l="4400" r="944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097" y="5030856"/>
            <a:ext cx="2251075" cy="168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6" name="Группа 85"/>
          <p:cNvGrpSpPr/>
          <p:nvPr/>
        </p:nvGrpSpPr>
        <p:grpSpPr>
          <a:xfrm>
            <a:off x="11067742" y="4728220"/>
            <a:ext cx="375893" cy="236470"/>
            <a:chOff x="6841977" y="5603805"/>
            <a:chExt cx="375893" cy="236470"/>
          </a:xfrm>
        </p:grpSpPr>
        <p:sp>
          <p:nvSpPr>
            <p:cNvPr id="87" name="Прямоугольник 86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Прямоугольник 87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10324977" y="1832524"/>
            <a:ext cx="50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е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8652218" y="1854742"/>
            <a:ext cx="50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б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9783669" y="1832524"/>
            <a:ext cx="50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р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10853054" y="1839902"/>
            <a:ext cx="50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т</a:t>
            </a:r>
          </a:p>
        </p:txBody>
      </p:sp>
      <p:grpSp>
        <p:nvGrpSpPr>
          <p:cNvPr id="38" name="Группа 13">
            <a:extLst>
              <a:ext uri="{FF2B5EF4-FFF2-40B4-BE49-F238E27FC236}">
                <a16:creationId xmlns="" xmlns:a16="http://schemas.microsoft.com/office/drawing/2014/main" id="{6877A45C-289F-479B-98B1-234947152FFF}"/>
              </a:ext>
            </a:extLst>
          </p:cNvPr>
          <p:cNvGrpSpPr/>
          <p:nvPr/>
        </p:nvGrpSpPr>
        <p:grpSpPr>
          <a:xfrm>
            <a:off x="7686854" y="3066012"/>
            <a:ext cx="2753954" cy="560803"/>
            <a:chOff x="8387288" y="4610680"/>
            <a:chExt cx="2339339" cy="430537"/>
          </a:xfrm>
        </p:grpSpPr>
        <p:sp>
          <p:nvSpPr>
            <p:cNvPr id="39" name="Прямоугольник 42">
              <a:extLst>
                <a:ext uri="{FF2B5EF4-FFF2-40B4-BE49-F238E27FC236}">
                  <a16:creationId xmlns="" xmlns:a16="http://schemas.microsoft.com/office/drawing/2014/main" id="{4B39D5BD-A5CB-45B9-BFC7-380F565ED3EC}"/>
                </a:ext>
              </a:extLst>
            </p:cNvPr>
            <p:cNvSpPr/>
            <p:nvPr/>
          </p:nvSpPr>
          <p:spPr>
            <a:xfrm>
              <a:off x="8387288" y="4610680"/>
              <a:ext cx="2339339" cy="430537"/>
            </a:xfrm>
            <a:prstGeom prst="rect">
              <a:avLst/>
            </a:prstGeom>
            <a:noFill/>
            <a:ln w="38100">
              <a:solidFill>
                <a:srgbClr val="322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0" name="Прямая соединительная линия 101">
              <a:extLst>
                <a:ext uri="{FF2B5EF4-FFF2-40B4-BE49-F238E27FC236}">
                  <a16:creationId xmlns="" xmlns:a16="http://schemas.microsoft.com/office/drawing/2014/main" id="{4F722DCD-D9CC-44A6-9448-4721B84412A6}"/>
                </a:ext>
              </a:extLst>
            </p:cNvPr>
            <p:cNvCxnSpPr/>
            <p:nvPr/>
          </p:nvCxnSpPr>
          <p:spPr>
            <a:xfrm flipH="1">
              <a:off x="8865106" y="4618533"/>
              <a:ext cx="806" cy="414830"/>
            </a:xfrm>
            <a:prstGeom prst="line">
              <a:avLst/>
            </a:prstGeom>
            <a:ln w="38100">
              <a:solidFill>
                <a:srgbClr val="322AD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102">
              <a:extLst>
                <a:ext uri="{FF2B5EF4-FFF2-40B4-BE49-F238E27FC236}">
                  <a16:creationId xmlns="" xmlns:a16="http://schemas.microsoft.com/office/drawing/2014/main" id="{A674E6FF-CFFF-4C34-9248-9A37810B6B48}"/>
                </a:ext>
              </a:extLst>
            </p:cNvPr>
            <p:cNvCxnSpPr/>
            <p:nvPr/>
          </p:nvCxnSpPr>
          <p:spPr>
            <a:xfrm>
              <a:off x="9343731" y="4610680"/>
              <a:ext cx="1" cy="430537"/>
            </a:xfrm>
            <a:prstGeom prst="line">
              <a:avLst/>
            </a:prstGeom>
            <a:ln w="38100">
              <a:solidFill>
                <a:srgbClr val="322AD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105">
              <a:extLst>
                <a:ext uri="{FF2B5EF4-FFF2-40B4-BE49-F238E27FC236}">
                  <a16:creationId xmlns="" xmlns:a16="http://schemas.microsoft.com/office/drawing/2014/main" id="{B5AD4B8A-F52E-4345-97EA-2376B58414C7}"/>
                </a:ext>
              </a:extLst>
            </p:cNvPr>
            <p:cNvCxnSpPr/>
            <p:nvPr/>
          </p:nvCxnSpPr>
          <p:spPr>
            <a:xfrm flipH="1">
              <a:off x="10286027" y="4618533"/>
              <a:ext cx="806" cy="414830"/>
            </a:xfrm>
            <a:prstGeom prst="line">
              <a:avLst/>
            </a:prstGeom>
            <a:ln w="38100">
              <a:solidFill>
                <a:srgbClr val="322AD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106">
              <a:extLst>
                <a:ext uri="{FF2B5EF4-FFF2-40B4-BE49-F238E27FC236}">
                  <a16:creationId xmlns="" xmlns:a16="http://schemas.microsoft.com/office/drawing/2014/main" id="{E2AC2499-4E35-4829-93BD-3A2E009B1205}"/>
                </a:ext>
              </a:extLst>
            </p:cNvPr>
            <p:cNvCxnSpPr/>
            <p:nvPr/>
          </p:nvCxnSpPr>
          <p:spPr>
            <a:xfrm flipH="1">
              <a:off x="9802738" y="4614555"/>
              <a:ext cx="806" cy="414830"/>
            </a:xfrm>
            <a:prstGeom prst="line">
              <a:avLst/>
            </a:prstGeom>
            <a:ln w="38100">
              <a:solidFill>
                <a:srgbClr val="322AD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728F285E-E9E2-4AF8-BB86-1FAB26789D69}"/>
              </a:ext>
            </a:extLst>
          </p:cNvPr>
          <p:cNvSpPr txBox="1"/>
          <p:nvPr/>
        </p:nvSpPr>
        <p:spPr>
          <a:xfrm>
            <a:off x="8289794" y="2903515"/>
            <a:ext cx="50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і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59B1FE6E-1A25-409E-AC74-DAD0B347CD72}"/>
              </a:ext>
            </a:extLst>
          </p:cNvPr>
          <p:cNvSpPr txBox="1"/>
          <p:nvPr/>
        </p:nvSpPr>
        <p:spPr>
          <a:xfrm>
            <a:off x="9394006" y="2903514"/>
            <a:ext cx="50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т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009DAAF3-97C6-44DD-97FB-208D0455E9EF}"/>
              </a:ext>
            </a:extLst>
          </p:cNvPr>
          <p:cNvSpPr txBox="1"/>
          <p:nvPr/>
        </p:nvSpPr>
        <p:spPr>
          <a:xfrm>
            <a:off x="7721247" y="2925732"/>
            <a:ext cx="50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п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B8243FBE-7928-420E-8EE9-DFBFE048F90E}"/>
              </a:ext>
            </a:extLst>
          </p:cNvPr>
          <p:cNvSpPr txBox="1"/>
          <p:nvPr/>
        </p:nvSpPr>
        <p:spPr>
          <a:xfrm>
            <a:off x="8852698" y="2903514"/>
            <a:ext cx="50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с</a:t>
            </a:r>
          </a:p>
        </p:txBody>
      </p:sp>
      <p:grpSp>
        <p:nvGrpSpPr>
          <p:cNvPr id="51" name="Группа 13">
            <a:extLst>
              <a:ext uri="{FF2B5EF4-FFF2-40B4-BE49-F238E27FC236}">
                <a16:creationId xmlns="" xmlns:a16="http://schemas.microsoft.com/office/drawing/2014/main" id="{9DC50A83-3DFE-408F-8870-63DBB475541C}"/>
              </a:ext>
            </a:extLst>
          </p:cNvPr>
          <p:cNvGrpSpPr/>
          <p:nvPr/>
        </p:nvGrpSpPr>
        <p:grpSpPr>
          <a:xfrm>
            <a:off x="10438890" y="3066012"/>
            <a:ext cx="1558470" cy="560803"/>
            <a:chOff x="8387288" y="4610680"/>
            <a:chExt cx="1464589" cy="430537"/>
          </a:xfrm>
        </p:grpSpPr>
        <p:sp>
          <p:nvSpPr>
            <p:cNvPr id="52" name="Прямоугольник 42">
              <a:extLst>
                <a:ext uri="{FF2B5EF4-FFF2-40B4-BE49-F238E27FC236}">
                  <a16:creationId xmlns="" xmlns:a16="http://schemas.microsoft.com/office/drawing/2014/main" id="{0E47B678-DD7D-42E5-A488-C631214155E7}"/>
                </a:ext>
              </a:extLst>
            </p:cNvPr>
            <p:cNvSpPr/>
            <p:nvPr/>
          </p:nvSpPr>
          <p:spPr>
            <a:xfrm>
              <a:off x="8387288" y="4610680"/>
              <a:ext cx="1464589" cy="430537"/>
            </a:xfrm>
            <a:prstGeom prst="rect">
              <a:avLst/>
            </a:prstGeom>
            <a:noFill/>
            <a:ln w="38100">
              <a:solidFill>
                <a:srgbClr val="322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3" name="Прямая соединительная линия 101">
              <a:extLst>
                <a:ext uri="{FF2B5EF4-FFF2-40B4-BE49-F238E27FC236}">
                  <a16:creationId xmlns="" xmlns:a16="http://schemas.microsoft.com/office/drawing/2014/main" id="{CD6F6E36-7A43-4226-A38A-8EAB9C8F1102}"/>
                </a:ext>
              </a:extLst>
            </p:cNvPr>
            <p:cNvCxnSpPr/>
            <p:nvPr/>
          </p:nvCxnSpPr>
          <p:spPr>
            <a:xfrm flipH="1">
              <a:off x="8877565" y="4625096"/>
              <a:ext cx="806" cy="414830"/>
            </a:xfrm>
            <a:prstGeom prst="line">
              <a:avLst/>
            </a:prstGeom>
            <a:ln w="38100">
              <a:solidFill>
                <a:srgbClr val="322AD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102">
              <a:extLst>
                <a:ext uri="{FF2B5EF4-FFF2-40B4-BE49-F238E27FC236}">
                  <a16:creationId xmlns="" xmlns:a16="http://schemas.microsoft.com/office/drawing/2014/main" id="{3A3AB733-0A3A-4C7E-9A52-E805E0CAF46E}"/>
                </a:ext>
              </a:extLst>
            </p:cNvPr>
            <p:cNvCxnSpPr>
              <a:cxnSpLocks/>
            </p:cNvCxnSpPr>
            <p:nvPr/>
          </p:nvCxnSpPr>
          <p:spPr>
            <a:xfrm>
              <a:off x="9398579" y="4617241"/>
              <a:ext cx="0" cy="422683"/>
            </a:xfrm>
            <a:prstGeom prst="line">
              <a:avLst/>
            </a:prstGeom>
            <a:ln w="38100">
              <a:solidFill>
                <a:srgbClr val="322AD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69C34364-91DB-44F6-8733-93BAAAB7D5F6}"/>
              </a:ext>
            </a:extLst>
          </p:cNvPr>
          <p:cNvSpPr txBox="1"/>
          <p:nvPr/>
        </p:nvSpPr>
        <p:spPr>
          <a:xfrm>
            <a:off x="9994802" y="2891149"/>
            <a:ext cx="50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о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04F1AA2E-8837-4361-A5D8-4D1A758D0621}"/>
              </a:ext>
            </a:extLst>
          </p:cNvPr>
          <p:cNvSpPr txBox="1"/>
          <p:nvPr/>
        </p:nvSpPr>
        <p:spPr>
          <a:xfrm>
            <a:off x="10438890" y="2903514"/>
            <a:ext cx="50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л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7054CF1D-3544-40C7-B1A0-61EABDD7DDCE}"/>
              </a:ext>
            </a:extLst>
          </p:cNvPr>
          <p:cNvSpPr txBox="1"/>
          <p:nvPr/>
        </p:nvSpPr>
        <p:spPr>
          <a:xfrm>
            <a:off x="10946807" y="2916790"/>
            <a:ext cx="50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е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FB083E74-142D-4868-9CEE-160E43D4C315}"/>
              </a:ext>
            </a:extLst>
          </p:cNvPr>
          <p:cNvSpPr txBox="1"/>
          <p:nvPr/>
        </p:nvSpPr>
        <p:spPr>
          <a:xfrm>
            <a:off x="11496529" y="2916790"/>
            <a:ext cx="50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т</a:t>
            </a:r>
          </a:p>
        </p:txBody>
      </p:sp>
      <p:sp>
        <p:nvSpPr>
          <p:cNvPr id="61" name="Прямоугольник 88">
            <a:extLst>
              <a:ext uri="{FF2B5EF4-FFF2-40B4-BE49-F238E27FC236}">
                <a16:creationId xmlns="" xmlns:a16="http://schemas.microsoft.com/office/drawing/2014/main" id="{0E187A01-AFA5-43B1-AB0E-63EA51D44145}"/>
              </a:ext>
            </a:extLst>
          </p:cNvPr>
          <p:cNvSpPr/>
          <p:nvPr/>
        </p:nvSpPr>
        <p:spPr>
          <a:xfrm>
            <a:off x="8317016" y="5574235"/>
            <a:ext cx="3496276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ый треугольник 89">
            <a:extLst>
              <a:ext uri="{FF2B5EF4-FFF2-40B4-BE49-F238E27FC236}">
                <a16:creationId xmlns="" xmlns:a16="http://schemas.microsoft.com/office/drawing/2014/main" id="{DB120CF8-A3C3-4C1E-98ED-BB7906DBDEDC}"/>
              </a:ext>
            </a:extLst>
          </p:cNvPr>
          <p:cNvSpPr/>
          <p:nvPr/>
        </p:nvSpPr>
        <p:spPr>
          <a:xfrm rot="12565604" flipH="1">
            <a:off x="11057005" y="5340465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="" xmlns:a16="http://schemas.microsoft.com/office/drawing/2014/main" id="{DD5E3C0E-FA33-47CA-B830-222A12893FDD}"/>
              </a:ext>
            </a:extLst>
          </p:cNvPr>
          <p:cNvSpPr/>
          <p:nvPr/>
        </p:nvSpPr>
        <p:spPr>
          <a:xfrm>
            <a:off x="8906182" y="5679510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64" name="Прямая соединительная линия 91">
            <a:extLst>
              <a:ext uri="{FF2B5EF4-FFF2-40B4-BE49-F238E27FC236}">
                <a16:creationId xmlns="" xmlns:a16="http://schemas.microsoft.com/office/drawing/2014/main" id="{94A02E50-A436-4156-9F38-0ACAE39E3F06}"/>
              </a:ext>
            </a:extLst>
          </p:cNvPr>
          <p:cNvCxnSpPr/>
          <p:nvPr/>
        </p:nvCxnSpPr>
        <p:spPr>
          <a:xfrm flipH="1">
            <a:off x="9245007" y="5589942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Овал 64">
            <a:extLst>
              <a:ext uri="{FF2B5EF4-FFF2-40B4-BE49-F238E27FC236}">
                <a16:creationId xmlns="" xmlns:a16="http://schemas.microsoft.com/office/drawing/2014/main" id="{C4550DC5-66DF-4D10-8135-BFA064A1D120}"/>
              </a:ext>
            </a:extLst>
          </p:cNvPr>
          <p:cNvSpPr/>
          <p:nvPr/>
        </p:nvSpPr>
        <p:spPr>
          <a:xfrm>
            <a:off x="9939700" y="5681748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66" name="Группа 95">
            <a:extLst>
              <a:ext uri="{FF2B5EF4-FFF2-40B4-BE49-F238E27FC236}">
                <a16:creationId xmlns="" xmlns:a16="http://schemas.microsoft.com/office/drawing/2014/main" id="{E6E85EF1-8ADC-4B19-B814-F6292C6E7F9E}"/>
              </a:ext>
            </a:extLst>
          </p:cNvPr>
          <p:cNvGrpSpPr/>
          <p:nvPr/>
        </p:nvGrpSpPr>
        <p:grpSpPr>
          <a:xfrm>
            <a:off x="8417991" y="5736780"/>
            <a:ext cx="1343890" cy="104388"/>
            <a:chOff x="5881905" y="5667026"/>
            <a:chExt cx="1343890" cy="104388"/>
          </a:xfrm>
        </p:grpSpPr>
        <p:sp>
          <p:nvSpPr>
            <p:cNvPr id="67" name="Прямоугольник 96">
              <a:extLst>
                <a:ext uri="{FF2B5EF4-FFF2-40B4-BE49-F238E27FC236}">
                  <a16:creationId xmlns="" xmlns:a16="http://schemas.microsoft.com/office/drawing/2014/main" id="{2569F158-178A-4F08-89D1-D1FB30BC8D77}"/>
                </a:ext>
              </a:extLst>
            </p:cNvPr>
            <p:cNvSpPr/>
            <p:nvPr/>
          </p:nvSpPr>
          <p:spPr>
            <a:xfrm rot="16200000" flipH="1">
              <a:off x="6020478" y="5534094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8" name="Прямоугольник 97">
              <a:extLst>
                <a:ext uri="{FF2B5EF4-FFF2-40B4-BE49-F238E27FC236}">
                  <a16:creationId xmlns="" xmlns:a16="http://schemas.microsoft.com/office/drawing/2014/main" id="{E80789E9-CB82-4C17-BE1C-1D1C7D53A15F}"/>
                </a:ext>
              </a:extLst>
            </p:cNvPr>
            <p:cNvSpPr/>
            <p:nvPr/>
          </p:nvSpPr>
          <p:spPr>
            <a:xfrm rot="16200000" flipH="1">
              <a:off x="6988475" y="5528453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69" name="Прямая соединительная линия 98">
            <a:extLst>
              <a:ext uri="{FF2B5EF4-FFF2-40B4-BE49-F238E27FC236}">
                <a16:creationId xmlns="" xmlns:a16="http://schemas.microsoft.com/office/drawing/2014/main" id="{BA5A2913-F45E-49A3-8AC7-9DD54794BD32}"/>
              </a:ext>
            </a:extLst>
          </p:cNvPr>
          <p:cNvCxnSpPr/>
          <p:nvPr/>
        </p:nvCxnSpPr>
        <p:spPr>
          <a:xfrm flipH="1">
            <a:off x="10238708" y="5589942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Прямоугольник 99">
            <a:extLst>
              <a:ext uri="{FF2B5EF4-FFF2-40B4-BE49-F238E27FC236}">
                <a16:creationId xmlns="" xmlns:a16="http://schemas.microsoft.com/office/drawing/2014/main" id="{547741CA-AF36-4F02-8B80-FA49C80A928C}"/>
              </a:ext>
            </a:extLst>
          </p:cNvPr>
          <p:cNvSpPr/>
          <p:nvPr/>
        </p:nvSpPr>
        <p:spPr>
          <a:xfrm rot="16200000" flipH="1">
            <a:off x="10501037" y="560384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>
            <a:extLst>
              <a:ext uri="{FF2B5EF4-FFF2-40B4-BE49-F238E27FC236}">
                <a16:creationId xmlns="" xmlns:a16="http://schemas.microsoft.com/office/drawing/2014/main" id="{06714E25-9BFA-4FFA-BDB9-DA11E7B2266E}"/>
              </a:ext>
            </a:extLst>
          </p:cNvPr>
          <p:cNvSpPr/>
          <p:nvPr/>
        </p:nvSpPr>
        <p:spPr>
          <a:xfrm>
            <a:off x="10901509" y="5687389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72" name="Группа 85">
            <a:extLst>
              <a:ext uri="{FF2B5EF4-FFF2-40B4-BE49-F238E27FC236}">
                <a16:creationId xmlns="" xmlns:a16="http://schemas.microsoft.com/office/drawing/2014/main" id="{F56D011F-875F-485A-B116-5A3CA0AA4A1D}"/>
              </a:ext>
            </a:extLst>
          </p:cNvPr>
          <p:cNvGrpSpPr/>
          <p:nvPr/>
        </p:nvGrpSpPr>
        <p:grpSpPr>
          <a:xfrm>
            <a:off x="11232409" y="5673560"/>
            <a:ext cx="375893" cy="236470"/>
            <a:chOff x="6841977" y="5603805"/>
            <a:chExt cx="375893" cy="236470"/>
          </a:xfrm>
        </p:grpSpPr>
        <p:sp>
          <p:nvSpPr>
            <p:cNvPr id="73" name="Прямоугольник 86">
              <a:extLst>
                <a:ext uri="{FF2B5EF4-FFF2-40B4-BE49-F238E27FC236}">
                  <a16:creationId xmlns="" xmlns:a16="http://schemas.microsoft.com/office/drawing/2014/main" id="{D64FA81A-D379-4F20-835A-1348EBA0F116}"/>
                </a:ext>
              </a:extLst>
            </p:cNvPr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Прямоугольник 87">
              <a:extLst>
                <a:ext uri="{FF2B5EF4-FFF2-40B4-BE49-F238E27FC236}">
                  <a16:creationId xmlns="" xmlns:a16="http://schemas.microsoft.com/office/drawing/2014/main" id="{FF348CCF-A5A0-402C-8800-1B301D9804E7}"/>
                </a:ext>
              </a:extLst>
            </p:cNvPr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35889" y="5989320"/>
            <a:ext cx="996009" cy="8686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641268" y="1427019"/>
            <a:ext cx="5009406" cy="6283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Визнач, якому слову належить звукова схема. Яке слово поміститься в поданих клітинках. 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2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1" grpId="0"/>
      <p:bldP spid="132" grpId="0"/>
      <p:bldP spid="46" grpId="0"/>
      <p:bldP spid="47" grpId="0"/>
      <p:bldP spid="48" grpId="0"/>
      <p:bldP spid="58" grpId="0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9300" y="1910654"/>
            <a:ext cx="627557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ctr"/>
            <a:r>
              <a:rPr lang="ru-RU" sz="3200" dirty="0"/>
              <a:t>Метро </a:t>
            </a:r>
          </a:p>
          <a:p>
            <a:pPr indent="541338" defTabSz="6100763"/>
            <a:r>
              <a:rPr lang="uk-UA" sz="3200" dirty="0"/>
              <a:t>У великих містах є підземний транспорт. Це — метро. </a:t>
            </a:r>
          </a:p>
          <a:p>
            <a:pPr indent="541338" defTabSz="179388"/>
            <a:r>
              <a:rPr lang="uk-UA" sz="3200" dirty="0"/>
              <a:t>Пасажири спускаються в метро на ескалаторі. Там поїзди везуть їх у різні райони міста. </a:t>
            </a:r>
          </a:p>
          <a:p>
            <a:pPr indent="541338" defTabSz="179388"/>
            <a:r>
              <a:rPr lang="uk-UA" sz="3200" dirty="0"/>
              <a:t>Метро — сучасний і зручний транспорт!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606091" y="1223158"/>
            <a:ext cx="5780362" cy="6982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Чи доводилось тобі бути в метро</a:t>
            </a:r>
            <a:r>
              <a:rPr lang="uk-UA" sz="2000" b="1" dirty="0">
                <a:solidFill>
                  <a:schemeClr val="bg1"/>
                </a:solidFill>
              </a:rPr>
              <a:t>? Що </a:t>
            </a:r>
            <a:r>
              <a:rPr lang="uk-UA" sz="2000" b="1" dirty="0" smtClean="0">
                <a:solidFill>
                  <a:schemeClr val="bg1"/>
                </a:solidFill>
              </a:rPr>
              <a:t>ти знаєш </a:t>
            </a:r>
            <a:r>
              <a:rPr lang="uk-UA" sz="2000" b="1" dirty="0">
                <a:solidFill>
                  <a:schemeClr val="bg1"/>
                </a:solidFill>
              </a:rPr>
              <a:t>про цей вид транспорту? </a:t>
            </a:r>
            <a:r>
              <a:rPr lang="uk-UA" sz="2000" b="1" dirty="0" smtClean="0">
                <a:solidFill>
                  <a:schemeClr val="bg1"/>
                </a:solidFill>
              </a:rPr>
              <a:t>Знайди всі </a:t>
            </a:r>
            <a:r>
              <a:rPr lang="uk-UA" sz="2000" b="1" dirty="0">
                <a:solidFill>
                  <a:schemeClr val="bg1"/>
                </a:solidFill>
              </a:rPr>
              <a:t>букви </a:t>
            </a:r>
            <a:r>
              <a:rPr lang="uk-UA" sz="2000" b="1" i="1" dirty="0">
                <a:solidFill>
                  <a:schemeClr val="bg1"/>
                </a:solidFill>
              </a:rPr>
              <a:t>е</a:t>
            </a:r>
            <a:r>
              <a:rPr lang="uk-UA" sz="2000" b="1" dirty="0">
                <a:solidFill>
                  <a:schemeClr val="bg1"/>
                </a:solidFill>
              </a:rPr>
              <a:t>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4443204" y="2073874"/>
            <a:ext cx="241092" cy="343100"/>
          </a:xfrm>
          <a:prstGeom prst="ellipse">
            <a:avLst/>
          </a:prstGeom>
          <a:noFill/>
          <a:ln w="28575">
            <a:solidFill>
              <a:srgbClr val="E83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2493290" y="2554352"/>
            <a:ext cx="225720" cy="357290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07" t="37454" r="10398" b="32049"/>
          <a:stretch/>
        </p:blipFill>
        <p:spPr>
          <a:xfrm>
            <a:off x="7908967" y="1464516"/>
            <a:ext cx="3622972" cy="4945146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Овал 28"/>
          <p:cNvSpPr/>
          <p:nvPr/>
        </p:nvSpPr>
        <p:spPr>
          <a:xfrm>
            <a:off x="5931815" y="2554352"/>
            <a:ext cx="225720" cy="357290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3636290" y="3021077"/>
            <a:ext cx="225720" cy="357290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4684296" y="3008048"/>
            <a:ext cx="225720" cy="357290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6598565" y="3487802"/>
            <a:ext cx="225720" cy="357290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1950365" y="3972363"/>
            <a:ext cx="225720" cy="357290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6157535" y="3972363"/>
            <a:ext cx="225720" cy="357290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2363018" y="4962963"/>
            <a:ext cx="225720" cy="357290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950365" y="445746"/>
            <a:ext cx="8756193" cy="7774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над </a:t>
            </a:r>
            <a:r>
              <a:rPr lang="uk-UA" sz="3600" b="1" dirty="0" smtClean="0">
                <a:solidFill>
                  <a:schemeClr val="bg1"/>
                </a:solidFill>
              </a:rPr>
              <a:t>текстом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35889" y="5989320"/>
            <a:ext cx="996009" cy="8686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53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7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2" grpId="0" animBg="1"/>
      <p:bldP spid="29" grpId="0" animBg="1"/>
      <p:bldP spid="31" grpId="0" animBg="1"/>
      <p:bldP spid="34" grpId="0" animBg="1"/>
      <p:bldP spid="35" grpId="0" animBg="1"/>
      <p:bldP spid="36" grpId="0" animBg="1"/>
      <p:bldP spid="38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45549" y="528872"/>
            <a:ext cx="8756193" cy="9317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Розглянь </a:t>
            </a:r>
            <a:r>
              <a:rPr lang="uk-UA" sz="3200" b="1" dirty="0">
                <a:solidFill>
                  <a:schemeClr val="bg1"/>
                </a:solidFill>
              </a:rPr>
              <a:t>малюнок. </a:t>
            </a:r>
            <a:r>
              <a:rPr lang="uk-UA" sz="3200" b="1" dirty="0" smtClean="0">
                <a:solidFill>
                  <a:schemeClr val="bg1"/>
                </a:solidFill>
              </a:rPr>
              <a:t>Назви букви</a:t>
            </a:r>
            <a:r>
              <a:rPr lang="uk-UA" sz="3200" b="1" dirty="0">
                <a:solidFill>
                  <a:schemeClr val="bg1"/>
                </a:solidFill>
              </a:rPr>
              <a:t>, які </a:t>
            </a:r>
            <a:r>
              <a:rPr lang="uk-UA" sz="3200" b="1" dirty="0" smtClean="0">
                <a:solidFill>
                  <a:schemeClr val="bg1"/>
                </a:solidFill>
              </a:rPr>
              <a:t>ти знаєш.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9278772" y="1798905"/>
            <a:ext cx="2762990" cy="333279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31" t="69581" r="24519" b="13577"/>
          <a:stretch/>
        </p:blipFill>
        <p:spPr>
          <a:xfrm>
            <a:off x="883153" y="1798905"/>
            <a:ext cx="8395619" cy="3699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Группа 19"/>
          <p:cNvGrpSpPr/>
          <p:nvPr/>
        </p:nvGrpSpPr>
        <p:grpSpPr>
          <a:xfrm>
            <a:off x="6170017" y="5889826"/>
            <a:ext cx="3358993" cy="560803"/>
            <a:chOff x="8387288" y="4610680"/>
            <a:chExt cx="2853288" cy="430537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8387288" y="4610680"/>
              <a:ext cx="2853288" cy="430537"/>
            </a:xfrm>
            <a:prstGeom prst="rect">
              <a:avLst/>
            </a:prstGeom>
            <a:noFill/>
            <a:ln w="38100">
              <a:solidFill>
                <a:srgbClr val="322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2" name="Прямая соединительная линия 21"/>
            <p:cNvCxnSpPr/>
            <p:nvPr/>
          </p:nvCxnSpPr>
          <p:spPr>
            <a:xfrm flipH="1">
              <a:off x="8865106" y="4618533"/>
              <a:ext cx="806" cy="414830"/>
            </a:xfrm>
            <a:prstGeom prst="line">
              <a:avLst/>
            </a:prstGeom>
            <a:ln w="38100">
              <a:solidFill>
                <a:srgbClr val="322AD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9343731" y="4610680"/>
              <a:ext cx="1" cy="430537"/>
            </a:xfrm>
            <a:prstGeom prst="line">
              <a:avLst/>
            </a:prstGeom>
            <a:ln w="38100">
              <a:solidFill>
                <a:srgbClr val="322AD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flipH="1">
              <a:off x="10286027" y="4618533"/>
              <a:ext cx="806" cy="414830"/>
            </a:xfrm>
            <a:prstGeom prst="line">
              <a:avLst/>
            </a:prstGeom>
            <a:ln w="38100">
              <a:solidFill>
                <a:srgbClr val="322AD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flipH="1">
              <a:off x="9802738" y="4614555"/>
              <a:ext cx="806" cy="414830"/>
            </a:xfrm>
            <a:prstGeom prst="line">
              <a:avLst/>
            </a:prstGeom>
            <a:ln w="38100">
              <a:solidFill>
                <a:srgbClr val="322AD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6772957" y="5727329"/>
            <a:ext cx="50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77169" y="5727328"/>
            <a:ext cx="50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04410" y="5749546"/>
            <a:ext cx="50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б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335861" y="5727328"/>
            <a:ext cx="50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р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487227" y="5744499"/>
            <a:ext cx="50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з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H="1">
            <a:off x="8987982" y="5889826"/>
            <a:ext cx="949" cy="540344"/>
          </a:xfrm>
          <a:prstGeom prst="line">
            <a:avLst/>
          </a:prstGeom>
          <a:ln w="38100">
            <a:solidFill>
              <a:srgbClr val="322AD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9028535" y="5733582"/>
            <a:ext cx="50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а</a:t>
            </a:r>
          </a:p>
        </p:txBody>
      </p:sp>
      <p:sp>
        <p:nvSpPr>
          <p:cNvPr id="2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35889" y="5989320"/>
            <a:ext cx="996009" cy="8686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53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97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470068" y="1613495"/>
            <a:ext cx="5907072" cy="4542547"/>
            <a:chOff x="4963886" y="1673579"/>
            <a:chExt cx="5907072" cy="4542547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8599685" y="3951592"/>
              <a:ext cx="2271273" cy="2264534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8603213" y="1673579"/>
              <a:ext cx="2267745" cy="2271273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4963886" y="1673579"/>
              <a:ext cx="3642855" cy="2271273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4963886" y="3944853"/>
              <a:ext cx="3642855" cy="2263444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761277" y="511841"/>
            <a:ext cx="8756193" cy="8063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Написання </a:t>
            </a:r>
            <a:r>
              <a:rPr lang="uk-UA" sz="3200" b="1" dirty="0">
                <a:solidFill>
                  <a:schemeClr val="bg1"/>
                </a:solidFill>
              </a:rPr>
              <a:t>великої друкованої букви </a:t>
            </a:r>
            <a:r>
              <a:rPr lang="uk-UA" sz="3200" b="1" dirty="0" smtClean="0">
                <a:solidFill>
                  <a:schemeClr val="bg1"/>
                </a:solidFill>
              </a:rPr>
              <a:t>Е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6000403" y="1881905"/>
            <a:ext cx="19780" cy="39106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2351314" y="4012059"/>
            <a:ext cx="35806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/>
              <a:t>Бідний гребінчик!</a:t>
            </a:r>
            <a:br>
              <a:rPr lang="uk-UA" b="1" dirty="0"/>
            </a:br>
            <a:r>
              <a:rPr lang="uk-UA" b="1" dirty="0"/>
              <a:t>Що з тобою сталось?</a:t>
            </a:r>
            <a:br>
              <a:rPr lang="uk-UA" b="1" dirty="0"/>
            </a:br>
            <a:r>
              <a:rPr lang="uk-UA" b="1" dirty="0"/>
              <a:t>Тільки три зубчики з усіх і осталось.</a:t>
            </a:r>
            <a:br>
              <a:rPr lang="uk-UA" b="1" dirty="0"/>
            </a:br>
            <a:r>
              <a:rPr lang="uk-UA" b="1" dirty="0"/>
              <a:t>- Ти помиляєшся, я не гребінець!</a:t>
            </a:r>
            <a:br>
              <a:rPr lang="uk-UA" b="1" dirty="0"/>
            </a:br>
            <a:r>
              <a:rPr lang="uk-UA" b="1" dirty="0"/>
              <a:t>Я буква «Е». Згадав?</a:t>
            </a:r>
            <a:br>
              <a:rPr lang="uk-UA" b="1" dirty="0"/>
            </a:br>
            <a:r>
              <a:rPr lang="uk-UA" b="1" dirty="0"/>
              <a:t>Ну й молодець!</a:t>
            </a:r>
            <a:endParaRPr lang="uk-UA" b="1" dirty="0">
              <a:solidFill>
                <a:srgbClr val="E838BA"/>
              </a:solidFill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6112923" y="1660169"/>
            <a:ext cx="0" cy="454254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6105867" y="1654192"/>
            <a:ext cx="2264218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6128135" y="3884768"/>
            <a:ext cx="180146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6105867" y="6182760"/>
            <a:ext cx="2264218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Овал 40">
            <a:extLst>
              <a:ext uri="{FF2B5EF4-FFF2-40B4-BE49-F238E27FC236}">
                <a16:creationId xmlns="" xmlns:a16="http://schemas.microsoft.com/office/drawing/2014/main" id="{E6A247A5-5245-6E65-542C-3020B404980E}"/>
              </a:ext>
            </a:extLst>
          </p:cNvPr>
          <p:cNvSpPr/>
          <p:nvPr/>
        </p:nvSpPr>
        <p:spPr>
          <a:xfrm>
            <a:off x="6040199" y="1556133"/>
            <a:ext cx="177782" cy="19611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E6A247A5-5245-6E65-542C-3020B404980E}"/>
              </a:ext>
            </a:extLst>
          </p:cNvPr>
          <p:cNvSpPr/>
          <p:nvPr/>
        </p:nvSpPr>
        <p:spPr>
          <a:xfrm>
            <a:off x="6048239" y="6043384"/>
            <a:ext cx="182270" cy="19969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6230509" y="1747095"/>
            <a:ext cx="1596716" cy="25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6363400" y="3723223"/>
            <a:ext cx="110005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6312028" y="5942083"/>
            <a:ext cx="1596716" cy="25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40" y="1747095"/>
            <a:ext cx="2023246" cy="203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1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1" grpId="2" animBg="1"/>
      <p:bldP spid="48" grpId="0" animBg="1"/>
      <p:bldP spid="48" grpId="1" animBg="1"/>
      <p:bldP spid="48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80891" y="5628765"/>
            <a:ext cx="4372273" cy="6199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</a:t>
            </a:r>
            <a:r>
              <a:rPr lang="uk-UA" sz="2000" b="1" dirty="0">
                <a:solidFill>
                  <a:schemeClr val="bg1"/>
                </a:solidFill>
              </a:rPr>
              <a:t>у клітинках </a:t>
            </a:r>
            <a:r>
              <a:rPr lang="uk-UA" sz="2000" b="1" dirty="0" smtClean="0">
                <a:solidFill>
                  <a:schemeClr val="bg1"/>
                </a:solidFill>
              </a:rPr>
              <a:t>букви  </a:t>
            </a:r>
            <a:r>
              <a:rPr lang="uk-UA" sz="2000" b="1" dirty="0">
                <a:solidFill>
                  <a:schemeClr val="bg1"/>
                </a:solidFill>
              </a:rPr>
              <a:t>Е, А, О, У.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3350" y="7937"/>
            <a:ext cx="2784257" cy="340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4" t="32113" r="16747" b="61201"/>
          <a:stretch/>
        </p:blipFill>
        <p:spPr>
          <a:xfrm>
            <a:off x="1728558" y="4284000"/>
            <a:ext cx="9641032" cy="12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7" name="Группа 36"/>
          <p:cNvGrpSpPr/>
          <p:nvPr/>
        </p:nvGrpSpPr>
        <p:grpSpPr>
          <a:xfrm>
            <a:off x="2083983" y="4618207"/>
            <a:ext cx="318023" cy="622533"/>
            <a:chOff x="1978175" y="3069431"/>
            <a:chExt cx="345925" cy="709196"/>
          </a:xfrm>
        </p:grpSpPr>
        <p:cxnSp>
          <p:nvCxnSpPr>
            <p:cNvPr id="38" name="Прямая соединительная линия 37"/>
            <p:cNvCxnSpPr/>
            <p:nvPr/>
          </p:nvCxnSpPr>
          <p:spPr>
            <a:xfrm>
              <a:off x="1988408" y="3069431"/>
              <a:ext cx="0" cy="7091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1988408" y="3069431"/>
              <a:ext cx="33569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1988408" y="3409950"/>
              <a:ext cx="26663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>
              <a:off x="1978175" y="3761958"/>
              <a:ext cx="34592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Группа 73"/>
          <p:cNvGrpSpPr/>
          <p:nvPr/>
        </p:nvGrpSpPr>
        <p:grpSpPr>
          <a:xfrm>
            <a:off x="6382400" y="4618835"/>
            <a:ext cx="325106" cy="615386"/>
            <a:chOff x="2061433" y="3181953"/>
            <a:chExt cx="361093" cy="708354"/>
          </a:xfrm>
        </p:grpSpPr>
        <p:cxnSp>
          <p:nvCxnSpPr>
            <p:cNvPr id="75" name="Прямая соединительная линия 74"/>
            <p:cNvCxnSpPr/>
            <p:nvPr/>
          </p:nvCxnSpPr>
          <p:spPr>
            <a:xfrm flipV="1">
              <a:off x="2061433" y="3184525"/>
              <a:ext cx="180117" cy="7057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/>
            <p:cNvCxnSpPr/>
            <p:nvPr/>
          </p:nvCxnSpPr>
          <p:spPr>
            <a:xfrm flipH="1" flipV="1">
              <a:off x="2241550" y="3181953"/>
              <a:ext cx="180976" cy="708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/>
            <p:cNvCxnSpPr/>
            <p:nvPr/>
          </p:nvCxnSpPr>
          <p:spPr>
            <a:xfrm flipH="1">
              <a:off x="2151490" y="3536130"/>
              <a:ext cx="18011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Овал 81"/>
          <p:cNvSpPr/>
          <p:nvPr/>
        </p:nvSpPr>
        <p:spPr>
          <a:xfrm>
            <a:off x="7633314" y="4628480"/>
            <a:ext cx="311814" cy="59111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4" name="Группа 83"/>
          <p:cNvGrpSpPr/>
          <p:nvPr/>
        </p:nvGrpSpPr>
        <p:grpSpPr>
          <a:xfrm>
            <a:off x="8855521" y="4611897"/>
            <a:ext cx="295304" cy="607692"/>
            <a:chOff x="2162175" y="2767013"/>
            <a:chExt cx="323850" cy="660050"/>
          </a:xfrm>
        </p:grpSpPr>
        <p:sp>
          <p:nvSpPr>
            <p:cNvPr id="85" name="Полилиния 84"/>
            <p:cNvSpPr/>
            <p:nvPr/>
          </p:nvSpPr>
          <p:spPr>
            <a:xfrm>
              <a:off x="2162175" y="2776538"/>
              <a:ext cx="185738" cy="442912"/>
            </a:xfrm>
            <a:custGeom>
              <a:avLst/>
              <a:gdLst>
                <a:gd name="connsiteX0" fmla="*/ 0 w 185738"/>
                <a:gd name="connsiteY0" fmla="*/ 0 h 442912"/>
                <a:gd name="connsiteX1" fmla="*/ 185738 w 185738"/>
                <a:gd name="connsiteY1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5738" h="442912">
                  <a:moveTo>
                    <a:pt x="0" y="0"/>
                  </a:moveTo>
                  <a:lnTo>
                    <a:pt x="185738" y="442912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Полилиния 93"/>
            <p:cNvSpPr/>
            <p:nvPr/>
          </p:nvSpPr>
          <p:spPr>
            <a:xfrm>
              <a:off x="2205038" y="2767013"/>
              <a:ext cx="280987" cy="660050"/>
            </a:xfrm>
            <a:custGeom>
              <a:avLst/>
              <a:gdLst>
                <a:gd name="connsiteX0" fmla="*/ 280987 w 280987"/>
                <a:gd name="connsiteY0" fmla="*/ 0 h 660050"/>
                <a:gd name="connsiteX1" fmla="*/ 157162 w 280987"/>
                <a:gd name="connsiteY1" fmla="*/ 433387 h 660050"/>
                <a:gd name="connsiteX2" fmla="*/ 71437 w 280987"/>
                <a:gd name="connsiteY2" fmla="*/ 628650 h 660050"/>
                <a:gd name="connsiteX3" fmla="*/ 0 w 280987"/>
                <a:gd name="connsiteY3" fmla="*/ 657225 h 66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7" h="660050">
                  <a:moveTo>
                    <a:pt x="280987" y="0"/>
                  </a:moveTo>
                  <a:cubicBezTo>
                    <a:pt x="236537" y="164306"/>
                    <a:pt x="192087" y="328612"/>
                    <a:pt x="157162" y="433387"/>
                  </a:cubicBezTo>
                  <a:cubicBezTo>
                    <a:pt x="122237" y="538162"/>
                    <a:pt x="97631" y="591344"/>
                    <a:pt x="71437" y="628650"/>
                  </a:cubicBezTo>
                  <a:cubicBezTo>
                    <a:pt x="45243" y="665956"/>
                    <a:pt x="22621" y="661590"/>
                    <a:pt x="0" y="6572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8" name="Группа 117"/>
          <p:cNvGrpSpPr/>
          <p:nvPr/>
        </p:nvGrpSpPr>
        <p:grpSpPr>
          <a:xfrm>
            <a:off x="2693071" y="4611688"/>
            <a:ext cx="318023" cy="622533"/>
            <a:chOff x="1978175" y="3069431"/>
            <a:chExt cx="345925" cy="709196"/>
          </a:xfrm>
        </p:grpSpPr>
        <p:cxnSp>
          <p:nvCxnSpPr>
            <p:cNvPr id="119" name="Прямая соединительная линия 118"/>
            <p:cNvCxnSpPr/>
            <p:nvPr/>
          </p:nvCxnSpPr>
          <p:spPr>
            <a:xfrm>
              <a:off x="1988408" y="3069431"/>
              <a:ext cx="0" cy="7091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я соединительная линия 119"/>
            <p:cNvCxnSpPr/>
            <p:nvPr/>
          </p:nvCxnSpPr>
          <p:spPr>
            <a:xfrm>
              <a:off x="1988408" y="3069431"/>
              <a:ext cx="33569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Прямая соединительная линия 120"/>
            <p:cNvCxnSpPr/>
            <p:nvPr/>
          </p:nvCxnSpPr>
          <p:spPr>
            <a:xfrm>
              <a:off x="1988408" y="3409950"/>
              <a:ext cx="26663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Прямая соединительная линия 121"/>
            <p:cNvCxnSpPr/>
            <p:nvPr/>
          </p:nvCxnSpPr>
          <p:spPr>
            <a:xfrm>
              <a:off x="1978175" y="3761958"/>
              <a:ext cx="34592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Группа 122"/>
          <p:cNvGrpSpPr/>
          <p:nvPr/>
        </p:nvGrpSpPr>
        <p:grpSpPr>
          <a:xfrm>
            <a:off x="3311570" y="4618206"/>
            <a:ext cx="318023" cy="622533"/>
            <a:chOff x="1978175" y="3069431"/>
            <a:chExt cx="345925" cy="709196"/>
          </a:xfrm>
        </p:grpSpPr>
        <p:cxnSp>
          <p:nvCxnSpPr>
            <p:cNvPr id="124" name="Прямая соединительная линия 123"/>
            <p:cNvCxnSpPr/>
            <p:nvPr/>
          </p:nvCxnSpPr>
          <p:spPr>
            <a:xfrm>
              <a:off x="1988408" y="3069431"/>
              <a:ext cx="0" cy="7091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Прямая соединительная линия 124"/>
            <p:cNvCxnSpPr/>
            <p:nvPr/>
          </p:nvCxnSpPr>
          <p:spPr>
            <a:xfrm>
              <a:off x="1988408" y="3069431"/>
              <a:ext cx="33569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Прямая соединительная линия 125"/>
            <p:cNvCxnSpPr/>
            <p:nvPr/>
          </p:nvCxnSpPr>
          <p:spPr>
            <a:xfrm>
              <a:off x="1988408" y="3409950"/>
              <a:ext cx="26663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Прямая соединительная линия 126"/>
            <p:cNvCxnSpPr/>
            <p:nvPr/>
          </p:nvCxnSpPr>
          <p:spPr>
            <a:xfrm>
              <a:off x="1978175" y="3761958"/>
              <a:ext cx="34592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Группа 127"/>
          <p:cNvGrpSpPr/>
          <p:nvPr/>
        </p:nvGrpSpPr>
        <p:grpSpPr>
          <a:xfrm>
            <a:off x="3935056" y="4611688"/>
            <a:ext cx="318023" cy="622533"/>
            <a:chOff x="1978175" y="3069431"/>
            <a:chExt cx="345925" cy="709196"/>
          </a:xfrm>
        </p:grpSpPr>
        <p:cxnSp>
          <p:nvCxnSpPr>
            <p:cNvPr id="129" name="Прямая соединительная линия 128"/>
            <p:cNvCxnSpPr/>
            <p:nvPr/>
          </p:nvCxnSpPr>
          <p:spPr>
            <a:xfrm>
              <a:off x="1988408" y="3069431"/>
              <a:ext cx="0" cy="7091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Прямая соединительная линия 129"/>
            <p:cNvCxnSpPr/>
            <p:nvPr/>
          </p:nvCxnSpPr>
          <p:spPr>
            <a:xfrm>
              <a:off x="1988408" y="3069431"/>
              <a:ext cx="33569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Прямая соединительная линия 130"/>
            <p:cNvCxnSpPr/>
            <p:nvPr/>
          </p:nvCxnSpPr>
          <p:spPr>
            <a:xfrm>
              <a:off x="1988408" y="3409950"/>
              <a:ext cx="26663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Прямая соединительная линия 131"/>
            <p:cNvCxnSpPr/>
            <p:nvPr/>
          </p:nvCxnSpPr>
          <p:spPr>
            <a:xfrm>
              <a:off x="1978175" y="3761958"/>
              <a:ext cx="34592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Группа 132"/>
          <p:cNvGrpSpPr/>
          <p:nvPr/>
        </p:nvGrpSpPr>
        <p:grpSpPr>
          <a:xfrm>
            <a:off x="4538586" y="4611688"/>
            <a:ext cx="318023" cy="622533"/>
            <a:chOff x="1978175" y="3069431"/>
            <a:chExt cx="345925" cy="709196"/>
          </a:xfrm>
        </p:grpSpPr>
        <p:cxnSp>
          <p:nvCxnSpPr>
            <p:cNvPr id="134" name="Прямая соединительная линия 133"/>
            <p:cNvCxnSpPr/>
            <p:nvPr/>
          </p:nvCxnSpPr>
          <p:spPr>
            <a:xfrm>
              <a:off x="1988408" y="3069431"/>
              <a:ext cx="0" cy="7091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Прямая соединительная линия 134"/>
            <p:cNvCxnSpPr/>
            <p:nvPr/>
          </p:nvCxnSpPr>
          <p:spPr>
            <a:xfrm>
              <a:off x="1988408" y="3069431"/>
              <a:ext cx="33569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Прямая соединительная линия 135"/>
            <p:cNvCxnSpPr/>
            <p:nvPr/>
          </p:nvCxnSpPr>
          <p:spPr>
            <a:xfrm>
              <a:off x="1988408" y="3409950"/>
              <a:ext cx="26663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Прямая соединительная линия 136"/>
            <p:cNvCxnSpPr/>
            <p:nvPr/>
          </p:nvCxnSpPr>
          <p:spPr>
            <a:xfrm>
              <a:off x="1978175" y="3761958"/>
              <a:ext cx="34592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Группа 137"/>
          <p:cNvGrpSpPr/>
          <p:nvPr/>
        </p:nvGrpSpPr>
        <p:grpSpPr>
          <a:xfrm>
            <a:off x="5164819" y="4628479"/>
            <a:ext cx="318023" cy="622533"/>
            <a:chOff x="1978175" y="3069431"/>
            <a:chExt cx="345925" cy="709196"/>
          </a:xfrm>
        </p:grpSpPr>
        <p:cxnSp>
          <p:nvCxnSpPr>
            <p:cNvPr id="139" name="Прямая соединительная линия 138"/>
            <p:cNvCxnSpPr/>
            <p:nvPr/>
          </p:nvCxnSpPr>
          <p:spPr>
            <a:xfrm>
              <a:off x="1988408" y="3069431"/>
              <a:ext cx="0" cy="7091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Прямая соединительная линия 139"/>
            <p:cNvCxnSpPr/>
            <p:nvPr/>
          </p:nvCxnSpPr>
          <p:spPr>
            <a:xfrm>
              <a:off x="1988408" y="3069431"/>
              <a:ext cx="33569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Прямая соединительная линия 140"/>
            <p:cNvCxnSpPr/>
            <p:nvPr/>
          </p:nvCxnSpPr>
          <p:spPr>
            <a:xfrm>
              <a:off x="1988408" y="3409950"/>
              <a:ext cx="26663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Прямая соединительная линия 141"/>
            <p:cNvCxnSpPr/>
            <p:nvPr/>
          </p:nvCxnSpPr>
          <p:spPr>
            <a:xfrm>
              <a:off x="1978175" y="3761958"/>
              <a:ext cx="34592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Группа 142"/>
          <p:cNvGrpSpPr/>
          <p:nvPr/>
        </p:nvGrpSpPr>
        <p:grpSpPr>
          <a:xfrm>
            <a:off x="5780240" y="4630273"/>
            <a:ext cx="318023" cy="622533"/>
            <a:chOff x="1978175" y="3069431"/>
            <a:chExt cx="345925" cy="709196"/>
          </a:xfrm>
        </p:grpSpPr>
        <p:cxnSp>
          <p:nvCxnSpPr>
            <p:cNvPr id="144" name="Прямая соединительная линия 143"/>
            <p:cNvCxnSpPr/>
            <p:nvPr/>
          </p:nvCxnSpPr>
          <p:spPr>
            <a:xfrm>
              <a:off x="1988408" y="3069431"/>
              <a:ext cx="0" cy="7091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Прямая соединительная линия 144"/>
            <p:cNvCxnSpPr/>
            <p:nvPr/>
          </p:nvCxnSpPr>
          <p:spPr>
            <a:xfrm>
              <a:off x="1988408" y="3069431"/>
              <a:ext cx="33569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Прямая соединительная линия 145"/>
            <p:cNvCxnSpPr/>
            <p:nvPr/>
          </p:nvCxnSpPr>
          <p:spPr>
            <a:xfrm>
              <a:off x="1988408" y="3409950"/>
              <a:ext cx="26663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Прямая соединительная линия 146"/>
            <p:cNvCxnSpPr/>
            <p:nvPr/>
          </p:nvCxnSpPr>
          <p:spPr>
            <a:xfrm>
              <a:off x="1978175" y="3761958"/>
              <a:ext cx="34592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Группа 147"/>
          <p:cNvGrpSpPr/>
          <p:nvPr/>
        </p:nvGrpSpPr>
        <p:grpSpPr>
          <a:xfrm>
            <a:off x="7027422" y="4618835"/>
            <a:ext cx="325106" cy="615386"/>
            <a:chOff x="2061433" y="3181953"/>
            <a:chExt cx="361093" cy="708354"/>
          </a:xfrm>
        </p:grpSpPr>
        <p:cxnSp>
          <p:nvCxnSpPr>
            <p:cNvPr id="149" name="Прямая соединительная линия 148"/>
            <p:cNvCxnSpPr/>
            <p:nvPr/>
          </p:nvCxnSpPr>
          <p:spPr>
            <a:xfrm flipV="1">
              <a:off x="2061433" y="3184525"/>
              <a:ext cx="180117" cy="7057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Прямая соединительная линия 149"/>
            <p:cNvCxnSpPr/>
            <p:nvPr/>
          </p:nvCxnSpPr>
          <p:spPr>
            <a:xfrm flipH="1" flipV="1">
              <a:off x="2241550" y="3181953"/>
              <a:ext cx="180976" cy="708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Прямая соединительная линия 150"/>
            <p:cNvCxnSpPr/>
            <p:nvPr/>
          </p:nvCxnSpPr>
          <p:spPr>
            <a:xfrm flipH="1">
              <a:off x="2151490" y="3536130"/>
              <a:ext cx="18011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2" name="Овал 151"/>
          <p:cNvSpPr/>
          <p:nvPr/>
        </p:nvSpPr>
        <p:spPr>
          <a:xfrm>
            <a:off x="8235676" y="4621559"/>
            <a:ext cx="311814" cy="59111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3" name="Группа 152"/>
          <p:cNvGrpSpPr/>
          <p:nvPr/>
        </p:nvGrpSpPr>
        <p:grpSpPr>
          <a:xfrm>
            <a:off x="9478589" y="4613268"/>
            <a:ext cx="295304" cy="607692"/>
            <a:chOff x="2162175" y="2767013"/>
            <a:chExt cx="323850" cy="660050"/>
          </a:xfrm>
        </p:grpSpPr>
        <p:sp>
          <p:nvSpPr>
            <p:cNvPr id="154" name="Полилиния 153"/>
            <p:cNvSpPr/>
            <p:nvPr/>
          </p:nvSpPr>
          <p:spPr>
            <a:xfrm>
              <a:off x="2162175" y="2776538"/>
              <a:ext cx="185738" cy="442912"/>
            </a:xfrm>
            <a:custGeom>
              <a:avLst/>
              <a:gdLst>
                <a:gd name="connsiteX0" fmla="*/ 0 w 185738"/>
                <a:gd name="connsiteY0" fmla="*/ 0 h 442912"/>
                <a:gd name="connsiteX1" fmla="*/ 185738 w 185738"/>
                <a:gd name="connsiteY1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5738" h="442912">
                  <a:moveTo>
                    <a:pt x="0" y="0"/>
                  </a:moveTo>
                  <a:lnTo>
                    <a:pt x="185738" y="442912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Полилиния 154"/>
            <p:cNvSpPr/>
            <p:nvPr/>
          </p:nvSpPr>
          <p:spPr>
            <a:xfrm>
              <a:off x="2205038" y="2767013"/>
              <a:ext cx="280987" cy="660050"/>
            </a:xfrm>
            <a:custGeom>
              <a:avLst/>
              <a:gdLst>
                <a:gd name="connsiteX0" fmla="*/ 280987 w 280987"/>
                <a:gd name="connsiteY0" fmla="*/ 0 h 660050"/>
                <a:gd name="connsiteX1" fmla="*/ 157162 w 280987"/>
                <a:gd name="connsiteY1" fmla="*/ 433387 h 660050"/>
                <a:gd name="connsiteX2" fmla="*/ 71437 w 280987"/>
                <a:gd name="connsiteY2" fmla="*/ 628650 h 660050"/>
                <a:gd name="connsiteX3" fmla="*/ 0 w 280987"/>
                <a:gd name="connsiteY3" fmla="*/ 657225 h 66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7" h="660050">
                  <a:moveTo>
                    <a:pt x="280987" y="0"/>
                  </a:moveTo>
                  <a:cubicBezTo>
                    <a:pt x="236537" y="164306"/>
                    <a:pt x="192087" y="328612"/>
                    <a:pt x="157162" y="433387"/>
                  </a:cubicBezTo>
                  <a:cubicBezTo>
                    <a:pt x="122237" y="538162"/>
                    <a:pt x="97631" y="591344"/>
                    <a:pt x="71437" y="628650"/>
                  </a:cubicBezTo>
                  <a:cubicBezTo>
                    <a:pt x="45243" y="665956"/>
                    <a:pt x="22621" y="661590"/>
                    <a:pt x="0" y="6572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6" name="Группа 155"/>
          <p:cNvGrpSpPr/>
          <p:nvPr/>
        </p:nvGrpSpPr>
        <p:grpSpPr>
          <a:xfrm>
            <a:off x="10088751" y="4606750"/>
            <a:ext cx="295304" cy="607692"/>
            <a:chOff x="2162175" y="2767013"/>
            <a:chExt cx="323850" cy="660050"/>
          </a:xfrm>
        </p:grpSpPr>
        <p:sp>
          <p:nvSpPr>
            <p:cNvPr id="157" name="Полилиния 156"/>
            <p:cNvSpPr/>
            <p:nvPr/>
          </p:nvSpPr>
          <p:spPr>
            <a:xfrm>
              <a:off x="2162175" y="2776538"/>
              <a:ext cx="185738" cy="442912"/>
            </a:xfrm>
            <a:custGeom>
              <a:avLst/>
              <a:gdLst>
                <a:gd name="connsiteX0" fmla="*/ 0 w 185738"/>
                <a:gd name="connsiteY0" fmla="*/ 0 h 442912"/>
                <a:gd name="connsiteX1" fmla="*/ 185738 w 185738"/>
                <a:gd name="connsiteY1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5738" h="442912">
                  <a:moveTo>
                    <a:pt x="0" y="0"/>
                  </a:moveTo>
                  <a:lnTo>
                    <a:pt x="185738" y="442912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2205038" y="2767013"/>
              <a:ext cx="280987" cy="660050"/>
            </a:xfrm>
            <a:custGeom>
              <a:avLst/>
              <a:gdLst>
                <a:gd name="connsiteX0" fmla="*/ 280987 w 280987"/>
                <a:gd name="connsiteY0" fmla="*/ 0 h 660050"/>
                <a:gd name="connsiteX1" fmla="*/ 157162 w 280987"/>
                <a:gd name="connsiteY1" fmla="*/ 433387 h 660050"/>
                <a:gd name="connsiteX2" fmla="*/ 71437 w 280987"/>
                <a:gd name="connsiteY2" fmla="*/ 628650 h 660050"/>
                <a:gd name="connsiteX3" fmla="*/ 0 w 280987"/>
                <a:gd name="connsiteY3" fmla="*/ 657225 h 66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7" h="660050">
                  <a:moveTo>
                    <a:pt x="280987" y="0"/>
                  </a:moveTo>
                  <a:cubicBezTo>
                    <a:pt x="236537" y="164306"/>
                    <a:pt x="192087" y="328612"/>
                    <a:pt x="157162" y="433387"/>
                  </a:cubicBezTo>
                  <a:cubicBezTo>
                    <a:pt x="122237" y="538162"/>
                    <a:pt x="97631" y="591344"/>
                    <a:pt x="71437" y="628650"/>
                  </a:cubicBezTo>
                  <a:cubicBezTo>
                    <a:pt x="45243" y="665956"/>
                    <a:pt x="22621" y="661590"/>
                    <a:pt x="0" y="6572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9" name="Группа 158"/>
          <p:cNvGrpSpPr/>
          <p:nvPr/>
        </p:nvGrpSpPr>
        <p:grpSpPr>
          <a:xfrm>
            <a:off x="10714772" y="4613268"/>
            <a:ext cx="295304" cy="607692"/>
            <a:chOff x="2162175" y="2767013"/>
            <a:chExt cx="323850" cy="660050"/>
          </a:xfrm>
        </p:grpSpPr>
        <p:sp>
          <p:nvSpPr>
            <p:cNvPr id="160" name="Полилиния 159"/>
            <p:cNvSpPr/>
            <p:nvPr/>
          </p:nvSpPr>
          <p:spPr>
            <a:xfrm>
              <a:off x="2162175" y="2776538"/>
              <a:ext cx="185738" cy="442912"/>
            </a:xfrm>
            <a:custGeom>
              <a:avLst/>
              <a:gdLst>
                <a:gd name="connsiteX0" fmla="*/ 0 w 185738"/>
                <a:gd name="connsiteY0" fmla="*/ 0 h 442912"/>
                <a:gd name="connsiteX1" fmla="*/ 185738 w 185738"/>
                <a:gd name="connsiteY1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5738" h="442912">
                  <a:moveTo>
                    <a:pt x="0" y="0"/>
                  </a:moveTo>
                  <a:lnTo>
                    <a:pt x="185738" y="442912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1" name="Полилиния 160"/>
            <p:cNvSpPr/>
            <p:nvPr/>
          </p:nvSpPr>
          <p:spPr>
            <a:xfrm>
              <a:off x="2205038" y="2767013"/>
              <a:ext cx="280987" cy="660050"/>
            </a:xfrm>
            <a:custGeom>
              <a:avLst/>
              <a:gdLst>
                <a:gd name="connsiteX0" fmla="*/ 280987 w 280987"/>
                <a:gd name="connsiteY0" fmla="*/ 0 h 660050"/>
                <a:gd name="connsiteX1" fmla="*/ 157162 w 280987"/>
                <a:gd name="connsiteY1" fmla="*/ 433387 h 660050"/>
                <a:gd name="connsiteX2" fmla="*/ 71437 w 280987"/>
                <a:gd name="connsiteY2" fmla="*/ 628650 h 660050"/>
                <a:gd name="connsiteX3" fmla="*/ 0 w 280987"/>
                <a:gd name="connsiteY3" fmla="*/ 657225 h 66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7" h="660050">
                  <a:moveTo>
                    <a:pt x="280987" y="0"/>
                  </a:moveTo>
                  <a:cubicBezTo>
                    <a:pt x="236537" y="164306"/>
                    <a:pt x="192087" y="328612"/>
                    <a:pt x="157162" y="433387"/>
                  </a:cubicBezTo>
                  <a:cubicBezTo>
                    <a:pt x="122237" y="538162"/>
                    <a:pt x="97631" y="591344"/>
                    <a:pt x="71437" y="628650"/>
                  </a:cubicBezTo>
                  <a:cubicBezTo>
                    <a:pt x="45243" y="665956"/>
                    <a:pt x="22621" y="661590"/>
                    <a:pt x="0" y="6572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35889" y="5938720"/>
            <a:ext cx="1041729" cy="9192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3138093" y="445746"/>
            <a:ext cx="7776710" cy="8892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1. Навчання грамоти\1 УРОКИ 2023\Читання\2 Блок голосних\026 - Велика буква Е\2023-10-15_2227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251" y="1492660"/>
            <a:ext cx="4974267" cy="270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Прямоугольник 70"/>
          <p:cNvSpPr/>
          <p:nvPr/>
        </p:nvSpPr>
        <p:spPr>
          <a:xfrm>
            <a:off x="2070742" y="3559211"/>
            <a:ext cx="3747444" cy="6199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Побудуй схему свого речення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2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152" grpId="0" animBg="1"/>
      <p:bldP spid="7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975" y="1705970"/>
            <a:ext cx="2761723" cy="337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ямоугольник 61"/>
          <p:cNvSpPr/>
          <p:nvPr/>
        </p:nvSpPr>
        <p:spPr>
          <a:xfrm>
            <a:off x="1619480" y="445746"/>
            <a:ext cx="9309253" cy="8892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4445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Зошит,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27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1. Навчання грамоти\1 УРОКИ 2023\Читання\2 Блок голосних\026 - Велика буква Е\2023-10-15_2231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949" y="1439200"/>
            <a:ext cx="6167883" cy="296623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1 клас\1. Навчання грамоти\1 УРОКИ 2023\Читання\2 Блок голосних\026 - Велика буква Е\2023-10-15_22335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6" b="-4326"/>
          <a:stretch/>
        </p:blipFill>
        <p:spPr bwMode="auto">
          <a:xfrm>
            <a:off x="3002268" y="4446121"/>
            <a:ext cx="8243610" cy="169192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1 клас\1. Навчання грамоти\1 УРОКИ 2023\Читання\2 Блок голосних\026 - Велика буква Е\2023-10-15_22353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564" y="1439200"/>
            <a:ext cx="8208599" cy="296623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625108" y="5083077"/>
            <a:ext cx="452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е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4251742" y="5104795"/>
            <a:ext cx="318023" cy="622533"/>
            <a:chOff x="1978175" y="3069431"/>
            <a:chExt cx="345925" cy="709196"/>
          </a:xfrm>
        </p:grpSpPr>
        <p:cxnSp>
          <p:nvCxnSpPr>
            <p:cNvPr id="25" name="Прямая соединительная линия 24"/>
            <p:cNvCxnSpPr/>
            <p:nvPr/>
          </p:nvCxnSpPr>
          <p:spPr>
            <a:xfrm>
              <a:off x="1988408" y="3069431"/>
              <a:ext cx="0" cy="7091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988408" y="3069431"/>
              <a:ext cx="33569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988408" y="3409950"/>
              <a:ext cx="26663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978175" y="3761958"/>
              <a:ext cx="34592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Группа 28"/>
          <p:cNvGrpSpPr/>
          <p:nvPr/>
        </p:nvGrpSpPr>
        <p:grpSpPr>
          <a:xfrm>
            <a:off x="4868911" y="5083077"/>
            <a:ext cx="325106" cy="615386"/>
            <a:chOff x="2061433" y="3181953"/>
            <a:chExt cx="361093" cy="708354"/>
          </a:xfrm>
        </p:grpSpPr>
        <p:cxnSp>
          <p:nvCxnSpPr>
            <p:cNvPr id="30" name="Прямая соединительная линия 29"/>
            <p:cNvCxnSpPr/>
            <p:nvPr/>
          </p:nvCxnSpPr>
          <p:spPr>
            <a:xfrm flipV="1">
              <a:off x="2061433" y="3184525"/>
              <a:ext cx="180117" cy="7057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H="1" flipV="1">
              <a:off x="2241550" y="3181953"/>
              <a:ext cx="180976" cy="708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flipH="1">
              <a:off x="2151490" y="3536130"/>
              <a:ext cx="18011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5349914" y="5104795"/>
            <a:ext cx="50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а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6564359" y="5088041"/>
            <a:ext cx="295304" cy="607692"/>
            <a:chOff x="2162175" y="2767013"/>
            <a:chExt cx="323850" cy="660050"/>
          </a:xfrm>
        </p:grpSpPr>
        <p:sp>
          <p:nvSpPr>
            <p:cNvPr id="35" name="Полилиния 34"/>
            <p:cNvSpPr/>
            <p:nvPr/>
          </p:nvSpPr>
          <p:spPr>
            <a:xfrm>
              <a:off x="2162175" y="2776538"/>
              <a:ext cx="185738" cy="442912"/>
            </a:xfrm>
            <a:custGeom>
              <a:avLst/>
              <a:gdLst>
                <a:gd name="connsiteX0" fmla="*/ 0 w 185738"/>
                <a:gd name="connsiteY0" fmla="*/ 0 h 442912"/>
                <a:gd name="connsiteX1" fmla="*/ 185738 w 185738"/>
                <a:gd name="connsiteY1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5738" h="442912">
                  <a:moveTo>
                    <a:pt x="0" y="0"/>
                  </a:moveTo>
                  <a:lnTo>
                    <a:pt x="185738" y="442912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2205038" y="2767013"/>
              <a:ext cx="280987" cy="660050"/>
            </a:xfrm>
            <a:custGeom>
              <a:avLst/>
              <a:gdLst>
                <a:gd name="connsiteX0" fmla="*/ 280987 w 280987"/>
                <a:gd name="connsiteY0" fmla="*/ 0 h 660050"/>
                <a:gd name="connsiteX1" fmla="*/ 157162 w 280987"/>
                <a:gd name="connsiteY1" fmla="*/ 433387 h 660050"/>
                <a:gd name="connsiteX2" fmla="*/ 71437 w 280987"/>
                <a:gd name="connsiteY2" fmla="*/ 628650 h 660050"/>
                <a:gd name="connsiteX3" fmla="*/ 0 w 280987"/>
                <a:gd name="connsiteY3" fmla="*/ 657225 h 66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7" h="660050">
                  <a:moveTo>
                    <a:pt x="280987" y="0"/>
                  </a:moveTo>
                  <a:cubicBezTo>
                    <a:pt x="236537" y="164306"/>
                    <a:pt x="192087" y="328612"/>
                    <a:pt x="157162" y="433387"/>
                  </a:cubicBezTo>
                  <a:cubicBezTo>
                    <a:pt x="122237" y="538162"/>
                    <a:pt x="97631" y="591344"/>
                    <a:pt x="71437" y="628650"/>
                  </a:cubicBezTo>
                  <a:cubicBezTo>
                    <a:pt x="45243" y="665956"/>
                    <a:pt x="22621" y="661590"/>
                    <a:pt x="0" y="6572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728F285E-E9E2-4AF8-BB86-1FAB26789D69}"/>
              </a:ext>
            </a:extLst>
          </p:cNvPr>
          <p:cNvSpPr txBox="1"/>
          <p:nvPr/>
        </p:nvSpPr>
        <p:spPr>
          <a:xfrm>
            <a:off x="6023868" y="5128405"/>
            <a:ext cx="50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і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69C34364-91DB-44F6-8733-93BAAAB7D5F6}"/>
              </a:ext>
            </a:extLst>
          </p:cNvPr>
          <p:cNvSpPr txBox="1"/>
          <p:nvPr/>
        </p:nvSpPr>
        <p:spPr>
          <a:xfrm>
            <a:off x="7009864" y="5083076"/>
            <a:ext cx="50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о</a:t>
            </a:r>
          </a:p>
        </p:txBody>
      </p:sp>
      <p:sp>
        <p:nvSpPr>
          <p:cNvPr id="39" name="Овал 38"/>
          <p:cNvSpPr/>
          <p:nvPr/>
        </p:nvSpPr>
        <p:spPr>
          <a:xfrm>
            <a:off x="7729407" y="5108148"/>
            <a:ext cx="311814" cy="59111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1" name="Группа 40"/>
          <p:cNvGrpSpPr/>
          <p:nvPr/>
        </p:nvGrpSpPr>
        <p:grpSpPr>
          <a:xfrm>
            <a:off x="8284853" y="5423482"/>
            <a:ext cx="328612" cy="527051"/>
            <a:chOff x="2062163" y="3759994"/>
            <a:chExt cx="328612" cy="527051"/>
          </a:xfrm>
        </p:grpSpPr>
        <p:cxnSp>
          <p:nvCxnSpPr>
            <p:cNvPr id="42" name="Прямая соединительная линия 41"/>
            <p:cNvCxnSpPr/>
            <p:nvPr/>
          </p:nvCxnSpPr>
          <p:spPr>
            <a:xfrm>
              <a:off x="2062163" y="3759994"/>
              <a:ext cx="183356" cy="3548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Полилиния 42"/>
            <p:cNvSpPr/>
            <p:nvPr/>
          </p:nvSpPr>
          <p:spPr>
            <a:xfrm>
              <a:off x="2076450" y="3764756"/>
              <a:ext cx="314325" cy="522289"/>
            </a:xfrm>
            <a:custGeom>
              <a:avLst/>
              <a:gdLst>
                <a:gd name="connsiteX0" fmla="*/ 314325 w 314325"/>
                <a:gd name="connsiteY0" fmla="*/ 0 h 522289"/>
                <a:gd name="connsiteX1" fmla="*/ 166688 w 314325"/>
                <a:gd name="connsiteY1" fmla="*/ 366713 h 522289"/>
                <a:gd name="connsiteX2" fmla="*/ 73819 w 314325"/>
                <a:gd name="connsiteY2" fmla="*/ 502444 h 522289"/>
                <a:gd name="connsiteX3" fmla="*/ 42863 w 314325"/>
                <a:gd name="connsiteY3" fmla="*/ 521494 h 522289"/>
                <a:gd name="connsiteX4" fmla="*/ 0 w 314325"/>
                <a:gd name="connsiteY4" fmla="*/ 502444 h 52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522289">
                  <a:moveTo>
                    <a:pt x="314325" y="0"/>
                  </a:moveTo>
                  <a:cubicBezTo>
                    <a:pt x="260548" y="141486"/>
                    <a:pt x="206772" y="282972"/>
                    <a:pt x="166688" y="366713"/>
                  </a:cubicBezTo>
                  <a:cubicBezTo>
                    <a:pt x="126604" y="450454"/>
                    <a:pt x="94456" y="476647"/>
                    <a:pt x="73819" y="502444"/>
                  </a:cubicBezTo>
                  <a:cubicBezTo>
                    <a:pt x="53181" y="528241"/>
                    <a:pt x="55166" y="521494"/>
                    <a:pt x="42863" y="521494"/>
                  </a:cubicBezTo>
                  <a:cubicBezTo>
                    <a:pt x="30560" y="521494"/>
                    <a:pt x="15280" y="511969"/>
                    <a:pt x="0" y="502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44" name="Прямая соединительная линия 43"/>
          <p:cNvCxnSpPr/>
          <p:nvPr/>
        </p:nvCxnSpPr>
        <p:spPr>
          <a:xfrm flipH="1">
            <a:off x="8983397" y="5108148"/>
            <a:ext cx="3018" cy="6307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/>
          <p:cNvSpPr/>
          <p:nvPr/>
        </p:nvSpPr>
        <p:spPr>
          <a:xfrm>
            <a:off x="9323831" y="5189960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/>
              <a:t>и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66083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3" grpId="0"/>
      <p:bldP spid="37" grpId="0"/>
      <p:bldP spid="38" grpId="0"/>
      <p:bldP spid="39" grpId="0" animBg="1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58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58367" y="2389655"/>
            <a:ext cx="36144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rgbClr val="FF0000"/>
                </a:solidFill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ск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р    м</a:t>
            </a:r>
            <a:r>
              <a:rPr lang="uk-UA" sz="2800" b="1" dirty="0" smtClean="0">
                <a:solidFill>
                  <a:srgbClr val="FF0000"/>
                </a:solidFill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тр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endParaRPr lang="uk-UA" sz="2800" b="1" dirty="0">
              <a:solidFill>
                <a:srgbClr val="FF0000"/>
              </a:solidFill>
            </a:endParaRPr>
          </a:p>
          <a:p>
            <a:pPr indent="241300"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йд</a:t>
            </a:r>
            <a:r>
              <a:rPr lang="uk-UA" sz="2800" b="1" dirty="0" smtClean="0">
                <a:solidFill>
                  <a:srgbClr val="FF0000"/>
                </a:solidFill>
              </a:rPr>
              <a:t>у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2800" b="1" dirty="0" smtClean="0">
                <a:solidFill>
                  <a:srgbClr val="FF0000"/>
                </a:solidFill>
              </a:rPr>
              <a:t>а  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  в</a:t>
            </a:r>
            <a:r>
              <a:rPr lang="uk-UA" sz="2800" b="1" dirty="0" smtClean="0">
                <a:solidFill>
                  <a:srgbClr val="FF0000"/>
                </a:solidFill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2800" b="1" dirty="0" smtClean="0">
                <a:solidFill>
                  <a:srgbClr val="FF0000"/>
                </a:solidFill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лк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endParaRPr lang="uk-UA" sz="2800" b="1" dirty="0">
              <a:solidFill>
                <a:srgbClr val="FF0000"/>
              </a:solidFill>
            </a:endParaRP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рв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й 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   б</a:t>
            </a:r>
            <a:r>
              <a:rPr lang="uk-UA" sz="2800" b="1" dirty="0" smtClean="0">
                <a:solidFill>
                  <a:srgbClr val="FF0000"/>
                </a:solidFill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 smtClean="0">
                <a:solidFill>
                  <a:srgbClr val="FF0000"/>
                </a:solidFill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т</a:t>
            </a:r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дн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й 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   п</a:t>
            </a:r>
            <a:r>
              <a:rPr lang="uk-UA" sz="2800" b="1" dirty="0" smtClean="0">
                <a:solidFill>
                  <a:srgbClr val="FF0000"/>
                </a:solidFill>
              </a:rPr>
              <a:t>і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ст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 smtClean="0">
                <a:solidFill>
                  <a:srgbClr val="FF0000"/>
                </a:solidFill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т</a:t>
            </a:r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й 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   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 smtClean="0">
                <a:solidFill>
                  <a:srgbClr val="FF0000"/>
                </a:solidFill>
              </a:rPr>
              <a:t>і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2800" b="1" dirty="0" smtClean="0">
                <a:solidFill>
                  <a:srgbClr val="FF0000"/>
                </a:solidFill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ць</a:t>
            </a:r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й 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   г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2800" b="1" dirty="0" smtClean="0">
                <a:solidFill>
                  <a:srgbClr val="FF0000"/>
                </a:solidFill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ць</a:t>
            </a:r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48772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16213" y="594962"/>
            <a:ext cx="8755124" cy="8337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3730581" y="1652773"/>
            <a:ext cx="5447709" cy="4581772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0582" y="1743056"/>
            <a:ext cx="54463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чим звуки відрізняються від букв?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Скільки голосних звуків в українській мові?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вивчали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чого потрібна велика буква Е?</a:t>
            </a:r>
            <a:endParaRPr lang="uk-U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 зі звуком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початку, у середині чи в кінці.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9096646" y="1925048"/>
            <a:ext cx="2732921" cy="36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1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Картинки по запросу &quot;клипарт дети учитель доска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b="5025"/>
          <a:stretch/>
        </p:blipFill>
        <p:spPr bwMode="auto">
          <a:xfrm>
            <a:off x="1084069" y="1474920"/>
            <a:ext cx="10050555" cy="501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2486" y="345938"/>
            <a:ext cx="8732066" cy="9675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Рефлексія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Вправа «Мій </a:t>
            </a:r>
            <a:r>
              <a:rPr lang="uk-UA" sz="3200" b="1" dirty="0">
                <a:solidFill>
                  <a:schemeClr val="bg1"/>
                </a:solidFill>
              </a:rPr>
              <a:t>настрій</a:t>
            </a:r>
            <a:r>
              <a:rPr lang="uk-UA" sz="3200" b="1" dirty="0" smtClean="0">
                <a:solidFill>
                  <a:schemeClr val="bg1"/>
                </a:solidFill>
              </a:rPr>
              <a:t>»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3191165" y="1502628"/>
            <a:ext cx="5994293" cy="15593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 err="1" smtClean="0">
                <a:solidFill>
                  <a:schemeClr val="bg1"/>
                </a:solidFill>
              </a:rPr>
              <a:t>смайлик</a:t>
            </a:r>
            <a:r>
              <a:rPr lang="uk-UA" sz="2800" b="1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що повторює твій настрій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Картинки эмоциональное состояние для детей – дидактические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56" y="3061967"/>
            <a:ext cx="5138735" cy="262932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80486" y="3981606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80333" y="3948526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2)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09347" y="3981605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3)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33795" y="3981606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4)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36414" y="5239671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5)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83233" y="5229623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6)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56359" y="5229622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7)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3404" y="5239671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8)</a:t>
            </a:r>
          </a:p>
        </p:txBody>
      </p:sp>
    </p:spTree>
    <p:extLst>
      <p:ext uri="{BB962C8B-B14F-4D97-AF65-F5344CB8AC3E}">
        <p14:creationId xmlns:p14="http://schemas.microsoft.com/office/powerpoint/2010/main" val="173286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Листья гифки, анимированные GIF изображения листья - скачать гиф картинки  на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22" y="1797269"/>
            <a:ext cx="4790681" cy="356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Окно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97" y="1576221"/>
            <a:ext cx="5402078" cy="373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19284" y="435655"/>
            <a:ext cx="8732066" cy="8468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Організація </a:t>
            </a:r>
            <a:r>
              <a:rPr lang="uk-UA" sz="3600" b="1" dirty="0" smtClean="0">
                <a:solidFill>
                  <a:schemeClr val="bg1"/>
                </a:solidFill>
              </a:rPr>
              <a:t>класу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481186" y="1897622"/>
            <a:ext cx="5181893" cy="3950728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98068" y="2205417"/>
            <a:ext cx="51818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Всі мерщій сідайте, діти!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Домовляймось не шуміти,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На уроці не дрімати,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Руку вчасно підіймати.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І, щоб не було мороки,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Все готове до уроку?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Тож, гаразд, часу не гаймо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І урок розпочинаймо</a:t>
            </a:r>
            <a:r>
              <a:rPr lang="uk-UA" alt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.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8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82" y="3113359"/>
            <a:ext cx="2629770" cy="33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50" y="3009363"/>
            <a:ext cx="2381567" cy="347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Картинки по запросу &quot;клипарт дети учитель доска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b="5025"/>
          <a:stretch/>
        </p:blipFill>
        <p:spPr bwMode="auto">
          <a:xfrm>
            <a:off x="817663" y="1313441"/>
            <a:ext cx="10565378" cy="527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2486" y="345938"/>
            <a:ext cx="8732066" cy="8312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Вправа </a:t>
            </a:r>
            <a:r>
              <a:rPr lang="uk-UA" sz="3200" b="1" dirty="0">
                <a:solidFill>
                  <a:schemeClr val="bg1"/>
                </a:solidFill>
              </a:rPr>
              <a:t>«Створюю настрій</a:t>
            </a:r>
            <a:r>
              <a:rPr lang="uk-UA" sz="3200" b="1" dirty="0" smtClean="0">
                <a:solidFill>
                  <a:schemeClr val="bg1"/>
                </a:solidFill>
              </a:rPr>
              <a:t>»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2959212" y="1507926"/>
            <a:ext cx="5994293" cy="15593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Берімо із собою гарний настрій, захоплення, інтерес, радість, щоб наш урок був </a:t>
            </a:r>
            <a:r>
              <a:rPr lang="uk-UA" sz="2800" b="1" dirty="0" smtClean="0">
                <a:solidFill>
                  <a:schemeClr val="bg1"/>
                </a:solidFill>
              </a:rPr>
              <a:t>цікавим і корисним!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Картинки эмоциональное состояние для детей – дидактические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56" y="3061967"/>
            <a:ext cx="5138735" cy="262932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80486" y="3981606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80333" y="3948526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2)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09347" y="3981605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3)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33795" y="3981606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4)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36414" y="5239671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5)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83233" y="5229623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6)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56359" y="5229622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7)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3404" y="5239671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8)</a:t>
            </a:r>
          </a:p>
        </p:txBody>
      </p:sp>
    </p:spTree>
    <p:extLst>
      <p:ext uri="{BB962C8B-B14F-4D97-AF65-F5344CB8AC3E}">
        <p14:creationId xmlns:p14="http://schemas.microsoft.com/office/powerpoint/2010/main" val="244017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Картинки с буквой А, буква А в картинках | Русский алфавит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0"/>
          <a:stretch/>
        </p:blipFill>
        <p:spPr bwMode="auto">
          <a:xfrm>
            <a:off x="6043991" y="1452309"/>
            <a:ext cx="2348868" cy="267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буква І (20 фото) • Прикольные картинки и позити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5" t="4239" r="20285"/>
          <a:stretch/>
        </p:blipFill>
        <p:spPr bwMode="auto">
          <a:xfrm>
            <a:off x="8335014" y="1930825"/>
            <a:ext cx="1254369" cy="205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77958" y="437065"/>
            <a:ext cx="8732066" cy="7860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Гра «</a:t>
            </a:r>
            <a:r>
              <a:rPr lang="uk-UA" sz="3600" b="1" dirty="0" smtClean="0">
                <a:solidFill>
                  <a:schemeClr val="bg1"/>
                </a:solidFill>
              </a:rPr>
              <a:t>Знайди </a:t>
            </a:r>
            <a:r>
              <a:rPr lang="uk-UA" sz="3600" b="1" dirty="0">
                <a:solidFill>
                  <a:schemeClr val="bg1"/>
                </a:solidFill>
              </a:rPr>
              <a:t>букву е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5128" name="Picture 8" descr="красная буква р PNG | Hot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353" y="5409260"/>
            <a:ext cx="779869" cy="85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Буква О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t="4177" r="8372" b="3975"/>
          <a:stretch/>
        </p:blipFill>
        <p:spPr bwMode="auto">
          <a:xfrm>
            <a:off x="6118774" y="4811635"/>
            <a:ext cx="1252881" cy="145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441620" y="2607571"/>
            <a:ext cx="3217007" cy="3880440"/>
          </a:xfrm>
          <a:prstGeom prst="rect">
            <a:avLst/>
          </a:prstGeom>
        </p:spPr>
      </p:pic>
      <p:pic>
        <p:nvPicPr>
          <p:cNvPr id="4100" name="Picture 4" descr="Картинки про букву У детям — учим русский алфавит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403" y="3983096"/>
            <a:ext cx="2247336" cy="233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ВЕСЕЛЫЕ БУКВЫ И ЦИФРЫ - веселые буквы - ЯРКИЕ БУКВЫ И ЦИФРЫ - NEW Animation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67" t="13834" r="34629" b="17319"/>
          <a:stretch/>
        </p:blipFill>
        <p:spPr bwMode="auto">
          <a:xfrm>
            <a:off x="5115086" y="2048979"/>
            <a:ext cx="1003688" cy="188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054" y="1524655"/>
            <a:ext cx="2652979" cy="2664917"/>
          </a:xfrm>
          <a:prstGeom prst="rect">
            <a:avLst/>
          </a:prstGeom>
        </p:spPr>
      </p:pic>
      <p:pic>
        <p:nvPicPr>
          <p:cNvPr id="6" name="Picture 2" descr="Картинки про букву Е детям — учим русский алфавит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4" t="8437" r="20467" b="13055"/>
          <a:stretch/>
        </p:blipFill>
        <p:spPr bwMode="auto">
          <a:xfrm>
            <a:off x="7469954" y="4122732"/>
            <a:ext cx="1552276" cy="225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ubrics - Буква Е В Картинках - Free Transparent PNG Clipart Images Downloa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278" b="92361" l="10000" r="90000">
                        <a14:foregroundMark x1="40714" y1="73750" x2="40714" y2="73750"/>
                        <a14:foregroundMark x1="42619" y1="75972" x2="42619" y2="75972"/>
                        <a14:foregroundMark x1="43571" y1="77917" x2="43571" y2="77917"/>
                        <a14:foregroundMark x1="44048" y1="80139" x2="44048" y2="80139"/>
                        <a14:foregroundMark x1="44524" y1="81806" x2="44524" y2="81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938" y="3823874"/>
            <a:ext cx="3095561" cy="265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Путешествие буквы Е - Агентство душевных сказок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959" b="94560" l="10000" r="90000">
                        <a14:foregroundMark x1="41000" y1="27720" x2="41000" y2="27720"/>
                        <a14:foregroundMark x1="43500" y1="29275" x2="43500" y2="29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434" y="1585112"/>
            <a:ext cx="2570394" cy="248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86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94863" y="445746"/>
            <a:ext cx="9909245" cy="7774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Мовленнєва розминка. Робота з </a:t>
            </a:r>
            <a:r>
              <a:rPr lang="uk-UA" sz="3600" b="1" dirty="0" err="1">
                <a:solidFill>
                  <a:schemeClr val="bg1"/>
                </a:solidFill>
              </a:rPr>
              <a:t>чистомовкою</a:t>
            </a:r>
            <a:r>
              <a:rPr lang="uk-UA" sz="36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679181" y="1439900"/>
            <a:ext cx="46525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uk-UA" sz="3200" b="1" dirty="0">
                <a:solidFill>
                  <a:srgbClr val="E838BA"/>
                </a:solidFill>
              </a:rPr>
              <a:t>а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– к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>
                <a:solidFill>
                  <a:srgbClr val="E838BA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E838BA"/>
                </a:solidFill>
              </a:rPr>
              <a:t>а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E838BA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fontAlgn="base"/>
            <a:r>
              <a:rPr lang="uk-UA" sz="3200" b="1" dirty="0">
                <a:solidFill>
                  <a:srgbClr val="E838BA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uk-UA" sz="3200" b="1" dirty="0">
                <a:solidFill>
                  <a:srgbClr val="E838BA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uk-UA" sz="3200" b="1" dirty="0">
                <a:solidFill>
                  <a:srgbClr val="E838BA"/>
                </a:solidFill>
              </a:rPr>
              <a:t>е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– д</a:t>
            </a:r>
            <a:r>
              <a:rPr lang="uk-UA" sz="3200" b="1" dirty="0">
                <a:solidFill>
                  <a:srgbClr val="E838BA"/>
                </a:solidFill>
              </a:rPr>
              <a:t>е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ш</a:t>
            </a:r>
            <a:r>
              <a:rPr lang="uk-UA" sz="3200" b="1" dirty="0">
                <a:solidFill>
                  <a:srgbClr val="E838BA"/>
                </a:solidFill>
              </a:rPr>
              <a:t>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>
                <a:solidFill>
                  <a:srgbClr val="E838BA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к, д</a:t>
            </a:r>
            <a:r>
              <a:rPr lang="uk-UA" sz="3200" b="1" dirty="0">
                <a:solidFill>
                  <a:srgbClr val="E838BA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?</a:t>
            </a:r>
          </a:p>
          <a:p>
            <a:pPr fontAlgn="base"/>
            <a:r>
              <a:rPr lang="uk-UA" sz="3200" b="1" dirty="0">
                <a:solidFill>
                  <a:srgbClr val="E838BA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uk-UA" sz="3200" b="1" dirty="0">
                <a:solidFill>
                  <a:srgbClr val="E838BA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uk-UA" sz="3200" b="1" dirty="0">
                <a:solidFill>
                  <a:srgbClr val="E838BA"/>
                </a:solidFill>
              </a:rPr>
              <a:t>у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– м</a:t>
            </a:r>
            <a:r>
              <a:rPr lang="uk-UA" sz="3200" b="1" dirty="0">
                <a:solidFill>
                  <a:srgbClr val="E838BA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шк</a:t>
            </a:r>
            <a:r>
              <a:rPr lang="uk-UA" sz="3200" b="1" dirty="0">
                <a:solidFill>
                  <a:srgbClr val="E838BA"/>
                </a:solidFill>
              </a:rPr>
              <a:t>у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з'</a:t>
            </a:r>
            <a:r>
              <a:rPr lang="uk-UA" sz="3200" b="1" dirty="0">
                <a:solidFill>
                  <a:srgbClr val="E838BA"/>
                </a:solidFill>
              </a:rPr>
              <a:t>ї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E838BA"/>
                </a:solidFill>
              </a:rPr>
              <a:t>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E838BA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fontAlgn="base"/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– в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 сп</a:t>
            </a:r>
            <a:r>
              <a:rPr lang="uk-UA" sz="3200" b="1" dirty="0">
                <a:solidFill>
                  <a:srgbClr val="E838BA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ть н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п</a:t>
            </a:r>
            <a:r>
              <a:rPr lang="uk-UA" sz="3200" b="1" dirty="0">
                <a:solidFill>
                  <a:srgbClr val="E838BA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fontAlgn="base"/>
            <a:r>
              <a:rPr lang="uk-UA" sz="3200" b="1" dirty="0">
                <a:solidFill>
                  <a:srgbClr val="E838BA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uk-UA" sz="3200" b="1" dirty="0">
                <a:solidFill>
                  <a:srgbClr val="E838BA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uk-UA" sz="3200" b="1" dirty="0">
                <a:solidFill>
                  <a:srgbClr val="E838BA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– м</a:t>
            </a:r>
            <a:r>
              <a:rPr lang="uk-UA" sz="3200" b="1" dirty="0">
                <a:solidFill>
                  <a:srgbClr val="E838BA"/>
                </a:solidFill>
              </a:rPr>
              <a:t>ає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рн</a:t>
            </a:r>
            <a:r>
              <a:rPr lang="uk-UA" sz="3200" b="1" dirty="0">
                <a:solidFill>
                  <a:srgbClr val="E838BA"/>
                </a:solidFill>
              </a:rPr>
              <a:t>і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сн</a:t>
            </a:r>
            <a:r>
              <a:rPr lang="uk-UA" sz="3200" b="1" dirty="0">
                <a:solidFill>
                  <a:srgbClr val="E838BA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fontAlgn="base"/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– н</a:t>
            </a:r>
            <a:r>
              <a:rPr lang="uk-UA" sz="3200" b="1" dirty="0">
                <a:solidFill>
                  <a:srgbClr val="E838BA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3200" b="1" dirty="0" err="1">
                <a:solidFill>
                  <a:srgbClr val="E838BA"/>
                </a:solidFill>
              </a:rPr>
              <a:t>у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200" b="1" dirty="0" err="1">
                <a:solidFill>
                  <a:srgbClr val="E838BA"/>
                </a:solidFill>
              </a:rPr>
              <a:t>і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ть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й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fontAlgn="base"/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– т</a:t>
            </a:r>
            <a:r>
              <a:rPr lang="uk-UA" sz="3200" b="1" dirty="0">
                <a:solidFill>
                  <a:srgbClr val="E838BA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х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, м</a:t>
            </a:r>
            <a:r>
              <a:rPr lang="uk-UA" sz="3200" b="1" dirty="0">
                <a:solidFill>
                  <a:srgbClr val="E838BA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шк</a:t>
            </a:r>
            <a:r>
              <a:rPr lang="uk-UA" sz="3200" b="1" dirty="0">
                <a:solidFill>
                  <a:srgbClr val="E838BA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вс</a:t>
            </a:r>
            <a:r>
              <a:rPr lang="uk-UA" sz="3200" b="1" dirty="0" smtClean="0">
                <a:solidFill>
                  <a:srgbClr val="E838BA"/>
                </a:solidFill>
              </a:rPr>
              <a:t>і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!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842" y="3638436"/>
            <a:ext cx="3126775" cy="2470152"/>
          </a:xfrm>
          <a:prstGeom prst="rect">
            <a:avLst/>
          </a:prstGeom>
        </p:spPr>
      </p:pic>
      <p:pic>
        <p:nvPicPr>
          <p:cNvPr id="2050" name="Picture 2" descr="Мультяшная мыш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57716" y="5220368"/>
            <a:ext cx="1340499" cy="134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Мультяшные мыш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674" y="2459397"/>
            <a:ext cx="1305129" cy="130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Мультяшная мыш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510" y="2539366"/>
            <a:ext cx="1340499" cy="134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Мультяшная мыш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7500" l="7400" r="92812">
                        <a14:foregroundMark x1="32135" y1="41667" x2="32135" y2="41667"/>
                        <a14:foregroundMark x1="42283" y1="36167" x2="42283" y2="36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437" y="5199265"/>
            <a:ext cx="1045513" cy="132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Мультяшная мышь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0" b="97500" l="7400" r="92812">
                        <a14:foregroundMark x1="32135" y1="41667" x2="32135" y2="41667"/>
                        <a14:foregroundMark x1="42283" y1="36167" x2="42283" y2="36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1297" y="1430380"/>
            <a:ext cx="1045513" cy="132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Мультяшные мыш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504" y="5220368"/>
            <a:ext cx="1305129" cy="130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460375" y="3500160"/>
            <a:ext cx="2411736" cy="302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1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4" descr="Trachemys Scripta Elegans&quot; Immagini - Sfoglia 4,012 foto, vettoriali e  video Stock | Adobe 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11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393" y="4151913"/>
            <a:ext cx="2786240" cy="185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71123" y="540749"/>
            <a:ext cx="9264171" cy="10267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Розглянь </a:t>
            </a:r>
            <a:r>
              <a:rPr lang="uk-UA" sz="3200" b="1" dirty="0">
                <a:solidFill>
                  <a:schemeClr val="bg1"/>
                </a:solidFill>
              </a:rPr>
              <a:t>малюнки. </a:t>
            </a:r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яке </a:t>
            </a:r>
            <a:r>
              <a:rPr lang="uk-UA" sz="3200" b="1" dirty="0">
                <a:solidFill>
                  <a:schemeClr val="bg1"/>
                </a:solidFill>
              </a:rPr>
              <a:t>слово «заховалось» у схемі. 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4159724" y="2653983"/>
            <a:ext cx="4527075" cy="569421"/>
          </a:xfrm>
          <a:prstGeom prst="rect">
            <a:avLst/>
          </a:prstGeom>
          <a:solidFill>
            <a:schemeClr val="bg1"/>
          </a:solidFill>
          <a:ln w="571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7" name="Прямая соединительная линия 86"/>
          <p:cNvCxnSpPr/>
          <p:nvPr/>
        </p:nvCxnSpPr>
        <p:spPr>
          <a:xfrm>
            <a:off x="4735527" y="2672420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5298234" y="2672420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>
            <a:off x="5849220" y="2653983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>
            <a:off x="6411927" y="2672420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>
            <a:off x="6962912" y="2672420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>
            <a:off x="8100519" y="2672420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>
            <a:off x="7547659" y="2672420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Прямоугольник 137"/>
          <p:cNvSpPr/>
          <p:nvPr/>
        </p:nvSpPr>
        <p:spPr>
          <a:xfrm>
            <a:off x="7027097" y="2513974"/>
            <a:ext cx="5180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и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5908919" y="2513975"/>
            <a:ext cx="4908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е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4788519" y="2513974"/>
            <a:ext cx="4796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а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8121999" y="2513976"/>
            <a:ext cx="5180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и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Picture 2" descr="Tennis – Active Schools – Fox Covert Prim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85" y="1750504"/>
            <a:ext cx="2636308" cy="247905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Trachemys Scripta Elegans&quot; Immagini - Sfoglia 4,012 foto, vettoriali e  video Stock | Adobe 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11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273" y="4513730"/>
            <a:ext cx="2786240" cy="185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Вареники с капустой рецепт – Украинская кухня: Закуски. «Еда»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00" t="16701" r="5842" b="17372"/>
          <a:stretch/>
        </p:blipFill>
        <p:spPr bwMode="auto">
          <a:xfrm>
            <a:off x="6515622" y="4476997"/>
            <a:ext cx="3341689" cy="179937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Яркие бабочк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429" y="1864323"/>
            <a:ext cx="2193498" cy="15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2" descr="Яркие бабочк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872" y="3147396"/>
            <a:ext cx="2193498" cy="15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Прямоугольник 71"/>
          <p:cNvSpPr/>
          <p:nvPr/>
        </p:nvSpPr>
        <p:spPr>
          <a:xfrm>
            <a:off x="4202918" y="2503476"/>
            <a:ext cx="4796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в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5348431" y="2503476"/>
            <a:ext cx="5084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р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427200" y="2503476"/>
            <a:ext cx="5132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н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7581119" y="2503476"/>
            <a:ext cx="4796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к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трелка вверх 2"/>
          <p:cNvSpPr/>
          <p:nvPr/>
        </p:nvSpPr>
        <p:spPr>
          <a:xfrm rot="19774882">
            <a:off x="6901318" y="3365530"/>
            <a:ext cx="365104" cy="139356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01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0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4" grpId="0"/>
      <p:bldP spid="75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50738" y="445746"/>
            <a:ext cx="8756193" cy="7913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126243" y="1668071"/>
            <a:ext cx="5857548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читання ми познайомимось з великою  друкованою буквою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 друкувати, писати слухові диктанти, удосконалювати вміння робити звуковий аналіз слів, </a:t>
            </a:r>
            <a:endPara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складати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речення за малюнками.</a:t>
            </a:r>
            <a:endParaRPr lang="uk-UA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Picture 8" descr="смайлик, читающий красную книгу, смайлик, читающий книгу смайлик смайлик,  книга, чтение, книга, улыбка png | PNGW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167">
                        <a14:foregroundMark x1="37500" y1="29293" x2="37500" y2="29293"/>
                        <a14:foregroundMark x1="40833" y1="29293" x2="40833" y2="29293"/>
                        <a14:foregroundMark x1="61111" y1="29966" x2="61111" y2="29966"/>
                        <a14:foregroundMark x1="64722" y1="29966" x2="64722" y2="29966"/>
                        <a14:foregroundMark x1="17778" y1="73064" x2="17778" y2="73064"/>
                        <a14:foregroundMark x1="15833" y1="67340" x2="15833" y2="67340"/>
                        <a14:foregroundMark x1="13611" y1="71044" x2="13611" y2="71044"/>
                        <a14:foregroundMark x1="21667" y1="76431" x2="21667" y2="76431"/>
                        <a14:foregroundMark x1="18333" y1="67340" x2="18333" y2="67340"/>
                        <a14:foregroundMark x1="20000" y1="71717" x2="20000" y2="71717"/>
                        <a14:foregroundMark x1="16667" y1="77104" x2="16667" y2="77104"/>
                        <a14:foregroundMark x1="80278" y1="73064" x2="80833" y2="73064"/>
                        <a14:foregroundMark x1="83889" y1="71717" x2="83889" y2="71717"/>
                        <a14:foregroundMark x1="84444" y1="66667" x2="84444" y2="66667"/>
                        <a14:foregroundMark x1="87222" y1="68687" x2="87222" y2="68687"/>
                        <a14:foregroundMark x1="87222" y1="73064" x2="87222" y2="73064"/>
                        <a14:foregroundMark x1="83333" y1="75758" x2="83333" y2="75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290" y="1848623"/>
            <a:ext cx="2828823" cy="233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984" y="1574766"/>
            <a:ext cx="3237520" cy="395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49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58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58367" y="2389655"/>
            <a:ext cx="36144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rgbClr val="FF0000"/>
                </a:solidFill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ск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р    м</a:t>
            </a:r>
            <a:r>
              <a:rPr lang="uk-UA" sz="2800" b="1" dirty="0" smtClean="0">
                <a:solidFill>
                  <a:srgbClr val="FF0000"/>
                </a:solidFill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тр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endParaRPr lang="uk-UA" sz="2800" b="1" dirty="0">
              <a:solidFill>
                <a:srgbClr val="FF0000"/>
              </a:solidFill>
            </a:endParaRPr>
          </a:p>
          <a:p>
            <a:pPr indent="241300"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йд</a:t>
            </a:r>
            <a:r>
              <a:rPr lang="uk-UA" sz="2800" b="1" dirty="0" smtClean="0">
                <a:solidFill>
                  <a:srgbClr val="FF0000"/>
                </a:solidFill>
              </a:rPr>
              <a:t>у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2800" b="1" dirty="0" smtClean="0">
                <a:solidFill>
                  <a:srgbClr val="FF0000"/>
                </a:solidFill>
              </a:rPr>
              <a:t>а  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  в</a:t>
            </a:r>
            <a:r>
              <a:rPr lang="uk-UA" sz="2800" b="1" dirty="0" smtClean="0">
                <a:solidFill>
                  <a:srgbClr val="FF0000"/>
                </a:solidFill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2800" b="1" dirty="0" smtClean="0">
                <a:solidFill>
                  <a:srgbClr val="FF0000"/>
                </a:solidFill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лк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endParaRPr lang="uk-UA" sz="2800" b="1" dirty="0">
              <a:solidFill>
                <a:srgbClr val="FF0000"/>
              </a:solidFill>
            </a:endParaRP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рв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й 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   б</a:t>
            </a:r>
            <a:r>
              <a:rPr lang="uk-UA" sz="2800" b="1" dirty="0" smtClean="0">
                <a:solidFill>
                  <a:srgbClr val="FF0000"/>
                </a:solidFill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 smtClean="0">
                <a:solidFill>
                  <a:srgbClr val="FF0000"/>
                </a:solidFill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т</a:t>
            </a:r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дн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й 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   п</a:t>
            </a:r>
            <a:r>
              <a:rPr lang="uk-UA" sz="2800" b="1" dirty="0" smtClean="0">
                <a:solidFill>
                  <a:srgbClr val="FF0000"/>
                </a:solidFill>
              </a:rPr>
              <a:t>і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ст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 smtClean="0">
                <a:solidFill>
                  <a:srgbClr val="FF0000"/>
                </a:solidFill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т</a:t>
            </a:r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й 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   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 smtClean="0">
                <a:solidFill>
                  <a:srgbClr val="FF0000"/>
                </a:solidFill>
              </a:rPr>
              <a:t>і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2800" b="1" dirty="0" smtClean="0">
                <a:solidFill>
                  <a:srgbClr val="FF0000"/>
                </a:solidFill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ць</a:t>
            </a:r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й 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   г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2800" b="1" dirty="0" smtClean="0">
                <a:solidFill>
                  <a:srgbClr val="FF0000"/>
                </a:solidFill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ць</a:t>
            </a:r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394359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8179" y="1189653"/>
            <a:ext cx="9671831" cy="10803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Що за сходинки зображено на </a:t>
            </a:r>
            <a:r>
              <a:rPr lang="uk-UA" sz="2000" b="1" dirty="0" smtClean="0">
                <a:solidFill>
                  <a:schemeClr val="bg1"/>
                </a:solidFill>
              </a:rPr>
              <a:t>малюнку, де </a:t>
            </a:r>
            <a:r>
              <a:rPr lang="uk-UA" sz="2000" b="1" dirty="0">
                <a:solidFill>
                  <a:schemeClr val="bg1"/>
                </a:solidFill>
              </a:rPr>
              <a:t>працюють ескалатори? </a:t>
            </a:r>
            <a:r>
              <a:rPr lang="uk-UA" sz="2000" b="1" dirty="0">
                <a:solidFill>
                  <a:schemeClr val="bg1"/>
                </a:solidFill>
              </a:rPr>
              <a:t>Як по </a:t>
            </a:r>
            <a:r>
              <a:rPr lang="uk-UA" sz="2000" b="1" dirty="0" smtClean="0">
                <a:solidFill>
                  <a:schemeClr val="bg1"/>
                </a:solidFill>
              </a:rPr>
              <a:t>ескалатору </a:t>
            </a:r>
            <a:r>
              <a:rPr lang="uk-UA" sz="2000" b="1" dirty="0">
                <a:solidFill>
                  <a:schemeClr val="bg1"/>
                </a:solidFill>
              </a:rPr>
              <a:t>треба рухатись? Пригадай правила безпеки під час користування ескалатором. </a:t>
            </a:r>
            <a:r>
              <a:rPr lang="uk-UA" sz="2000" b="1" dirty="0" smtClean="0">
                <a:solidFill>
                  <a:schemeClr val="bg1"/>
                </a:solidFill>
              </a:rPr>
              <a:t>Придумай </a:t>
            </a:r>
            <a:r>
              <a:rPr lang="uk-UA" sz="2000" b="1" dirty="0">
                <a:solidFill>
                  <a:schemeClr val="bg1"/>
                </a:solidFill>
              </a:rPr>
              <a:t>людям імена на букву Е. </a:t>
            </a:r>
            <a:r>
              <a:rPr lang="uk-UA" sz="2000" b="1" dirty="0" smtClean="0">
                <a:solidFill>
                  <a:schemeClr val="bg1"/>
                </a:solidFill>
              </a:rPr>
              <a:t>Як </a:t>
            </a:r>
            <a:r>
              <a:rPr lang="uk-UA" sz="2000" b="1" dirty="0">
                <a:solidFill>
                  <a:schemeClr val="bg1"/>
                </a:solidFill>
              </a:rPr>
              <a:t>вони зустрілись на </a:t>
            </a:r>
            <a:r>
              <a:rPr lang="uk-UA" sz="2000" b="1" dirty="0" smtClean="0">
                <a:solidFill>
                  <a:schemeClr val="bg1"/>
                </a:solidFill>
              </a:rPr>
              <a:t>ескалаторі?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622170" y="2403913"/>
            <a:ext cx="2411736" cy="3025337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808397" y="445746"/>
            <a:ext cx="8756193" cy="6831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Склади розповідь </a:t>
            </a:r>
            <a:r>
              <a:rPr lang="uk-UA" sz="3600" b="1" dirty="0">
                <a:solidFill>
                  <a:schemeClr val="bg1"/>
                </a:solidFill>
              </a:rPr>
              <a:t>за </a:t>
            </a:r>
            <a:r>
              <a:rPr lang="uk-UA" sz="3600" b="1" dirty="0" smtClean="0">
                <a:solidFill>
                  <a:schemeClr val="bg1"/>
                </a:solidFill>
              </a:rPr>
              <a:t>малюнком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488820" y="2346763"/>
            <a:ext cx="2411736" cy="3025337"/>
          </a:xfrm>
          <a:prstGeom prst="rect">
            <a:avLst/>
          </a:prstGeom>
        </p:spPr>
      </p:pic>
      <p:sp>
        <p:nvSpPr>
          <p:cNvPr id="2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35889" y="5989320"/>
            <a:ext cx="996009" cy="8686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52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556" y="2346763"/>
            <a:ext cx="7873851" cy="4026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623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48307</TotalTime>
  <Words>593</Words>
  <Application>Microsoft Office PowerPoint</Application>
  <PresentationFormat>Произвольный</PresentationFormat>
  <Paragraphs>149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2931</cp:revision>
  <dcterms:created xsi:type="dcterms:W3CDTF">2018-01-05T16:38:53Z</dcterms:created>
  <dcterms:modified xsi:type="dcterms:W3CDTF">2023-10-16T08:17:34Z</dcterms:modified>
</cp:coreProperties>
</file>